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8" r:id="rId2"/>
    <p:sldId id="309" r:id="rId3"/>
    <p:sldId id="339" r:id="rId4"/>
    <p:sldId id="310" r:id="rId5"/>
    <p:sldId id="342" r:id="rId6"/>
    <p:sldId id="343" r:id="rId7"/>
    <p:sldId id="311" r:id="rId8"/>
    <p:sldId id="312" r:id="rId9"/>
    <p:sldId id="344" r:id="rId10"/>
    <p:sldId id="313" r:id="rId11"/>
    <p:sldId id="314" r:id="rId12"/>
    <p:sldId id="315" r:id="rId13"/>
    <p:sldId id="316" r:id="rId14"/>
    <p:sldId id="318" r:id="rId15"/>
    <p:sldId id="332" r:id="rId16"/>
    <p:sldId id="346" r:id="rId17"/>
    <p:sldId id="317" r:id="rId18"/>
    <p:sldId id="347" r:id="rId19"/>
    <p:sldId id="319" r:id="rId20"/>
    <p:sldId id="320" r:id="rId21"/>
    <p:sldId id="321" r:id="rId22"/>
    <p:sldId id="345" r:id="rId23"/>
    <p:sldId id="322" r:id="rId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217" autoAdjust="0"/>
  </p:normalViewPr>
  <p:slideViewPr>
    <p:cSldViewPr snapToGrid="0" snapToObjects="1" showGuides="1">
      <p:cViewPr>
        <p:scale>
          <a:sx n="100" d="100"/>
          <a:sy n="100" d="100"/>
        </p:scale>
        <p:origin x="-1616" y="-88"/>
      </p:cViewPr>
      <p:guideLst>
        <p:guide orient="horz" pos="3068"/>
        <p:guide pos="5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4CCB0-F41E-EC46-BC85-FCC037CC0E23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26A01-D7E3-DD47-80B9-5BFC7D761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002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7519F-92BC-6B4F-B437-03A8FAF9A45E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EAE6E-CE5E-7D40-A6AE-58E5A7680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82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図</a:t>
            </a:r>
            <a:r>
              <a:rPr kumimoji="1" lang="en-US" altLang="ja-JP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10―0</a:t>
            </a:r>
            <a:r>
              <a:rPr kumimoji="1" lang="ja-JP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：現代のより詳細な海洋底の地図．測深データと衛星によって得られた全球の重力データに基づく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67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10―5</a:t>
            </a:r>
            <a:r>
              <a:rPr kumimoji="1" lang="ja-JP" altLang="en-US" dirty="0" smtClean="0"/>
              <a:t>：海洋リソスフェアの年代．太平洋の帯は，大西洋の帯より太いことに注意．これは，太平洋の速い拡大速度を反映している．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71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10―6</a:t>
            </a:r>
            <a:r>
              <a:rPr kumimoji="1" lang="ja-JP" altLang="en-US" dirty="0" smtClean="0"/>
              <a:t>：海洋底拡大説を検証するために，堆積物がいかに使われたかを表す図．海嶺近く（地点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）では，堆積物はとても薄く，火成岩の海洋地殻直上にある最古の堆積物の年代はわずか</a:t>
            </a:r>
            <a:r>
              <a:rPr kumimoji="1" lang="en-US" altLang="ja-JP" dirty="0" smtClean="0"/>
              <a:t>100 </a:t>
            </a:r>
            <a:r>
              <a:rPr kumimoji="1" lang="ja-JP" altLang="en-US" dirty="0" smtClean="0"/>
              <a:t>万年前である．海嶺から遠ざかるにつれて，次第に堆積物は厚くなり，基部の堆積物は古くなる．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356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10―7</a:t>
            </a:r>
            <a:r>
              <a:rPr kumimoji="1" lang="ja-JP" altLang="en-US" dirty="0" smtClean="0"/>
              <a:t>：地震活動度の全球分布．黒点は浅い地震，灰色の点は中間の深度の地震，明るい灰色の点は最も深い地震を示す．浅い地震の帯が，海洋海嶺系を示すことに注意．収束境界の地震は，海溝では浅く，海溝から遠ざかると次第に深くなり，和達</a:t>
            </a:r>
            <a:r>
              <a:rPr kumimoji="1" lang="en-US" altLang="ja-JP" dirty="0" smtClean="0"/>
              <a:t>― </a:t>
            </a:r>
            <a:r>
              <a:rPr kumimoji="1" lang="ja-JP" altLang="en-US" dirty="0" smtClean="0"/>
              <a:t>ベニオフ帯をなす．これは，プレートがマントルに沈み込んだ跡である（図</a:t>
            </a:r>
            <a:r>
              <a:rPr kumimoji="1" lang="en-US" altLang="ja-JP" dirty="0" smtClean="0"/>
              <a:t>10―8b </a:t>
            </a:r>
            <a:r>
              <a:rPr kumimoji="1" lang="ja-JP" altLang="en-US" dirty="0" smtClean="0"/>
              <a:t>参照）．ほとんどすべての地震は，プレート境界に限られることに注意．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204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10―8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(a) </a:t>
            </a:r>
            <a:r>
              <a:rPr kumimoji="1" lang="ja-JP" altLang="en-US" dirty="0" smtClean="0"/>
              <a:t>アフリカプレートと南アメリカプレートが分かれて拡大している大西洋中央海嶺の一部．拡大中心は，プレートが分かれて離れていく火山海嶺セグメントから成り，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つのプレートが互いにすれ違うトランスフォーム断層でずらされている．丸は地震の場所であり，地震が活動的なプレート境界，特にトランスフォーム断層にそって起こることを示す．</a:t>
            </a:r>
            <a:r>
              <a:rPr kumimoji="1" lang="en-US" altLang="ja-JP" dirty="0" smtClean="0"/>
              <a:t>(Image from GeoMapApp (</a:t>
            </a:r>
            <a:r>
              <a:rPr kumimoji="1" lang="en-US" altLang="ja-JP" dirty="0" err="1" smtClean="0"/>
              <a:t>www.geomapapp.org</a:t>
            </a:r>
            <a:r>
              <a:rPr kumimoji="1" lang="en-US" altLang="ja-JP" dirty="0" smtClean="0"/>
              <a:t>))</a:t>
            </a:r>
            <a:r>
              <a:rPr kumimoji="1" lang="ja-JP" altLang="en-US" dirty="0" smtClean="0"/>
              <a:t>．</a:t>
            </a:r>
            <a:endParaRPr kumimoji="1" lang="en-US" altLang="ja-JP" dirty="0" smtClean="0"/>
          </a:p>
          <a:p>
            <a:r>
              <a:rPr kumimoji="1" lang="en-US" altLang="ja-JP" dirty="0" smtClean="0"/>
              <a:t>(b) </a:t>
            </a:r>
            <a:r>
              <a:rPr kumimoji="1" lang="ja-JP" altLang="en-US" dirty="0" smtClean="0"/>
              <a:t>日本における地震の深度分布の断面図．</a:t>
            </a:r>
            <a:r>
              <a:rPr kumimoji="1" lang="en-US" altLang="ja-JP" dirty="0" smtClean="0"/>
              <a:t>(Hasegawa et al., </a:t>
            </a:r>
            <a:r>
              <a:rPr kumimoji="1" lang="en-US" altLang="ja-JP" dirty="0" err="1" smtClean="0"/>
              <a:t>Tectonophysics</a:t>
            </a:r>
            <a:r>
              <a:rPr kumimoji="1" lang="en-US" altLang="ja-JP" dirty="0" smtClean="0"/>
              <a:t> 47 (1978): 43–58). </a:t>
            </a:r>
            <a:r>
              <a:rPr kumimoji="1" lang="ja-JP" altLang="en-US" dirty="0" smtClean="0"/>
              <a:t>地震の帯の上端は，マントルに沈み込むプレートの上面を示す．パネル</a:t>
            </a:r>
            <a:r>
              <a:rPr kumimoji="1" lang="en-US" altLang="ja-JP" dirty="0" smtClean="0"/>
              <a:t>(c) </a:t>
            </a:r>
            <a:r>
              <a:rPr kumimoji="1" lang="ja-JP" altLang="en-US" dirty="0" smtClean="0"/>
              <a:t>の線</a:t>
            </a:r>
            <a:r>
              <a:rPr kumimoji="1" lang="en-US" altLang="ja-JP" dirty="0" smtClean="0"/>
              <a:t>A–B </a:t>
            </a:r>
            <a:r>
              <a:rPr kumimoji="1" lang="ja-JP" altLang="en-US" dirty="0" smtClean="0"/>
              <a:t>は，断面図の位置を示す．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746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10―10</a:t>
            </a:r>
            <a:r>
              <a:rPr kumimoji="1" lang="ja-JP" altLang="en-US" dirty="0" smtClean="0"/>
              <a:t>：アイザクス，オリバー，サイクスによって表されたプレートテクトニクスの概念図．地球表面は硬いプレートからできている．プレートは，リソスフェアによって限定され，砕けやすいため，割れて，地震を起こす．その下のアセノスフェアは，割れない．プレートは，拡大中心で生成され，海溝で破壊される．また，プレートは，トランスフォーム断層で互いにずれ動く．</a:t>
            </a:r>
            <a:r>
              <a:rPr kumimoji="1" lang="en-US" altLang="ja-JP" dirty="0" smtClean="0"/>
              <a:t>(Modified after Isacks, Oliver, and Sykes, J. Geophys. Res. 73 (1968), no. 18: 5855―</a:t>
            </a:r>
          </a:p>
          <a:p>
            <a:r>
              <a:rPr kumimoji="1" lang="en-US" altLang="ja-JP" dirty="0" smtClean="0"/>
              <a:t>900).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53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FBDB12-A99E-504B-B2A6-5DB16A20923B}" type="slidenum">
              <a:rPr lang="en-US" altLang="ja-JP" sz="1200"/>
              <a:pPr/>
              <a:t>15</a:t>
            </a:fld>
            <a:endParaRPr lang="en-US" altLang="ja-JP" sz="1200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568325"/>
            <a:ext cx="4583112" cy="3436938"/>
          </a:xfrm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2925"/>
            <a:ext cx="507682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867" tIns="44934" rIns="89867" bIns="44934"/>
          <a:lstStyle/>
          <a:p>
            <a:pPr eaLnBrk="1" hangingPunct="1"/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45FCB7-51C2-E546-8155-E4694F070F85}" type="slidenum">
              <a:rPr lang="en-US" altLang="ja-JP" sz="1200"/>
              <a:pPr/>
              <a:t>16</a:t>
            </a:fld>
            <a:endParaRPr lang="en-US" altLang="ja-JP" sz="120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10―9</a:t>
            </a:r>
            <a:r>
              <a:rPr kumimoji="1" lang="ja-JP" altLang="en-US" dirty="0" smtClean="0"/>
              <a:t>：プレートテクトニクス以前に考えられていた従来の断層とトランスフォーム断層の違いを表す図解．上の図は初期時間，下の図は後の時間の状態を示す．左の図は，従来の走向ずれ（</a:t>
            </a:r>
            <a:r>
              <a:rPr kumimoji="1" lang="en-US" altLang="ja-JP" dirty="0" smtClean="0"/>
              <a:t>strike-slip</a:t>
            </a:r>
            <a:r>
              <a:rPr kumimoji="1" lang="ja-JP" altLang="en-US" dirty="0" smtClean="0"/>
              <a:t>）断層である．そのずれは断層全体におよび，断層両側のすべての点で同じずれが生じる．右の図は，トランスフォーム断層の動きを表す．海嶺の間隔は断層運動によって変化しない．海嶺間の地形的特徴のみが，トランスフォーム断層の動きによってずれる．例えば，</a:t>
            </a:r>
            <a:r>
              <a:rPr kumimoji="1" lang="en-US" altLang="ja-JP" dirty="0" smtClean="0"/>
              <a:t>A–A </a:t>
            </a:r>
            <a:r>
              <a:rPr kumimoji="1" lang="ja-JP" altLang="en-US" dirty="0" smtClean="0"/>
              <a:t>は，トランスフォーム断層によってずれない．斜線部は，上と下のパネルの間の時間に形成された新しい海洋底を示す．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980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4A36A9-8141-444E-AA53-9D86AAD566D0}" type="slidenum">
              <a:rPr lang="en-US" altLang="ja-JP" sz="1200"/>
              <a:pPr/>
              <a:t>18</a:t>
            </a:fld>
            <a:endParaRPr lang="en-US" altLang="ja-JP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568325"/>
            <a:ext cx="4583112" cy="3436938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2925"/>
            <a:ext cx="507682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867" tIns="44934" rIns="89867" bIns="44934"/>
          <a:lstStyle/>
          <a:p>
            <a:pPr eaLnBrk="1" hangingPunct="1"/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10―11</a:t>
            </a:r>
            <a:r>
              <a:rPr kumimoji="1" lang="ja-JP" altLang="en-US" dirty="0" smtClean="0"/>
              <a:t>：主なプレート．プレートの発散と収束の速度（</a:t>
            </a:r>
            <a:r>
              <a:rPr kumimoji="1" lang="en-US" altLang="ja-JP" dirty="0" smtClean="0"/>
              <a:t>mm/y</a:t>
            </a:r>
            <a:r>
              <a:rPr kumimoji="1" lang="ja-JP" altLang="en-US" dirty="0" smtClean="0"/>
              <a:t>）をあわせて示す．東太平洋海嶺は，拡大速度の大きい（</a:t>
            </a:r>
            <a:r>
              <a:rPr kumimoji="1" lang="en-US" altLang="ja-JP" dirty="0" smtClean="0"/>
              <a:t>185 mm/y</a:t>
            </a:r>
            <a:r>
              <a:rPr kumimoji="1" lang="ja-JP" altLang="en-US" dirty="0" smtClean="0"/>
              <a:t>）海洋海嶺である．一方，アフリカの南の南西インド洋海嶺の拡大速度は，</a:t>
            </a:r>
            <a:r>
              <a:rPr kumimoji="1" lang="en-US" altLang="ja-JP" dirty="0" smtClean="0"/>
              <a:t>19 mm/y </a:t>
            </a:r>
            <a:r>
              <a:rPr kumimoji="1" lang="ja-JP" altLang="en-US" dirty="0" smtClean="0"/>
              <a:t>に過ぎない．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41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10―1</a:t>
            </a:r>
            <a:r>
              <a:rPr kumimoji="1" lang="ja-JP" altLang="en-US" dirty="0" smtClean="0"/>
              <a:t>：地球の高度のふたこぶ分布．ピークのひとつは，平均海面の少し上にあり，大陸に相当する．もうひとつのピークは，平均海面下約</a:t>
            </a:r>
            <a:r>
              <a:rPr kumimoji="1" lang="en-US" altLang="ja-JP" dirty="0" smtClean="0"/>
              <a:t>4,000 m </a:t>
            </a:r>
            <a:r>
              <a:rPr kumimoji="1" lang="ja-JP" altLang="en-US" dirty="0" smtClean="0"/>
              <a:t>にあり，海洋底に相当する．</a:t>
            </a:r>
            <a:r>
              <a:rPr kumimoji="1" lang="en-US" altLang="ja-JP" dirty="0" smtClean="0"/>
              <a:t>(Adapted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from Wylie (1972), The Dynamic Earth, John Wiley &amp; Son).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261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図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10-13: 2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2,500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万年前のペルム紀以降，大陸がどのように動いたかを示す図解．超大陸パンゲアは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つに割れ，ローラシア大陸とゴンドワナ大陸を生んだ．これらは，大西洋が開くにつれてさらに細かく分かれ，インドとオーストラリアは北へ移動した．アフリカ，インド，オーストラリア，およびユーラシアは，現在ふたたび超大陸を形成しつつある．それが完成すると，大西洋での沈み込みが始まり，やがて大西洋は閉じられるだろう．</a:t>
            </a:r>
            <a:r>
              <a:rPr lang="ja-JP" altLang="ja-JP" dirty="0" smtClean="0">
                <a:effectLst/>
              </a:rPr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013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A9069D-D808-F54E-AA4E-BCB2792B215D}" type="slidenum">
              <a:rPr lang="en-US" altLang="ja-JP" sz="1200"/>
              <a:pPr/>
              <a:t>22</a:t>
            </a:fld>
            <a:endParaRPr lang="en-US" altLang="ja-JP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568325"/>
            <a:ext cx="4583112" cy="3436938"/>
          </a:xfrm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2925"/>
            <a:ext cx="507682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867" tIns="44934" rIns="89867" bIns="44934"/>
          <a:lstStyle/>
          <a:p>
            <a:pPr eaLnBrk="1" hangingPunct="1"/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図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10-14: 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紅海とインド洋に通じるアデン湾の衛星写真．紅海は，最近開いたリフトで，徐々にサウジアラビアとアフリカを隔てつつある．拡大が続くと，ついには新しい海盆が形成され，インド洋とつながるだろう．</a:t>
            </a:r>
            <a:r>
              <a:rPr lang="ja-JP" altLang="ja-JP" dirty="0" smtClean="0">
                <a:effectLst/>
              </a:rPr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86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556973-566B-3F4B-B500-B821C9CAF998}" type="slidenum">
              <a:rPr lang="en-US" altLang="ja-JP" sz="1200"/>
              <a:pPr/>
              <a:t>3</a:t>
            </a:fld>
            <a:endParaRPr lang="en-US" altLang="ja-JP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図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10-2: (a) 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大陸の組み合わせと，岩層の対応．アルフレッド・ヴェーゲナーが大陸移動説を提案する基となった．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現在は離れている大陸間での化石の対応．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（左上）キノグナトゥス（三畳紀の陸上は虫類，体長約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3m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）の化石．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（右上）リストロサウルス（三畳紀の陸上は虫類）の化石．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（左下）メソサウルス（淡水棲は虫類）の化石．</a:t>
            </a:r>
          </a:p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（右下）シダ類グロッソプテリスの化石．南のすべての大陸に見られる．</a:t>
            </a:r>
            <a:r>
              <a:rPr lang="ja-JP" altLang="ja-JP" dirty="0" smtClean="0">
                <a:effectLst/>
              </a:rPr>
              <a:t> </a:t>
            </a:r>
            <a:endParaRPr kumimoji="1" lang="ja-JP" altLang="en-US" dirty="0" smtClean="0"/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 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古代の氷河堆積物の対応と，かつての南極の位置．現在の赤道付近の氷河堆積物は，もともと南半球の高緯度でつくられた．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 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ヴェーゲナーの仮説に対する主な批判．厚い大陸が，どうして海洋地殻とマントルをかき分けて進めるのか？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25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467FF1-44A8-C146-A8FC-60C3CAAB5BAC}" type="slidenum">
              <a:rPr lang="en-US" altLang="ja-JP" sz="1200"/>
              <a:pPr/>
              <a:t>5</a:t>
            </a:fld>
            <a:endParaRPr lang="en-US" altLang="ja-JP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E55DF-173F-0C42-BF6B-7DF0640E5DEE}" type="slidenum">
              <a:rPr lang="en-US" altLang="ja-JP" sz="1200"/>
              <a:pPr/>
              <a:t>6</a:t>
            </a:fld>
            <a:endParaRPr lang="en-US" altLang="ja-JP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図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10-3: 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研究船ヴェマによって収集された水深図の例．このような数千の水深図が時速約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ノットで集められ，次第に海洋底の深度分布をあきらかにした．</a:t>
            </a:r>
            <a:r>
              <a:rPr lang="ja-JP" altLang="ja-JP" dirty="0" smtClean="0">
                <a:effectLst/>
              </a:rPr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55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図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10-4: 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海で測定された磁場変動（磁気異常）のパターンによる海洋底拡大の証拠．黒と白の交互の帯は，磁場強度の高低を示す．黒い帯は，パネル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の水平線より高い強度を示す．これは「正常」期にあたり，地磁気の北極が現在のように北半球にあるときである．白い帯は，パネル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の水平線より低い強度を示す．これは「逆転」期にあたり，地磁気の北極が南半球にあったときである．パネル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の年代は，陸上の古地磁気学研究により決定された．そこでは，逆転のタイムスケールがよく確立されている．パネル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の曲線は，地球磁場の逆転の計算強度である．磁場強度の強弱の「縞」の幅は，陸上で決定された磁場逆転の時間間隔と一致する．</a:t>
            </a:r>
            <a:r>
              <a:rPr lang="ja-JP" altLang="ja-JP" dirty="0" smtClean="0">
                <a:effectLst/>
              </a:rPr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31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A1EF5E-BF0D-F349-A5BF-9012AE61FB48}" type="slidenum">
              <a:rPr lang="en-US" altLang="ja-JP" sz="1200"/>
              <a:pPr/>
              <a:t>9</a:t>
            </a:fld>
            <a:endParaRPr lang="en-US" altLang="ja-JP" sz="1200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1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53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6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9C8D-555D-F747-AC38-3E4C5D65F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1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55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78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57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36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48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76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39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67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41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ig10-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723900"/>
            <a:ext cx="8686818" cy="53980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第</a:t>
            </a:r>
            <a:r>
              <a:rPr kumimoji="1" lang="en-US" altLang="ja-JP" dirty="0" smtClean="0">
                <a:solidFill>
                  <a:srgbClr val="FF0000"/>
                </a:solidFill>
              </a:rPr>
              <a:t>10</a:t>
            </a:r>
            <a:r>
              <a:rPr kumimoji="1" lang="ja-JP" altLang="en-US" dirty="0" smtClean="0">
                <a:solidFill>
                  <a:srgbClr val="FF0000"/>
                </a:solidFill>
              </a:rPr>
              <a:t>章　循環を確立する</a:t>
            </a:r>
            <a:r>
              <a:rPr kumimoji="1" lang="en-US" altLang="ja-JP" dirty="0" smtClean="0">
                <a:solidFill>
                  <a:srgbClr val="FF0000"/>
                </a:solidFill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</a:rPr>
            </a:br>
            <a:r>
              <a:rPr kumimoji="1" lang="ja-JP" altLang="en-US" dirty="0" smtClean="0">
                <a:solidFill>
                  <a:srgbClr val="FF0000"/>
                </a:solidFill>
              </a:rPr>
              <a:t>プレートテクトニクス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86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海洋底の年代分布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/>
              <a:t>海洋底の年代は，</a:t>
            </a:r>
            <a:r>
              <a:rPr lang="en-US" altLang="ja-JP" dirty="0"/>
              <a:t>1</a:t>
            </a:r>
            <a:r>
              <a:rPr lang="ja-JP" altLang="en-US" dirty="0"/>
              <a:t>億</a:t>
            </a:r>
            <a:r>
              <a:rPr lang="en-US" altLang="ja-JP" dirty="0"/>
              <a:t>6000</a:t>
            </a:r>
            <a:r>
              <a:rPr lang="ja-JP" altLang="en-US" dirty="0"/>
              <a:t>万年未満</a:t>
            </a:r>
          </a:p>
          <a:p>
            <a:r>
              <a:rPr lang="ja-JP" altLang="en-US" dirty="0"/>
              <a:t>拡大速度は，</a:t>
            </a:r>
            <a:r>
              <a:rPr lang="en-US" altLang="ja-JP" dirty="0"/>
              <a:t>1</a:t>
            </a:r>
            <a:r>
              <a:rPr lang="ja-JP" altLang="en-US" dirty="0"/>
              <a:t>年あたり</a:t>
            </a:r>
            <a:r>
              <a:rPr lang="en-US" altLang="ja-JP" dirty="0"/>
              <a:t>1〜20 </a:t>
            </a:r>
            <a:r>
              <a:rPr lang="en-US" altLang="ja-JP" dirty="0" smtClean="0"/>
              <a:t>cm</a:t>
            </a:r>
            <a:endParaRPr lang="en-US" altLang="ja-JP" dirty="0"/>
          </a:p>
        </p:txBody>
      </p:sp>
      <p:pic>
        <p:nvPicPr>
          <p:cNvPr id="5" name="図 4" descr="Fig10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97" y="1160142"/>
            <a:ext cx="6794006" cy="44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7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深海掘削</a:t>
            </a:r>
            <a:r>
              <a:rPr lang="ja-JP" altLang="en-US" dirty="0" smtClean="0"/>
              <a:t>計画からの証拠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5372101"/>
            <a:ext cx="8229600" cy="64770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/>
              <a:t>海嶺から遠いほど，海洋底は深く，堆積物層は厚く，玄武岩直上の堆積物の年代は古い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20" y="1229470"/>
            <a:ext cx="6131560" cy="40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LANG_10_07Seismicity 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6673" r="22145" b="3014"/>
          <a:stretch>
            <a:fillRect/>
          </a:stretch>
        </p:blipFill>
        <p:spPr bwMode="auto">
          <a:xfrm rot="5400000">
            <a:off x="2546350" y="-891040"/>
            <a:ext cx="405130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 dirty="0"/>
              <a:t>地震活動度の全球分布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4870450"/>
            <a:ext cx="8229600" cy="179705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青色の点は浅い地震，赤色の点は最も深い地震</a:t>
            </a:r>
          </a:p>
          <a:p>
            <a:r>
              <a:rPr lang="ja-JP" altLang="en-US" dirty="0"/>
              <a:t>浅い地震の帯が，海洋海嶺系を示す．収束境界の地震は，海溝では浅く，海溝から遠ざかると次第に深くなり，和達</a:t>
            </a:r>
            <a:r>
              <a:rPr lang="en-US" altLang="ja-JP" dirty="0"/>
              <a:t>-</a:t>
            </a:r>
            <a:r>
              <a:rPr lang="ja-JP" altLang="en-US" dirty="0"/>
              <a:t>ベニオフ帯をなす</a:t>
            </a:r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地震は，プレート境界で起こる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880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97880" y="274638"/>
            <a:ext cx="3093720" cy="1143000"/>
          </a:xfrm>
        </p:spPr>
        <p:txBody>
          <a:bodyPr/>
          <a:lstStyle/>
          <a:p>
            <a:r>
              <a:rPr lang="ja-JP" altLang="en-US" dirty="0" smtClean="0"/>
              <a:t>地震</a:t>
            </a:r>
            <a:r>
              <a:rPr kumimoji="1" lang="ja-JP" altLang="en-US" dirty="0" smtClean="0"/>
              <a:t>の分類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897880" y="1600200"/>
            <a:ext cx="3093720" cy="4525963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海洋海嶺系に沿って起こる浅い地震</a:t>
            </a:r>
          </a:p>
          <a:p>
            <a:r>
              <a:rPr lang="ja-JP" altLang="en-US" dirty="0"/>
              <a:t>沈み込み帯から数百キロメートルにわたってマントルに沈み込む傾いた面（和達</a:t>
            </a:r>
            <a:r>
              <a:rPr lang="en-US" altLang="ja-JP" dirty="0"/>
              <a:t>-</a:t>
            </a:r>
            <a:r>
              <a:rPr lang="ja-JP" altLang="en-US" dirty="0"/>
              <a:t>ベニオフ帯）で起こる地震</a:t>
            </a:r>
          </a:p>
          <a:p>
            <a:r>
              <a:rPr lang="ja-JP" altLang="en-US" dirty="0"/>
              <a:t>トランスフォーム断層で起こる地震</a:t>
            </a:r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3360"/>
            <a:ext cx="5593080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2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 dirty="0"/>
              <a:t>プレートテクトニクス理論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94250"/>
            <a:ext cx="8229600" cy="207645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地球の表面はプレートからできている．プレートは，リソスフェアと呼ばれる地球の剛体部分を形成し，ひびが入ることがあり，地震を起こす．アセノスフェアと内部は流動性である</a:t>
            </a:r>
          </a:p>
          <a:p>
            <a:r>
              <a:rPr lang="ja-JP" altLang="en-US" dirty="0"/>
              <a:t>プレート境界は，発散境界，収束境界，およびトランスフォーム断層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104907"/>
            <a:ext cx="76009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6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236"/>
            <a:ext cx="91440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プレートとは何か？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5156201"/>
            <a:ext cx="8229600" cy="7874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プレートは地殻ではない</a:t>
            </a:r>
          </a:p>
          <a:p>
            <a:r>
              <a:rPr lang="ja-JP" altLang="en-US" dirty="0"/>
              <a:t>プレートは硬いリソスフェアである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022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432050"/>
            <a:ext cx="8535987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974725" y="1463675"/>
            <a:ext cx="2035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>
                <a:solidFill>
                  <a:schemeClr val="bg1"/>
                </a:solidFill>
                <a:latin typeface="Helvetica" charset="0"/>
              </a:rPr>
              <a:t>Transform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733800" y="1422400"/>
            <a:ext cx="192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chemeClr val="bg1"/>
                </a:solidFill>
                <a:latin typeface="Helvetica" charset="0"/>
              </a:rPr>
              <a:t>Divergent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6400800" y="14478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>
                <a:solidFill>
                  <a:schemeClr val="bg1"/>
                </a:solidFill>
                <a:latin typeface="Helvetica" charset="0"/>
              </a:rPr>
              <a:t>Convergent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つのプレート境界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363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走行ずれ断層とトランスフォーム断層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1358045"/>
            <a:ext cx="6654800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0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Fig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8" y="1039813"/>
            <a:ext cx="4086225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図形グループ 2"/>
          <p:cNvGrpSpPr/>
          <p:nvPr/>
        </p:nvGrpSpPr>
        <p:grpSpPr>
          <a:xfrm>
            <a:off x="5448698" y="1330325"/>
            <a:ext cx="2949846" cy="4799013"/>
            <a:chOff x="4889370" y="1228725"/>
            <a:chExt cx="2949846" cy="4799013"/>
          </a:xfrm>
        </p:grpSpPr>
        <p:sp>
          <p:nvSpPr>
            <p:cNvPr id="97283" name="Text Box 4"/>
            <p:cNvSpPr txBox="1">
              <a:spLocks noChangeArrowheads="1"/>
            </p:cNvSpPr>
            <p:nvPr/>
          </p:nvSpPr>
          <p:spPr bwMode="auto">
            <a:xfrm>
              <a:off x="4889370" y="1228725"/>
              <a:ext cx="29498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b="1" dirty="0" smtClean="0">
                  <a:latin typeface="Times New Roman" charset="0"/>
                </a:rPr>
                <a:t>サンアンドレアス断層</a:t>
              </a:r>
              <a:endParaRPr lang="en-US" altLang="ja-JP" b="1" dirty="0">
                <a:latin typeface="Times New Roman" charset="0"/>
              </a:endParaRPr>
            </a:p>
          </p:txBody>
        </p:sp>
        <p:pic>
          <p:nvPicPr>
            <p:cNvPr id="97284" name="Picture 5" descr="San_Andrea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1846263"/>
              <a:ext cx="2857500" cy="418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トランスフォーム境界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461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プレートの相対運動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5727700"/>
            <a:ext cx="8229600" cy="73660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/>
              <a:t>プレート運動は，</a:t>
            </a:r>
            <a:r>
              <a:rPr lang="en-US" altLang="ja-JP" dirty="0"/>
              <a:t>GPS</a:t>
            </a:r>
            <a:r>
              <a:rPr lang="ja-JP" altLang="en-US" dirty="0"/>
              <a:t>により実測された</a:t>
            </a:r>
          </a:p>
          <a:p>
            <a:r>
              <a:rPr lang="ja-JP" altLang="en-US" dirty="0"/>
              <a:t>プレートテクトニクス理論は，理論評価で</a:t>
            </a:r>
            <a:r>
              <a:rPr lang="en-US" altLang="ja-JP" dirty="0"/>
              <a:t>10</a:t>
            </a:r>
            <a:r>
              <a:rPr lang="ja-JP" altLang="en-US" dirty="0"/>
              <a:t>点満点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78380" y="-623459"/>
            <a:ext cx="4587240" cy="78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8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静的な地球の問題点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33384" y="1143000"/>
            <a:ext cx="4400550" cy="5715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/>
              <a:t>なぜ造山帯が</a:t>
            </a:r>
            <a:r>
              <a:rPr lang="ja-JP" altLang="en-US" dirty="0"/>
              <a:t>あるのか？　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地球</a:t>
            </a:r>
            <a:r>
              <a:rPr lang="ja-JP" altLang="en-US" dirty="0"/>
              <a:t>の表面は</a:t>
            </a:r>
            <a:r>
              <a:rPr lang="ja-JP" altLang="en-US" dirty="0" smtClean="0"/>
              <a:t>，大陸</a:t>
            </a:r>
            <a:r>
              <a:rPr lang="ja-JP" altLang="en-US" dirty="0"/>
              <a:t>と海洋に分かれており</a:t>
            </a:r>
            <a:r>
              <a:rPr lang="ja-JP" altLang="en-US" dirty="0" smtClean="0"/>
              <a:t>，ふたこぶの高度</a:t>
            </a:r>
            <a:r>
              <a:rPr lang="ja-JP" altLang="en-US" dirty="0"/>
              <a:t>分布を示す</a:t>
            </a:r>
            <a:r>
              <a:rPr lang="ja-JP" altLang="en-US" dirty="0" smtClean="0"/>
              <a:t>のはなぜか？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地震</a:t>
            </a:r>
            <a:r>
              <a:rPr lang="ja-JP" altLang="en-US" dirty="0"/>
              <a:t>と火山は，なぜそこで起こるのか？　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アフリカ</a:t>
            </a:r>
            <a:r>
              <a:rPr lang="ja-JP" altLang="en-US" dirty="0"/>
              <a:t>大陸と南アメリカ</a:t>
            </a:r>
            <a:r>
              <a:rPr lang="ja-JP" altLang="en-US" dirty="0" smtClean="0"/>
              <a:t>大陸がジグソーパズル</a:t>
            </a:r>
            <a:r>
              <a:rPr lang="ja-JP" altLang="en-US" dirty="0"/>
              <a:t>のピースのように</a:t>
            </a:r>
            <a:r>
              <a:rPr lang="ja-JP" altLang="en-US" dirty="0" smtClean="0"/>
              <a:t>ぴったりと合うのはなぜか？</a:t>
            </a:r>
            <a:endParaRPr lang="ja-JP" altLang="en-US" dirty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なぜ</a:t>
            </a:r>
            <a:r>
              <a:rPr lang="ja-JP" altLang="en-US" dirty="0"/>
              <a:t>海洋の堆積物は薄いのか</a:t>
            </a:r>
            <a:r>
              <a:rPr lang="ja-JP" altLang="en-US" dirty="0" smtClean="0"/>
              <a:t>？</a:t>
            </a:r>
            <a:endParaRPr lang="ja-JP" altLang="en-US" dirty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大西洋</a:t>
            </a:r>
            <a:r>
              <a:rPr lang="ja-JP" altLang="en-US" dirty="0"/>
              <a:t>は中央部が浅く，大陸縁辺に向かって次第に深くなる</a:t>
            </a:r>
            <a:r>
              <a:rPr lang="ja-JP" altLang="en-US" dirty="0" smtClean="0"/>
              <a:t>のはなぜか</a:t>
            </a:r>
            <a:r>
              <a:rPr lang="ja-JP" altLang="en-US" dirty="0"/>
              <a:t>？</a:t>
            </a:r>
          </a:p>
          <a:p>
            <a:pPr>
              <a:lnSpc>
                <a:spcPct val="120000"/>
              </a:lnSpc>
            </a:pPr>
            <a:r>
              <a:rPr lang="ja-JP" altLang="en-US" dirty="0" smtClean="0"/>
              <a:t>別の大陸</a:t>
            </a:r>
            <a:r>
              <a:rPr lang="ja-JP" altLang="en-US" dirty="0"/>
              <a:t>の動物は，なぜ互いに似ているのか</a:t>
            </a:r>
            <a:r>
              <a:rPr lang="ja-JP" altLang="en-US" dirty="0" smtClean="0"/>
              <a:t>？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7" y="1600200"/>
            <a:ext cx="4413250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3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 dirty="0"/>
              <a:t>プレートテクトニクス革命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4626" y="1079500"/>
            <a:ext cx="8494749" cy="56769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/>
              <a:t>大陸</a:t>
            </a:r>
            <a:r>
              <a:rPr lang="ja-JP" altLang="en-US" dirty="0"/>
              <a:t>の造山帯は，収束</a:t>
            </a:r>
            <a:r>
              <a:rPr lang="ja-JP" altLang="en-US" dirty="0" smtClean="0"/>
              <a:t>境界につくられる．</a:t>
            </a:r>
            <a:r>
              <a:rPr lang="ja-JP" altLang="en-US" dirty="0"/>
              <a:t>アルプスやヒマラヤのような内陸の山脈</a:t>
            </a:r>
            <a:r>
              <a:rPr lang="ja-JP" altLang="en-US" dirty="0" smtClean="0"/>
              <a:t>は大陸</a:t>
            </a:r>
            <a:r>
              <a:rPr lang="ja-JP" altLang="en-US" dirty="0"/>
              <a:t>の衝突に</a:t>
            </a:r>
            <a:r>
              <a:rPr lang="ja-JP" altLang="en-US" dirty="0" smtClean="0"/>
              <a:t>よって，アンデスやカスケードの</a:t>
            </a:r>
            <a:r>
              <a:rPr lang="ja-JP" altLang="en-US" dirty="0"/>
              <a:t>ような火山列</a:t>
            </a:r>
            <a:r>
              <a:rPr lang="ja-JP" altLang="en-US" dirty="0" smtClean="0"/>
              <a:t>は沈み込み</a:t>
            </a:r>
            <a:r>
              <a:rPr lang="ja-JP" altLang="en-US" dirty="0"/>
              <a:t>によって</a:t>
            </a:r>
            <a:r>
              <a:rPr lang="ja-JP" altLang="en-US" dirty="0" smtClean="0"/>
              <a:t>つくられた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海洋</a:t>
            </a:r>
            <a:r>
              <a:rPr lang="ja-JP" altLang="en-US" dirty="0"/>
              <a:t>は若い．それは，拡大中心での地殻の生成によって絶え間なく</a:t>
            </a:r>
            <a:r>
              <a:rPr lang="ja-JP" altLang="en-US" dirty="0" smtClean="0"/>
              <a:t>敷きなおされ</a:t>
            </a:r>
            <a:r>
              <a:rPr lang="ja-JP" altLang="en-US" dirty="0"/>
              <a:t>，沈み込み帯でリサイクル</a:t>
            </a:r>
            <a:r>
              <a:rPr lang="ja-JP" altLang="en-US" dirty="0" smtClean="0"/>
              <a:t>される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深海底の堆積物は薄い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海洋底は，拡大中心から遠ざかるにつれて深くなる．時間とともにプレートが海水によって冷やされ，次第に厚くなるため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大陸</a:t>
            </a:r>
            <a:r>
              <a:rPr lang="ja-JP" altLang="en-US" dirty="0"/>
              <a:t>は古い．それは，密度が低いため，</a:t>
            </a:r>
            <a:r>
              <a:rPr lang="ja-JP" altLang="en-US" dirty="0" smtClean="0"/>
              <a:t>沈み込まない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地震</a:t>
            </a:r>
            <a:r>
              <a:rPr lang="ja-JP" altLang="en-US" dirty="0"/>
              <a:t>と火山は，</a:t>
            </a:r>
            <a:r>
              <a:rPr lang="ja-JP" altLang="en-US" dirty="0" smtClean="0"/>
              <a:t>プレート運動とマントル</a:t>
            </a:r>
            <a:r>
              <a:rPr lang="ja-JP" altLang="en-US" dirty="0"/>
              <a:t>対流の結果で</a:t>
            </a:r>
            <a:r>
              <a:rPr lang="ja-JP" altLang="en-US" dirty="0" smtClean="0"/>
              <a:t>ある</a:t>
            </a:r>
            <a:endParaRPr lang="ja-JP" altLang="en-US" dirty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大西洋</a:t>
            </a:r>
            <a:r>
              <a:rPr lang="ja-JP" altLang="en-US" dirty="0"/>
              <a:t>のまわりの大陸は</a:t>
            </a:r>
            <a:r>
              <a:rPr lang="ja-JP" altLang="en-US" dirty="0" smtClean="0"/>
              <a:t>，かつて</a:t>
            </a:r>
            <a:r>
              <a:rPr lang="ja-JP" altLang="en-US" dirty="0"/>
              <a:t>はくっついていたが，</a:t>
            </a:r>
            <a:r>
              <a:rPr lang="ja-JP" altLang="en-US" dirty="0" smtClean="0"/>
              <a:t>割れて，海洋底</a:t>
            </a:r>
            <a:r>
              <a:rPr lang="ja-JP" altLang="en-US" dirty="0"/>
              <a:t>拡大によって</a:t>
            </a:r>
            <a:r>
              <a:rPr lang="ja-JP" altLang="en-US" dirty="0" smtClean="0"/>
              <a:t>離された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2</a:t>
            </a:r>
            <a:r>
              <a:rPr lang="ja-JP" altLang="en-US" dirty="0" smtClean="0"/>
              <a:t>つの</a:t>
            </a:r>
            <a:r>
              <a:rPr lang="ja-JP" altLang="en-US" dirty="0"/>
              <a:t>大陸</a:t>
            </a:r>
            <a:r>
              <a:rPr lang="ja-JP" altLang="en-US" dirty="0" smtClean="0"/>
              <a:t>に生息する動物</a:t>
            </a:r>
            <a:r>
              <a:rPr lang="ja-JP" altLang="en-US" dirty="0"/>
              <a:t>の差異は</a:t>
            </a:r>
            <a:r>
              <a:rPr lang="ja-JP" altLang="en-US" dirty="0" smtClean="0"/>
              <a:t>，大陸</a:t>
            </a:r>
            <a:r>
              <a:rPr lang="ja-JP" altLang="en-US" dirty="0"/>
              <a:t>が分かれた年代と関係している．分かれてからの時間が長ければ，進化はより大きな差を</a:t>
            </a:r>
            <a:r>
              <a:rPr lang="ja-JP" altLang="en-US" dirty="0" smtClean="0"/>
              <a:t>生ずる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23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3014" y="647164"/>
            <a:ext cx="3297449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超大陸パンゲア</a:t>
            </a:r>
            <a:r>
              <a:rPr lang="ja-JP" altLang="en-US" dirty="0"/>
              <a:t>の分裂後の大陸移動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8" y="0"/>
            <a:ext cx="5595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FG19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214532" y="274638"/>
            <a:ext cx="2743201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新しい海盆の形成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476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現在進行中の大陸移動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767348" y="1600200"/>
            <a:ext cx="4152978" cy="4525963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インドとアジアの衝突，および地中海を閉じつつあるアフリカとヨーロッパの衝突</a:t>
            </a:r>
          </a:p>
          <a:p>
            <a:r>
              <a:rPr lang="ja-JP" altLang="en-US" dirty="0"/>
              <a:t>紅海と東アフリカリフトにおける初期のリフト作用．新しい海盆形成の初期段階</a:t>
            </a:r>
          </a:p>
          <a:p>
            <a:r>
              <a:rPr lang="ja-JP" altLang="en-US" dirty="0" smtClean="0"/>
              <a:t>やがて</a:t>
            </a:r>
            <a:r>
              <a:rPr lang="ja-JP" altLang="en-US" dirty="0"/>
              <a:t>大西洋に沈み込み帯が形成され，大西洋海盆が閉じて，南北アメリカがアフリカおよびユーラシアと一体となり，次の超大陸が形成される</a:t>
            </a:r>
          </a:p>
          <a:p>
            <a:endParaRPr kumimoji="1" lang="ja-JP" altLang="en-US" dirty="0"/>
          </a:p>
        </p:txBody>
      </p:sp>
      <p:pic>
        <p:nvPicPr>
          <p:cNvPr id="4" name="Picture 1" descr="Red S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4" y="1600200"/>
            <a:ext cx="4320000" cy="407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 dirty="0"/>
              <a:t>アルフレート・ヴェーゲナー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5473700"/>
            <a:ext cx="8229600" cy="13334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 smtClean="0"/>
              <a:t>1880-1930</a:t>
            </a:r>
            <a:r>
              <a:rPr kumimoji="1" lang="ja-JP" altLang="en-US" dirty="0" smtClean="0"/>
              <a:t>，ドイツの気象学者</a:t>
            </a:r>
            <a:endParaRPr kumimoji="1"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1915</a:t>
            </a:r>
            <a:r>
              <a:rPr lang="ja-JP" altLang="en-US" dirty="0" smtClean="0"/>
              <a:t>「大陸</a:t>
            </a:r>
            <a:r>
              <a:rPr lang="ja-JP" altLang="en-US" dirty="0"/>
              <a:t>と海洋の</a:t>
            </a:r>
            <a:r>
              <a:rPr lang="ja-JP" altLang="en-US" dirty="0" smtClean="0"/>
              <a:t>起源」初版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第四版：竹内</a:t>
            </a:r>
            <a:r>
              <a:rPr lang="ja-JP" altLang="en-US" dirty="0"/>
              <a:t>均 全訳・解説 講談社学術文庫 </a:t>
            </a:r>
            <a:r>
              <a:rPr lang="en-US" altLang="ja-JP" dirty="0"/>
              <a:t>1990</a:t>
            </a:r>
            <a:r>
              <a:rPr lang="ja-JP" altLang="en-US" dirty="0"/>
              <a:t>年</a:t>
            </a:r>
            <a:endParaRPr kumimoji="1" lang="ja-JP" altLang="en-US" dirty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12798"/>
            <a:ext cx="57912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74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大陸移動説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404274" y="1600201"/>
            <a:ext cx="3510280" cy="2971799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アルフレート・ヴェーゲナーが</a:t>
            </a:r>
            <a:r>
              <a:rPr lang="en-US" altLang="ja-JP" dirty="0"/>
              <a:t>1912</a:t>
            </a:r>
            <a:r>
              <a:rPr lang="ja-JP" altLang="en-US" dirty="0"/>
              <a:t>年ドイツ地質学会で発表</a:t>
            </a:r>
          </a:p>
          <a:p>
            <a:r>
              <a:rPr lang="ja-JP" altLang="en-US" dirty="0"/>
              <a:t>学会から激しく攻撃された</a:t>
            </a:r>
          </a:p>
          <a:p>
            <a:pPr lvl="1"/>
            <a:r>
              <a:rPr lang="ja-JP" altLang="en-US" dirty="0"/>
              <a:t>大陸が海洋底地殻を横切って動くメカニズムを説明できなかった</a:t>
            </a:r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7" y="1600200"/>
            <a:ext cx="4945380" cy="44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9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研究船ヴェマ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578" y="1396027"/>
            <a:ext cx="3289937" cy="505557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コロンビア大学ラモント・ドハティ地質学研究所の研究船</a:t>
            </a:r>
            <a:endParaRPr lang="en-US" altLang="ja-JP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</a:pP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585 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トン，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49.9 m</a:t>
            </a:r>
          </a:p>
          <a:p>
            <a:pPr>
              <a:lnSpc>
                <a:spcPct val="120000"/>
              </a:lnSpc>
            </a:pP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海水と堆積物コアの採取，海流と熱流量の測定，水中写真撮影，地震波研究，海洋底地図の作成を行った</a:t>
            </a:r>
            <a:endParaRPr lang="en-US" altLang="ja-JP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20000"/>
              </a:lnSpc>
            </a:pP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1981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年の退役までに，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2,269,000 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km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におよぶ航跡で観測を実施した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5" y="1396027"/>
            <a:ext cx="534260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45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1960</a:t>
            </a:r>
            <a:r>
              <a:rPr lang="ja-JP" altLang="en-US" dirty="0" smtClean="0">
                <a:latin typeface="Arial" charset="0"/>
                <a:ea typeface="ＭＳ Ｐゴシック" charset="0"/>
                <a:cs typeface="ＭＳ Ｐゴシック" charset="0"/>
              </a:rPr>
              <a:t>年代ヴェマの堆積物コア採取</a:t>
            </a:r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44604"/>
            <a:ext cx="53387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76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5636"/>
            <a:ext cx="9144000" cy="43867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海洋底の地形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5753100"/>
            <a:ext cx="8229600" cy="67310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/>
              <a:t>第二次世界大戦後，コロンビア大学ラモント・ドハティ地質学研究所研究船ヴェマによる海洋</a:t>
            </a:r>
            <a:r>
              <a:rPr lang="ja-JP" altLang="en-US" dirty="0" smtClean="0"/>
              <a:t>観測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8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05375" y="274638"/>
            <a:ext cx="4140199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古地磁気からの証拠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605375" y="1600201"/>
            <a:ext cx="4140200" cy="39751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磁気の強さの変動が，海洋海嶺に関して対称に並ぶ</a:t>
            </a:r>
          </a:p>
          <a:p>
            <a:r>
              <a:rPr lang="ja-JP" altLang="en-US" dirty="0"/>
              <a:t>地上で発見された磁気反転の記録とぴったり一致</a:t>
            </a:r>
          </a:p>
          <a:p>
            <a:r>
              <a:rPr lang="ja-JP" altLang="en-US" dirty="0"/>
              <a:t>海盆は，海洋海嶺から両側に対称的に拡がっていく</a:t>
            </a:r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海洋海嶺は拡大中心．そこで火山活動によって新しい海洋地殻がつくられる</a:t>
            </a:r>
          </a:p>
          <a:p>
            <a:endParaRPr kumimoji="1" lang="ja-JP" altLang="en-US" dirty="0"/>
          </a:p>
        </p:txBody>
      </p:sp>
      <p:pic>
        <p:nvPicPr>
          <p:cNvPr id="4" name="Picture 5" descr="Clang_10_04_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4" y="223937"/>
            <a:ext cx="3808527" cy="641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31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83" y="956725"/>
            <a:ext cx="576803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海洋底磁気変動が生じるしくみ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971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6347</TotalTime>
  <Words>2138</Words>
  <Application>Microsoft Macintosh PowerPoint</Application>
  <PresentationFormat>画面に合わせる (4:3)</PresentationFormat>
  <Paragraphs>120</Paragraphs>
  <Slides>23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ホワイト</vt:lpstr>
      <vt:lpstr>第10章　循環を確立する プレートテクトニクス</vt:lpstr>
      <vt:lpstr>静的な地球の問題点</vt:lpstr>
      <vt:lpstr>アルフレート・ヴェーゲナー</vt:lpstr>
      <vt:lpstr>大陸移動説</vt:lpstr>
      <vt:lpstr>研究船ヴェマ</vt:lpstr>
      <vt:lpstr>1960年代ヴェマの堆積物コア採取</vt:lpstr>
      <vt:lpstr>海洋底の地形</vt:lpstr>
      <vt:lpstr>古地磁気からの証拠</vt:lpstr>
      <vt:lpstr>海洋底磁気変動が生じるしくみ</vt:lpstr>
      <vt:lpstr>海洋底の年代分布</vt:lpstr>
      <vt:lpstr>深海掘削計画からの証拠</vt:lpstr>
      <vt:lpstr>地震活動度の全球分布</vt:lpstr>
      <vt:lpstr>地震の分類</vt:lpstr>
      <vt:lpstr>プレートテクトニクス理論</vt:lpstr>
      <vt:lpstr>プレートとは何か？</vt:lpstr>
      <vt:lpstr>3つのプレート境界</vt:lpstr>
      <vt:lpstr>走行ずれ断層とトランスフォーム断層</vt:lpstr>
      <vt:lpstr>トランスフォーム境界</vt:lpstr>
      <vt:lpstr>プレートの相対運動</vt:lpstr>
      <vt:lpstr>プレートテクトニクス革命</vt:lpstr>
      <vt:lpstr>超大陸パンゲアの分裂後の大陸移動</vt:lpstr>
      <vt:lpstr>新しい海盆の形成</vt:lpstr>
      <vt:lpstr>現在進行中の大陸移動</vt:lpstr>
    </vt:vector>
  </TitlesOfParts>
  <Company>Kyoto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生命の惑星はいかにつくられるか？ ビッグバンから人類へ至る地球の物語</dc:title>
  <dc:creator>宗林 由樹</dc:creator>
  <cp:lastModifiedBy>宗林 由樹</cp:lastModifiedBy>
  <cp:revision>1824</cp:revision>
  <cp:lastPrinted>2015-04-23T08:19:19Z</cp:lastPrinted>
  <dcterms:created xsi:type="dcterms:W3CDTF">2013-12-26T10:25:17Z</dcterms:created>
  <dcterms:modified xsi:type="dcterms:W3CDTF">2015-05-23T03:19:20Z</dcterms:modified>
</cp:coreProperties>
</file>