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358" r:id="rId2"/>
    <p:sldId id="359" r:id="rId3"/>
    <p:sldId id="360" r:id="rId4"/>
    <p:sldId id="361" r:id="rId5"/>
    <p:sldId id="365" r:id="rId6"/>
    <p:sldId id="363" r:id="rId7"/>
    <p:sldId id="364" r:id="rId8"/>
    <p:sldId id="362" r:id="rId9"/>
    <p:sldId id="366" r:id="rId10"/>
    <p:sldId id="367" r:id="rId11"/>
    <p:sldId id="368" r:id="rId12"/>
    <p:sldId id="371" r:id="rId13"/>
    <p:sldId id="369" r:id="rId14"/>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5217" autoAdjust="0"/>
  </p:normalViewPr>
  <p:slideViewPr>
    <p:cSldViewPr snapToGrid="0" snapToObjects="1" showGuides="1">
      <p:cViewPr>
        <p:scale>
          <a:sx n="100" d="100"/>
          <a:sy n="100" d="100"/>
        </p:scale>
        <p:origin x="-1616" y="-88"/>
      </p:cViewPr>
      <p:guideLst>
        <p:guide orient="horz" pos="3068"/>
        <p:guide pos="515"/>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64CCB0-F41E-EC46-BC85-FCC037CC0E23}" type="datetimeFigureOut">
              <a:rPr kumimoji="1" lang="ja-JP" altLang="en-US" smtClean="0"/>
              <a:t>05/23/2015</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726A01-D7E3-DD47-80B9-5BFC7D761E26}" type="slidenum">
              <a:rPr kumimoji="1" lang="ja-JP" altLang="en-US" smtClean="0"/>
              <a:t>‹#›</a:t>
            </a:fld>
            <a:endParaRPr kumimoji="1" lang="ja-JP" altLang="en-US"/>
          </a:p>
        </p:txBody>
      </p:sp>
    </p:spTree>
    <p:extLst>
      <p:ext uri="{BB962C8B-B14F-4D97-AF65-F5344CB8AC3E}">
        <p14:creationId xmlns:p14="http://schemas.microsoft.com/office/powerpoint/2010/main" val="3721002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B7519F-92BC-6B4F-B437-03A8FAF9A45E}" type="datetimeFigureOut">
              <a:rPr kumimoji="1" lang="ja-JP" altLang="en-US" smtClean="0"/>
              <a:t>05/23/2015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EEAE6E-CE5E-7D40-A6AE-58E5A768089B}" type="slidenum">
              <a:rPr kumimoji="1" lang="ja-JP" altLang="en-US" smtClean="0"/>
              <a:t>‹#›</a:t>
            </a:fld>
            <a:endParaRPr kumimoji="1" lang="ja-JP" altLang="en-US"/>
          </a:p>
        </p:txBody>
      </p:sp>
    </p:spTree>
    <p:extLst>
      <p:ext uri="{BB962C8B-B14F-4D97-AF65-F5344CB8AC3E}">
        <p14:creationId xmlns:p14="http://schemas.microsoft.com/office/powerpoint/2010/main" val="3317825364"/>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13―0</a:t>
            </a:r>
            <a:r>
              <a:rPr kumimoji="1" lang="ja-JP" altLang="en-US" dirty="0" smtClean="0"/>
              <a:t>：細菌細胞の分裂完了時の透過型電子顕微鏡写真．細胞膜が外部の物質と細胞質との境界を定めていることに注意．倍率</a:t>
            </a:r>
            <a:r>
              <a:rPr kumimoji="1" lang="en-US" altLang="ja-JP" dirty="0" smtClean="0"/>
              <a:t>20,000 </a:t>
            </a:r>
            <a:r>
              <a:rPr kumimoji="1" lang="ja-JP" altLang="en-US" dirty="0" smtClean="0"/>
              <a:t>倍．</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1</a:t>
            </a:fld>
            <a:endParaRPr kumimoji="1" lang="ja-JP" altLang="en-US"/>
          </a:p>
        </p:txBody>
      </p:sp>
    </p:spTree>
    <p:extLst>
      <p:ext uri="{BB962C8B-B14F-4D97-AF65-F5344CB8AC3E}">
        <p14:creationId xmlns:p14="http://schemas.microsoft.com/office/powerpoint/2010/main" val="1061227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13―14</a:t>
            </a:r>
            <a:r>
              <a:rPr kumimoji="1" lang="ja-JP" altLang="en-US" dirty="0" smtClean="0"/>
              <a:t>：生命の起源についての私たちの理解におけるボトルネックを表す図．（</a:t>
            </a:r>
            <a:r>
              <a:rPr kumimoji="1" lang="en-US" altLang="ja-JP" dirty="0" smtClean="0"/>
              <a:t>Modified</a:t>
            </a:r>
            <a:r>
              <a:rPr kumimoji="1" lang="en-US" altLang="ja-JP" baseline="0" dirty="0" smtClean="0"/>
              <a:t> </a:t>
            </a:r>
            <a:r>
              <a:rPr kumimoji="1" lang="en-US" altLang="ja-JP" dirty="0" smtClean="0"/>
              <a:t>from Jonathan I. </a:t>
            </a:r>
            <a:r>
              <a:rPr kumimoji="1" lang="en-US" altLang="ja-JP" dirty="0" err="1" smtClean="0"/>
              <a:t>Lunine</a:t>
            </a:r>
            <a:r>
              <a:rPr kumimoji="1" lang="en-US" altLang="ja-JP" dirty="0" smtClean="0"/>
              <a:t>, Earth: Evolution of a Habitable World (Cambridge: Cambridge University</a:t>
            </a:r>
            <a:r>
              <a:rPr kumimoji="1" lang="en-US" altLang="ja-JP" baseline="0" dirty="0" smtClean="0"/>
              <a:t> </a:t>
            </a:r>
            <a:r>
              <a:rPr kumimoji="1" lang="en-US" altLang="ja-JP" dirty="0" smtClean="0"/>
              <a:t>Press, 1999)</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11</a:t>
            </a:fld>
            <a:endParaRPr kumimoji="1" lang="ja-JP" altLang="en-US"/>
          </a:p>
        </p:txBody>
      </p:sp>
    </p:spTree>
    <p:extLst>
      <p:ext uri="{BB962C8B-B14F-4D97-AF65-F5344CB8AC3E}">
        <p14:creationId xmlns:p14="http://schemas.microsoft.com/office/powerpoint/2010/main" val="3314048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13―2</a:t>
            </a:r>
            <a:r>
              <a:rPr kumimoji="1" lang="ja-JP" altLang="en-US" dirty="0" smtClean="0"/>
              <a:t>：人体と太陽における</a:t>
            </a:r>
            <a:r>
              <a:rPr kumimoji="1" lang="en-US" altLang="ja-JP" dirty="0" smtClean="0"/>
              <a:t>Li, Be, B, C, N, O, F, Na, Mg, Al, Si, P, S, K, Ca, Fe</a:t>
            </a:r>
            <a:r>
              <a:rPr kumimoji="1" lang="ja-JP" altLang="en-US" dirty="0" smtClean="0"/>
              <a:t>の相対存在度の比較．値は</a:t>
            </a:r>
            <a:r>
              <a:rPr kumimoji="1" lang="en-US" altLang="ja-JP" dirty="0" smtClean="0"/>
              <a:t>H/1,000 </a:t>
            </a:r>
            <a:r>
              <a:rPr kumimoji="1" lang="ja-JP" altLang="en-US" dirty="0" smtClean="0"/>
              <a:t>に規格化してある．きわめて親石性の強い</a:t>
            </a:r>
            <a:r>
              <a:rPr kumimoji="1" lang="en-US" altLang="ja-JP" dirty="0" smtClean="0"/>
              <a:t>Si</a:t>
            </a:r>
            <a:r>
              <a:rPr kumimoji="1" lang="ja-JP" altLang="en-US" dirty="0" smtClean="0"/>
              <a:t>，</a:t>
            </a:r>
            <a:r>
              <a:rPr kumimoji="1" lang="en-US" altLang="ja-JP" dirty="0" smtClean="0"/>
              <a:t>Al</a:t>
            </a:r>
            <a:r>
              <a:rPr kumimoji="1" lang="ja-JP" altLang="en-US" dirty="0" smtClean="0"/>
              <a:t>，</a:t>
            </a:r>
            <a:r>
              <a:rPr kumimoji="1" lang="en-US" altLang="ja-JP" dirty="0" smtClean="0"/>
              <a:t>Mg </a:t>
            </a:r>
            <a:r>
              <a:rPr kumimoji="1" lang="ja-JP" altLang="en-US" dirty="0" smtClean="0"/>
              <a:t>と親鉄性の</a:t>
            </a:r>
            <a:r>
              <a:rPr kumimoji="1" lang="en-US" altLang="ja-JP" dirty="0" smtClean="0"/>
              <a:t>Fe </a:t>
            </a:r>
            <a:r>
              <a:rPr kumimoji="1" lang="ja-JP" altLang="en-US" dirty="0" smtClean="0"/>
              <a:t>を除くと，人体と太陽の元素の相対存在度は，だいたい一致していることに注意．</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2</a:t>
            </a:fld>
            <a:endParaRPr kumimoji="1" lang="ja-JP" altLang="en-US"/>
          </a:p>
        </p:txBody>
      </p:sp>
    </p:spTree>
    <p:extLst>
      <p:ext uri="{BB962C8B-B14F-4D97-AF65-F5344CB8AC3E}">
        <p14:creationId xmlns:p14="http://schemas.microsoft.com/office/powerpoint/2010/main" val="3488384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13―3</a:t>
            </a:r>
            <a:r>
              <a:rPr kumimoji="1" lang="ja-JP" altLang="en-US" dirty="0" smtClean="0"/>
              <a:t>：</a:t>
            </a:r>
            <a:r>
              <a:rPr kumimoji="1" lang="en-US" altLang="ja-JP" dirty="0" smtClean="0"/>
              <a:t>2 </a:t>
            </a:r>
            <a:r>
              <a:rPr kumimoji="1" lang="ja-JP" altLang="en-US" dirty="0" smtClean="0"/>
              <a:t>つの真核細胞の比較．上は，菌類の細胞．下は，ヒトの細胞．細胞膜，核，細胞小器官，および原形質など，外見と構造におおまかな類似性があることに注意．</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3</a:t>
            </a:fld>
            <a:endParaRPr kumimoji="1" lang="ja-JP" altLang="en-US"/>
          </a:p>
        </p:txBody>
      </p:sp>
    </p:spTree>
    <p:extLst>
      <p:ext uri="{BB962C8B-B14F-4D97-AF65-F5344CB8AC3E}">
        <p14:creationId xmlns:p14="http://schemas.microsoft.com/office/powerpoint/2010/main" val="2439345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13―8</a:t>
            </a:r>
            <a:r>
              <a:rPr kumimoji="1" lang="ja-JP" altLang="en-US" dirty="0" smtClean="0"/>
              <a:t>：原核細胞と真核細胞の模式図．細胞は同じ大きさで描かれているが，実際のサイズは大きく異なる．真核細胞の左の小さな原核細胞が，相対サイズを表している．原核細胞は，一般に小さく，長さ</a:t>
            </a:r>
            <a:r>
              <a:rPr kumimoji="1" lang="en-US" altLang="ja-JP" dirty="0" smtClean="0"/>
              <a:t>1 </a:t>
            </a:r>
            <a:r>
              <a:rPr kumimoji="1" lang="ja-JP" altLang="en-US" dirty="0" smtClean="0"/>
              <a:t>ミクロン以下である．一方，真核細胞は，ふつう</a:t>
            </a:r>
            <a:r>
              <a:rPr kumimoji="1" lang="en-US" altLang="ja-JP" dirty="0" smtClean="0"/>
              <a:t>10 </a:t>
            </a:r>
            <a:r>
              <a:rPr kumimoji="1" lang="ja-JP" altLang="en-US" dirty="0" smtClean="0"/>
              <a:t>ミクロンくらいである．体積には</a:t>
            </a:r>
            <a:r>
              <a:rPr kumimoji="1" lang="en-US" altLang="ja-JP" dirty="0" smtClean="0"/>
              <a:t>1,000 </a:t>
            </a:r>
            <a:r>
              <a:rPr kumimoji="1" lang="ja-JP" altLang="en-US" dirty="0" smtClean="0"/>
              <a:t>倍の差がある．このことは，真核生物が原核細胞を取り込み，共生関係をつくることによって進化したというアイディアに信憑性を与える．</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4</a:t>
            </a:fld>
            <a:endParaRPr kumimoji="1" lang="ja-JP" altLang="en-US"/>
          </a:p>
        </p:txBody>
      </p:sp>
    </p:spTree>
    <p:extLst>
      <p:ext uri="{BB962C8B-B14F-4D97-AF65-F5344CB8AC3E}">
        <p14:creationId xmlns:p14="http://schemas.microsoft.com/office/powerpoint/2010/main" val="2709569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8D0F08C-625B-F445-BABF-190F2BD8BD77}" type="slidenum">
              <a:rPr lang="en-US" sz="1200"/>
              <a:pPr/>
              <a:t>6</a:t>
            </a:fld>
            <a:endParaRPr lang="en-US" sz="1200"/>
          </a:p>
        </p:txBody>
      </p:sp>
      <p:sp>
        <p:nvSpPr>
          <p:cNvPr id="49154" name="Rectangle 1026"/>
          <p:cNvSpPr>
            <a:spLocks noGrp="1" noRot="1" noChangeAspect="1" noChangeArrowheads="1"/>
          </p:cNvSpPr>
          <p:nvPr>
            <p:ph type="sldImg"/>
          </p:nvPr>
        </p:nvSpPr>
        <p:spPr>
          <a:solidFill>
            <a:srgbClr val="FFFFFF"/>
          </a:solidFill>
          <a:ln/>
        </p:spPr>
      </p:sp>
      <p:sp>
        <p:nvSpPr>
          <p:cNvPr id="4915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B907B44-7133-D044-B5D3-D0E870537493}" type="slidenum">
              <a:rPr lang="en-US" sz="1200"/>
              <a:pPr/>
              <a:t>7</a:t>
            </a:fld>
            <a:endParaRPr lang="en-US" sz="1200"/>
          </a:p>
        </p:txBody>
      </p:sp>
      <p:sp>
        <p:nvSpPr>
          <p:cNvPr id="51202" name="Rectangle 1026"/>
          <p:cNvSpPr>
            <a:spLocks noGrp="1" noRot="1" noChangeAspect="1" noChangeArrowheads="1"/>
          </p:cNvSpPr>
          <p:nvPr>
            <p:ph type="sldImg"/>
          </p:nvPr>
        </p:nvSpPr>
        <p:spPr>
          <a:solidFill>
            <a:srgbClr val="FFFFFF"/>
          </a:solidFill>
          <a:ln/>
        </p:spPr>
      </p:sp>
      <p:sp>
        <p:nvSpPr>
          <p:cNvPr id="5120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13―10</a:t>
            </a:r>
            <a:r>
              <a:rPr kumimoji="1" lang="ja-JP" altLang="en-US" dirty="0" smtClean="0"/>
              <a:t>：初期の微化石の写真．写真は，透過光顕微鏡，後方散乱環境制御型走査電子顕微鏡，および透過型電子顕微鏡による．左の写真（</a:t>
            </a:r>
            <a:r>
              <a:rPr kumimoji="1" lang="en-US" altLang="ja-JP" dirty="0" smtClean="0"/>
              <a:t>a</a:t>
            </a:r>
            <a:r>
              <a:rPr kumimoji="1" lang="ja-JP" altLang="en-US" dirty="0" smtClean="0"/>
              <a:t>）～（</a:t>
            </a:r>
            <a:r>
              <a:rPr kumimoji="1" lang="en-US" altLang="ja-JP" dirty="0" smtClean="0"/>
              <a:t>d</a:t>
            </a:r>
            <a:r>
              <a:rPr kumimoji="1" lang="ja-JP" altLang="en-US" dirty="0" smtClean="0"/>
              <a:t>）は，</a:t>
            </a:r>
            <a:r>
              <a:rPr kumimoji="1" lang="en-US" altLang="ja-JP" dirty="0" smtClean="0"/>
              <a:t>32 </a:t>
            </a:r>
            <a:r>
              <a:rPr kumimoji="1" lang="ja-JP" altLang="en-US" dirty="0" smtClean="0"/>
              <a:t>億年前の岩石における細胞生物を示すと解釈されている（</a:t>
            </a:r>
            <a:r>
              <a:rPr kumimoji="1" lang="en-US" altLang="ja-JP" dirty="0" err="1" smtClean="0"/>
              <a:t>Javaux</a:t>
            </a:r>
            <a:r>
              <a:rPr kumimoji="1" lang="en-US" altLang="ja-JP" dirty="0" smtClean="0"/>
              <a:t> et al., Nature 463 </a:t>
            </a:r>
            <a:r>
              <a:rPr kumimoji="1" lang="ja-JP" altLang="en-US" dirty="0" smtClean="0"/>
              <a:t>［</a:t>
            </a:r>
            <a:r>
              <a:rPr kumimoji="1" lang="en-US" altLang="ja-JP" dirty="0" smtClean="0"/>
              <a:t>2010</a:t>
            </a:r>
            <a:r>
              <a:rPr kumimoji="1" lang="ja-JP" altLang="en-US" dirty="0" smtClean="0"/>
              <a:t>］</a:t>
            </a:r>
            <a:r>
              <a:rPr kumimoji="1" lang="en-US" altLang="ja-JP" dirty="0" smtClean="0"/>
              <a:t>: 18</a:t>
            </a:r>
            <a:r>
              <a:rPr kumimoji="1" lang="ja-JP" altLang="en-US" dirty="0" smtClean="0"/>
              <a:t>）．右の写真は，中国北部，汝陽地層から得られた真核生物</a:t>
            </a:r>
            <a:r>
              <a:rPr kumimoji="1" lang="en-US" altLang="ja-JP" dirty="0" err="1" smtClean="0"/>
              <a:t>Shuiyousphaeridium</a:t>
            </a:r>
            <a:r>
              <a:rPr kumimoji="1" lang="en-US" altLang="ja-JP" dirty="0" smtClean="0"/>
              <a:t> </a:t>
            </a:r>
            <a:r>
              <a:rPr kumimoji="1" lang="en-US" altLang="ja-JP" dirty="0" err="1" smtClean="0"/>
              <a:t>macroreticulatum</a:t>
            </a:r>
            <a:r>
              <a:rPr kumimoji="1" lang="ja-JP" altLang="en-US" dirty="0" smtClean="0"/>
              <a:t>．</a:t>
            </a:r>
            <a:r>
              <a:rPr kumimoji="1" lang="en-US" altLang="ja-JP" dirty="0" smtClean="0"/>
              <a:t>15 </a:t>
            </a:r>
            <a:r>
              <a:rPr kumimoji="1" lang="ja-JP" altLang="en-US" dirty="0" smtClean="0"/>
              <a:t>億年前に真核生物が存在した決定的な証拠である．写真（</a:t>
            </a:r>
            <a:r>
              <a:rPr kumimoji="1" lang="en-US" altLang="ja-JP" dirty="0" smtClean="0"/>
              <a:t>e</a:t>
            </a:r>
            <a:r>
              <a:rPr kumimoji="1" lang="ja-JP" altLang="en-US" dirty="0" smtClean="0"/>
              <a:t>）の細胞のサイズは，約</a:t>
            </a:r>
            <a:r>
              <a:rPr kumimoji="1" lang="en-US" altLang="ja-JP" dirty="0" smtClean="0"/>
              <a:t>300 </a:t>
            </a:r>
            <a:r>
              <a:rPr kumimoji="1" lang="ja-JP" altLang="en-US" dirty="0" smtClean="0"/>
              <a:t>ミクロン．写真（</a:t>
            </a:r>
            <a:r>
              <a:rPr kumimoji="1" lang="en-US" altLang="ja-JP" dirty="0" smtClean="0"/>
              <a:t>f</a:t>
            </a:r>
            <a:r>
              <a:rPr kumimoji="1" lang="ja-JP" altLang="en-US" dirty="0" smtClean="0"/>
              <a:t>）は，この細胞の約</a:t>
            </a:r>
            <a:r>
              <a:rPr kumimoji="1" lang="en-US" altLang="ja-JP" dirty="0" smtClean="0"/>
              <a:t>40</a:t>
            </a:r>
            <a:r>
              <a:rPr kumimoji="1" lang="ja-JP" altLang="en-US" dirty="0" smtClean="0"/>
              <a:t>ミクロンの特徴を示す（</a:t>
            </a:r>
            <a:r>
              <a:rPr kumimoji="1" lang="en-US" altLang="ja-JP" dirty="0" err="1" smtClean="0"/>
              <a:t>Javaux</a:t>
            </a:r>
            <a:r>
              <a:rPr kumimoji="1" lang="en-US" altLang="ja-JP" dirty="0" smtClean="0"/>
              <a:t> et al., </a:t>
            </a:r>
            <a:r>
              <a:rPr kumimoji="1" lang="en-US" altLang="ja-JP" dirty="0" err="1" smtClean="0"/>
              <a:t>Geobiology</a:t>
            </a:r>
            <a:r>
              <a:rPr kumimoji="1" lang="en-US" altLang="ja-JP" dirty="0" smtClean="0"/>
              <a:t> 2</a:t>
            </a:r>
            <a:r>
              <a:rPr kumimoji="1" lang="ja-JP" altLang="en-US" dirty="0" smtClean="0"/>
              <a:t>［ </a:t>
            </a:r>
            <a:r>
              <a:rPr kumimoji="1" lang="en-US" altLang="ja-JP" dirty="0" smtClean="0"/>
              <a:t>2004</a:t>
            </a:r>
            <a:r>
              <a:rPr kumimoji="1" lang="ja-JP" altLang="en-US" dirty="0" smtClean="0"/>
              <a:t>］</a:t>
            </a:r>
            <a:r>
              <a:rPr kumimoji="1" lang="en-US" altLang="ja-JP" dirty="0" smtClean="0"/>
              <a:t>, no. 3: 121―32</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8</a:t>
            </a:fld>
            <a:endParaRPr kumimoji="1" lang="ja-JP" altLang="en-US"/>
          </a:p>
        </p:txBody>
      </p:sp>
    </p:spTree>
    <p:extLst>
      <p:ext uri="{BB962C8B-B14F-4D97-AF65-F5344CB8AC3E}">
        <p14:creationId xmlns:p14="http://schemas.microsoft.com/office/powerpoint/2010/main" val="443262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13―11</a:t>
            </a:r>
            <a:r>
              <a:rPr kumimoji="1" lang="ja-JP" altLang="en-US" dirty="0" smtClean="0"/>
              <a:t>：岩石から得られた（および現在の）生物の最大サイズの時間変化．三角は原核生物，丸は真核生物，四角は動物，ひし形は維管束植物を表す．（</a:t>
            </a:r>
            <a:r>
              <a:rPr kumimoji="1" lang="en-US" altLang="ja-JP" dirty="0" smtClean="0"/>
              <a:t>Modified from Payne, et al.,</a:t>
            </a:r>
            <a:r>
              <a:rPr kumimoji="1" lang="en-US" altLang="ja-JP" baseline="0" dirty="0" smtClean="0"/>
              <a:t> </a:t>
            </a:r>
            <a:r>
              <a:rPr kumimoji="1" lang="en-US" altLang="ja-JP" dirty="0" err="1" smtClean="0"/>
              <a:t>Photosynth</a:t>
            </a:r>
            <a:r>
              <a:rPr kumimoji="1" lang="en-US" altLang="ja-JP" dirty="0" smtClean="0"/>
              <a:t>. Res. (2010) DOI 10.1007/s11120―010―9593―1</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9</a:t>
            </a:fld>
            <a:endParaRPr kumimoji="1" lang="ja-JP" altLang="en-US"/>
          </a:p>
        </p:txBody>
      </p:sp>
    </p:spTree>
    <p:extLst>
      <p:ext uri="{BB962C8B-B14F-4D97-AF65-F5344CB8AC3E}">
        <p14:creationId xmlns:p14="http://schemas.microsoft.com/office/powerpoint/2010/main" val="3192208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13―12</a:t>
            </a:r>
            <a:r>
              <a:rPr kumimoji="1" lang="ja-JP" altLang="en-US" dirty="0" smtClean="0"/>
              <a:t>：ミラー・ユーリーの実験装置の図解．大気の過程がアミノ酸を含むさまざまな有機分子をつくることをあきらかにした．</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10</a:t>
            </a:fld>
            <a:endParaRPr kumimoji="1" lang="ja-JP" altLang="en-US"/>
          </a:p>
        </p:txBody>
      </p:sp>
    </p:spTree>
    <p:extLst>
      <p:ext uri="{BB962C8B-B14F-4D97-AF65-F5344CB8AC3E}">
        <p14:creationId xmlns:p14="http://schemas.microsoft.com/office/powerpoint/2010/main" val="4024234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208915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2530534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1964969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endParaRPr lang="ja-JP" altLang="en-US"/>
          </a:p>
        </p:txBody>
      </p:sp>
      <p:sp>
        <p:nvSpPr>
          <p:cNvPr id="4" name="Rectangle 5"/>
          <p:cNvSpPr>
            <a:spLocks noGrp="1" noChangeArrowheads="1"/>
          </p:cNvSpPr>
          <p:nvPr>
            <p:ph type="ftr" sz="quarter" idx="11"/>
          </p:nvPr>
        </p:nvSpPr>
        <p:spPr>
          <a:ln/>
        </p:spPr>
        <p:txBody>
          <a:bodyPr/>
          <a:lstStyle>
            <a:lvl1pPr>
              <a:defRPr/>
            </a:lvl1pPr>
          </a:lstStyle>
          <a:p>
            <a:endParaRPr lang="ja-JP" altLang="en-US"/>
          </a:p>
        </p:txBody>
      </p:sp>
      <p:sp>
        <p:nvSpPr>
          <p:cNvPr id="5" name="Rectangle 6"/>
          <p:cNvSpPr>
            <a:spLocks noGrp="1" noChangeArrowheads="1"/>
          </p:cNvSpPr>
          <p:nvPr>
            <p:ph type="sldNum" sz="quarter" idx="12"/>
          </p:nvPr>
        </p:nvSpPr>
        <p:spPr>
          <a:ln/>
        </p:spPr>
        <p:txBody>
          <a:bodyPr/>
          <a:lstStyle>
            <a:lvl1pPr>
              <a:defRPr/>
            </a:lvl1pPr>
          </a:lstStyle>
          <a:p>
            <a:pPr>
              <a:defRPr/>
            </a:pPr>
            <a:fld id="{C0E89C8D-555D-F747-AC38-3E4C5D65F93F}" type="slidenum">
              <a:rPr lang="en-US"/>
              <a:pPr>
                <a:defRPr/>
              </a:pPr>
              <a:t>‹#›</a:t>
            </a:fld>
            <a:endParaRPr lang="en-US"/>
          </a:p>
        </p:txBody>
      </p:sp>
    </p:spTree>
    <p:extLst>
      <p:ext uri="{BB962C8B-B14F-4D97-AF65-F5344CB8AC3E}">
        <p14:creationId xmlns:p14="http://schemas.microsoft.com/office/powerpoint/2010/main" val="255471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3377559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effectLst>
                  <a:outerShdw blurRad="50800" dist="38100" dir="2700000" algn="tl" rotWithShape="0">
                    <a:srgbClr val="000000">
                      <a:alpha val="43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dirty="0" smtClean="0"/>
              <a:t>マスター テキストの書式設定</a:t>
            </a:r>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1685785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4098571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822364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2970482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3477768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2754390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17966725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3364411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第</a:t>
            </a:r>
            <a:r>
              <a:rPr kumimoji="1" lang="en-US" altLang="ja-JP" dirty="0" smtClean="0"/>
              <a:t>13</a:t>
            </a:r>
            <a:r>
              <a:rPr kumimoji="1" lang="ja-JP" altLang="en-US" dirty="0" smtClean="0"/>
              <a:t>章　表面に入植する</a:t>
            </a:r>
            <a:r>
              <a:rPr kumimoji="1" lang="en-US" altLang="ja-JP" dirty="0" smtClean="0"/>
              <a:t/>
            </a:r>
            <a:br>
              <a:rPr kumimoji="1" lang="en-US" altLang="ja-JP" dirty="0" smtClean="0"/>
            </a:br>
            <a:r>
              <a:rPr kumimoji="1" lang="ja-JP" altLang="en-US" dirty="0" smtClean="0"/>
              <a:t>惑星過程としての生命の起源</a:t>
            </a:r>
            <a:endParaRPr kumimoji="1" lang="ja-JP" altLang="en-US" dirty="0"/>
          </a:p>
        </p:txBody>
      </p:sp>
      <p:sp>
        <p:nvSpPr>
          <p:cNvPr id="5" name="テキスト プレースホルダー 4"/>
          <p:cNvSpPr>
            <a:spLocks noGrp="1"/>
          </p:cNvSpPr>
          <p:nvPr>
            <p:ph type="body" idx="1"/>
          </p:nvPr>
        </p:nvSpPr>
        <p:spPr/>
        <p:txBody>
          <a:bodyPr/>
          <a:lstStyle/>
          <a:p>
            <a:endParaRPr kumimoji="1" lang="ja-JP" altLang="en-US"/>
          </a:p>
        </p:txBody>
      </p:sp>
      <p:pic>
        <p:nvPicPr>
          <p:cNvPr id="4" name="Picture 11" descr="Clang_13_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0443" y="498206"/>
            <a:ext cx="4589463"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p:nvPr/>
        </p:nvSpPr>
        <p:spPr>
          <a:xfrm>
            <a:off x="2055927" y="3509468"/>
            <a:ext cx="5032147" cy="369332"/>
          </a:xfrm>
          <a:prstGeom prst="rect">
            <a:avLst/>
          </a:prstGeom>
          <a:noFill/>
        </p:spPr>
        <p:txBody>
          <a:bodyPr wrap="none" rtlCol="0">
            <a:spAutoFit/>
          </a:bodyPr>
          <a:lstStyle/>
          <a:p>
            <a:r>
              <a:rPr lang="ja-JP" altLang="en-US" dirty="0"/>
              <a:t>細菌細胞の分裂完了時の透過型電子顕微鏡写真</a:t>
            </a:r>
            <a:endParaRPr kumimoji="1" lang="ja-JP" altLang="en-US" dirty="0"/>
          </a:p>
        </p:txBody>
      </p:sp>
    </p:spTree>
    <p:extLst>
      <p:ext uri="{BB962C8B-B14F-4D97-AF65-F5344CB8AC3E}">
        <p14:creationId xmlns:p14="http://schemas.microsoft.com/office/powerpoint/2010/main" val="283800981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生物の原料分子の化学合成</a:t>
            </a:r>
            <a:endParaRPr kumimoji="1" lang="ja-JP" altLang="en-US" dirty="0"/>
          </a:p>
        </p:txBody>
      </p:sp>
      <p:sp>
        <p:nvSpPr>
          <p:cNvPr id="3" name="コンテンツ プレースホルダー 2"/>
          <p:cNvSpPr>
            <a:spLocks noGrp="1"/>
          </p:cNvSpPr>
          <p:nvPr>
            <p:ph idx="1"/>
          </p:nvPr>
        </p:nvSpPr>
        <p:spPr>
          <a:xfrm>
            <a:off x="6030971" y="1600200"/>
            <a:ext cx="2883606" cy="3568699"/>
          </a:xfrm>
        </p:spPr>
        <p:txBody>
          <a:bodyPr>
            <a:normAutofit fontScale="77500" lnSpcReduction="20000"/>
          </a:bodyPr>
          <a:lstStyle/>
          <a:p>
            <a:r>
              <a:rPr lang="ja-JP" altLang="en-US" dirty="0"/>
              <a:t>簡単な有機分子の無生物的合成は，ミラーの実験で実証された</a:t>
            </a:r>
          </a:p>
          <a:p>
            <a:r>
              <a:rPr lang="ja-JP" altLang="en-US" dirty="0"/>
              <a:t>その後，高分子の合成，キラリティーの選択，細胞膜の形成が起こり，細胞の前駆体が</a:t>
            </a:r>
            <a:r>
              <a:rPr lang="ja-JP" altLang="en-US" dirty="0" smtClean="0"/>
              <a:t>つくられた</a:t>
            </a:r>
            <a:endParaRPr lang="ja-JP" altLang="en-US" dirty="0"/>
          </a:p>
        </p:txBody>
      </p:sp>
      <p:pic>
        <p:nvPicPr>
          <p:cNvPr id="5" name="図 4"/>
          <p:cNvPicPr>
            <a:picLocks noChangeAspect="1"/>
          </p:cNvPicPr>
          <p:nvPr/>
        </p:nvPicPr>
        <p:blipFill>
          <a:blip r:embed="rId3"/>
          <a:stretch>
            <a:fillRect/>
          </a:stretch>
        </p:blipFill>
        <p:spPr>
          <a:xfrm>
            <a:off x="229423" y="1600200"/>
            <a:ext cx="5572125" cy="4457700"/>
          </a:xfrm>
          <a:prstGeom prst="rect">
            <a:avLst/>
          </a:prstGeom>
        </p:spPr>
      </p:pic>
    </p:spTree>
    <p:extLst>
      <p:ext uri="{BB962C8B-B14F-4D97-AF65-F5344CB8AC3E}">
        <p14:creationId xmlns:p14="http://schemas.microsoft.com/office/powerpoint/2010/main" val="14291653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72025" y="274638"/>
            <a:ext cx="4114800" cy="1143000"/>
          </a:xfrm>
        </p:spPr>
        <p:txBody>
          <a:bodyPr>
            <a:normAutofit fontScale="90000"/>
          </a:bodyPr>
          <a:lstStyle/>
          <a:p>
            <a:r>
              <a:rPr kumimoji="1" lang="ja-JP" altLang="en-US" dirty="0" smtClean="0"/>
              <a:t>生命の起源のミッシングリンク</a:t>
            </a:r>
            <a:endParaRPr kumimoji="1" lang="ja-JP" altLang="en-US" dirty="0"/>
          </a:p>
        </p:txBody>
      </p:sp>
      <p:sp>
        <p:nvSpPr>
          <p:cNvPr id="3" name="コンテンツ プレースホルダー 2"/>
          <p:cNvSpPr>
            <a:spLocks noGrp="1"/>
          </p:cNvSpPr>
          <p:nvPr>
            <p:ph idx="1"/>
          </p:nvPr>
        </p:nvSpPr>
        <p:spPr>
          <a:xfrm>
            <a:off x="4772025" y="1600201"/>
            <a:ext cx="4114800" cy="2679699"/>
          </a:xfrm>
        </p:spPr>
        <p:txBody>
          <a:bodyPr>
            <a:normAutofit fontScale="77500" lnSpcReduction="20000"/>
          </a:bodyPr>
          <a:lstStyle/>
          <a:p>
            <a:r>
              <a:rPr lang="ja-JP" altLang="en-US" dirty="0"/>
              <a:t>生命は自立した自己複製の過程</a:t>
            </a:r>
          </a:p>
          <a:p>
            <a:r>
              <a:rPr lang="ja-JP" altLang="en-US" dirty="0"/>
              <a:t>生命の前駆体から一般共通祖先の誕生の間には大きなギャップがある</a:t>
            </a:r>
          </a:p>
          <a:p>
            <a:pPr lvl="1"/>
            <a:r>
              <a:rPr lang="ja-JP" altLang="en-US" dirty="0"/>
              <a:t>非常に長い時間？</a:t>
            </a:r>
          </a:p>
          <a:p>
            <a:pPr lvl="1"/>
            <a:r>
              <a:rPr lang="ja-JP" altLang="en-US" dirty="0"/>
              <a:t>いまは失われてしまった多くのステップ？</a:t>
            </a:r>
          </a:p>
          <a:p>
            <a:endParaRPr kumimoji="1" lang="ja-JP" altLang="en-US" dirty="0"/>
          </a:p>
        </p:txBody>
      </p:sp>
      <p:pic>
        <p:nvPicPr>
          <p:cNvPr id="5" name="図 4"/>
          <p:cNvPicPr>
            <a:picLocks noChangeAspect="1"/>
          </p:cNvPicPr>
          <p:nvPr/>
        </p:nvPicPr>
        <p:blipFill>
          <a:blip r:embed="rId3"/>
          <a:stretch>
            <a:fillRect/>
          </a:stretch>
        </p:blipFill>
        <p:spPr>
          <a:xfrm>
            <a:off x="257175" y="609600"/>
            <a:ext cx="4257675" cy="5791200"/>
          </a:xfrm>
          <a:prstGeom prst="rect">
            <a:avLst/>
          </a:prstGeom>
        </p:spPr>
      </p:pic>
    </p:spTree>
    <p:extLst>
      <p:ext uri="{BB962C8B-B14F-4D97-AF65-F5344CB8AC3E}">
        <p14:creationId xmlns:p14="http://schemas.microsoft.com/office/powerpoint/2010/main" val="159951730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l="12415"/>
          <a:stretch>
            <a:fillRect/>
          </a:stretch>
        </p:blipFill>
        <p:spPr bwMode="auto">
          <a:xfrm>
            <a:off x="0" y="80962"/>
            <a:ext cx="5181600" cy="670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4572000" y="274638"/>
            <a:ext cx="4114800" cy="1143000"/>
          </a:xfrm>
        </p:spPr>
        <p:txBody>
          <a:bodyPr/>
          <a:lstStyle/>
          <a:p>
            <a:r>
              <a:rPr kumimoji="1" lang="en-US" altLang="ja-JP" dirty="0" smtClean="0"/>
              <a:t>RNA</a:t>
            </a:r>
            <a:r>
              <a:rPr kumimoji="1" lang="ja-JP" altLang="en-US" dirty="0" smtClean="0"/>
              <a:t>ワールド</a:t>
            </a:r>
            <a:endParaRPr kumimoji="1" lang="ja-JP" altLang="en-US" dirty="0"/>
          </a:p>
        </p:txBody>
      </p:sp>
      <p:sp>
        <p:nvSpPr>
          <p:cNvPr id="5" name="コンテンツ プレースホルダー 4"/>
          <p:cNvSpPr>
            <a:spLocks noGrp="1"/>
          </p:cNvSpPr>
          <p:nvPr>
            <p:ph idx="1"/>
          </p:nvPr>
        </p:nvSpPr>
        <p:spPr>
          <a:xfrm>
            <a:off x="4572000" y="1600200"/>
            <a:ext cx="4114800" cy="3416299"/>
          </a:xfrm>
        </p:spPr>
        <p:txBody>
          <a:bodyPr>
            <a:normAutofit fontScale="77500" lnSpcReduction="20000"/>
          </a:bodyPr>
          <a:lstStyle/>
          <a:p>
            <a:r>
              <a:rPr lang="ja-JP" altLang="en-US" dirty="0"/>
              <a:t>現在の生命のセントラルドグマ</a:t>
            </a:r>
          </a:p>
          <a:p>
            <a:r>
              <a:rPr lang="ja-JP" altLang="en-US" dirty="0"/>
              <a:t>情報は</a:t>
            </a:r>
            <a:r>
              <a:rPr lang="en-US" altLang="ja-JP" dirty="0"/>
              <a:t>DNA→RNA→</a:t>
            </a:r>
            <a:r>
              <a:rPr lang="ja-JP" altLang="en-US" dirty="0"/>
              <a:t>タンパク質へと伝達される</a:t>
            </a:r>
          </a:p>
          <a:p>
            <a:r>
              <a:rPr lang="en-US" altLang="ja-JP" dirty="0"/>
              <a:t>RNA</a:t>
            </a:r>
            <a:r>
              <a:rPr lang="ja-JP" altLang="en-US" dirty="0"/>
              <a:t>は，記憶，複製，タンパク質合成，酵素活性のすべての機能を果たしうる</a:t>
            </a:r>
          </a:p>
          <a:p>
            <a:pPr lvl="1"/>
            <a:r>
              <a:rPr lang="ja-JP" altLang="en-US" dirty="0" smtClean="0">
                <a:solidFill>
                  <a:srgbClr val="FF0000"/>
                </a:solidFill>
              </a:rPr>
              <a:t>初期</a:t>
            </a:r>
            <a:r>
              <a:rPr lang="ja-JP" altLang="en-US" dirty="0">
                <a:solidFill>
                  <a:srgbClr val="FF0000"/>
                </a:solidFill>
              </a:rPr>
              <a:t>の生命は</a:t>
            </a:r>
            <a:r>
              <a:rPr lang="en-US" altLang="ja-JP" dirty="0">
                <a:solidFill>
                  <a:srgbClr val="FF0000"/>
                </a:solidFill>
              </a:rPr>
              <a:t>RNA</a:t>
            </a:r>
            <a:r>
              <a:rPr lang="ja-JP" altLang="en-US" dirty="0">
                <a:solidFill>
                  <a:srgbClr val="FF0000"/>
                </a:solidFill>
              </a:rPr>
              <a:t>に基づいていた？</a:t>
            </a:r>
          </a:p>
          <a:p>
            <a:endParaRPr kumimoji="1" lang="ja-JP" altLang="en-US" dirty="0"/>
          </a:p>
        </p:txBody>
      </p:sp>
    </p:spTree>
    <p:extLst>
      <p:ext uri="{BB962C8B-B14F-4D97-AF65-F5344CB8AC3E}">
        <p14:creationId xmlns:p14="http://schemas.microsoft.com/office/powerpoint/2010/main" val="161886562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生命は惑星の普遍的な特徴である</a:t>
            </a:r>
            <a:endParaRPr kumimoji="1" lang="ja-JP" altLang="en-US" dirty="0"/>
          </a:p>
        </p:txBody>
      </p:sp>
      <p:sp>
        <p:nvSpPr>
          <p:cNvPr id="3" name="コンテンツ プレースホルダー 2"/>
          <p:cNvSpPr>
            <a:spLocks noGrp="1"/>
          </p:cNvSpPr>
          <p:nvPr>
            <p:ph idx="1"/>
          </p:nvPr>
        </p:nvSpPr>
        <p:spPr>
          <a:xfrm>
            <a:off x="457200" y="1600201"/>
            <a:ext cx="8229600" cy="4191000"/>
          </a:xfrm>
        </p:spPr>
        <p:txBody>
          <a:bodyPr>
            <a:normAutofit fontScale="77500" lnSpcReduction="20000"/>
          </a:bodyPr>
          <a:lstStyle/>
          <a:p>
            <a:pPr>
              <a:lnSpc>
                <a:spcPct val="120000"/>
              </a:lnSpc>
            </a:pPr>
            <a:r>
              <a:rPr lang="ja-JP" altLang="en-US" dirty="0"/>
              <a:t>生命は熱力学</a:t>
            </a:r>
            <a:r>
              <a:rPr lang="ja-JP" altLang="en-US" dirty="0" smtClean="0"/>
              <a:t>法則にしたがっている</a:t>
            </a:r>
            <a:endParaRPr lang="en-US" altLang="ja-JP" dirty="0" smtClean="0"/>
          </a:p>
          <a:p>
            <a:pPr lvl="1">
              <a:lnSpc>
                <a:spcPct val="120000"/>
              </a:lnSpc>
            </a:pPr>
            <a:r>
              <a:rPr kumimoji="1" lang="ja-JP" altLang="en-US" dirty="0" smtClean="0"/>
              <a:t>生命は，宇宙という大きなシステムの中の小さなシステムであり，宇宙からもたらされるエネルギー流を利用する</a:t>
            </a:r>
            <a:endParaRPr kumimoji="1" lang="en-US" altLang="ja-JP" dirty="0" smtClean="0"/>
          </a:p>
          <a:p>
            <a:pPr lvl="1">
              <a:lnSpc>
                <a:spcPct val="120000"/>
              </a:lnSpc>
            </a:pPr>
            <a:r>
              <a:rPr lang="ja-JP" altLang="en-US" dirty="0" smtClean="0"/>
              <a:t>生命はより効率的にエネルギーを散逸する（エントロピーを増大させる）ことで，自己の秩序をつくる</a:t>
            </a:r>
            <a:endParaRPr lang="en-US" altLang="ja-JP" dirty="0" smtClean="0"/>
          </a:p>
          <a:p>
            <a:pPr lvl="2">
              <a:lnSpc>
                <a:spcPct val="120000"/>
              </a:lnSpc>
            </a:pPr>
            <a:r>
              <a:rPr lang="ja-JP" altLang="en-US" dirty="0" smtClean="0"/>
              <a:t>例：食物の分解</a:t>
            </a:r>
            <a:endParaRPr lang="en-US" altLang="ja-JP" dirty="0" smtClean="0"/>
          </a:p>
          <a:p>
            <a:pPr>
              <a:lnSpc>
                <a:spcPct val="120000"/>
              </a:lnSpc>
            </a:pPr>
            <a:r>
              <a:rPr kumimoji="1" lang="ja-JP" altLang="en-US" dirty="0" smtClean="0"/>
              <a:t>生命はエネルギー消費とエントロピー生産を最大化するプロセスであり，宇宙のエネルギー論の自然な結果である</a:t>
            </a:r>
            <a:endParaRPr kumimoji="1" lang="en-US" altLang="ja-JP" dirty="0" smtClean="0"/>
          </a:p>
          <a:p>
            <a:pPr lvl="1">
              <a:lnSpc>
                <a:spcPct val="120000"/>
              </a:lnSpc>
            </a:pPr>
            <a:r>
              <a:rPr lang="ja-JP" altLang="en-US" dirty="0" smtClean="0">
                <a:solidFill>
                  <a:srgbClr val="FF0000"/>
                </a:solidFill>
              </a:rPr>
              <a:t>適当な惑星環境があれば，生命は誕生し進化するだろう</a:t>
            </a:r>
            <a:endParaRPr kumimoji="1" lang="ja-JP" altLang="en-US" dirty="0">
              <a:solidFill>
                <a:srgbClr val="FF0000"/>
              </a:solidFill>
            </a:endParaRPr>
          </a:p>
        </p:txBody>
      </p:sp>
    </p:spTree>
    <p:extLst>
      <p:ext uri="{BB962C8B-B14F-4D97-AF65-F5344CB8AC3E}">
        <p14:creationId xmlns:p14="http://schemas.microsoft.com/office/powerpoint/2010/main" val="1263824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生命をつくる元素</a:t>
            </a:r>
            <a:endParaRPr kumimoji="1" lang="ja-JP" altLang="en-US" dirty="0"/>
          </a:p>
        </p:txBody>
      </p:sp>
      <p:sp>
        <p:nvSpPr>
          <p:cNvPr id="3" name="コンテンツ プレースホルダー 2"/>
          <p:cNvSpPr>
            <a:spLocks noGrp="1"/>
          </p:cNvSpPr>
          <p:nvPr>
            <p:ph idx="1"/>
          </p:nvPr>
        </p:nvSpPr>
        <p:spPr>
          <a:xfrm>
            <a:off x="5207706" y="1600201"/>
            <a:ext cx="3710517" cy="2336799"/>
          </a:xfrm>
        </p:spPr>
        <p:txBody>
          <a:bodyPr>
            <a:normAutofit fontScale="77500" lnSpcReduction="20000"/>
          </a:bodyPr>
          <a:lstStyle/>
          <a:p>
            <a:r>
              <a:rPr lang="ja-JP" altLang="en-US" dirty="0"/>
              <a:t>有機生命の主要元素は，水素，酸素，炭素，窒素，硫黄，リン．これら</a:t>
            </a:r>
            <a:r>
              <a:rPr lang="en-US" altLang="ja-JP" dirty="0"/>
              <a:t>6</a:t>
            </a:r>
            <a:r>
              <a:rPr lang="ja-JP" altLang="en-US" dirty="0"/>
              <a:t>元素が，有機分子の</a:t>
            </a:r>
            <a:r>
              <a:rPr lang="en-US" altLang="ja-JP" dirty="0"/>
              <a:t>99%</a:t>
            </a:r>
            <a:r>
              <a:rPr lang="ja-JP" altLang="en-US" dirty="0"/>
              <a:t>を占める</a:t>
            </a:r>
          </a:p>
          <a:p>
            <a:r>
              <a:rPr lang="ja-JP" altLang="en-US" dirty="0"/>
              <a:t>これらの元素は，太陽系での存在度も高い</a:t>
            </a:r>
          </a:p>
          <a:p>
            <a:endParaRPr kumimoji="1" lang="ja-JP" altLang="en-US" dirty="0"/>
          </a:p>
        </p:txBody>
      </p:sp>
      <p:sp>
        <p:nvSpPr>
          <p:cNvPr id="5" name="テキスト ボックス 4"/>
          <p:cNvSpPr txBox="1"/>
          <p:nvPr/>
        </p:nvSpPr>
        <p:spPr>
          <a:xfrm>
            <a:off x="5198532" y="5657671"/>
            <a:ext cx="3727450" cy="1200329"/>
          </a:xfrm>
          <a:prstGeom prst="rect">
            <a:avLst/>
          </a:prstGeom>
          <a:noFill/>
        </p:spPr>
        <p:txBody>
          <a:bodyPr wrap="square" rtlCol="0">
            <a:spAutoFit/>
          </a:bodyPr>
          <a:lstStyle/>
          <a:p>
            <a:r>
              <a:rPr lang="ja-JP" altLang="en-US" dirty="0"/>
              <a:t>生物組織と太陽における</a:t>
            </a:r>
            <a:r>
              <a:rPr lang="en-US" altLang="ja-JP" dirty="0"/>
              <a:t>Li, Be, B, C, N, O, F, Na, </a:t>
            </a:r>
            <a:r>
              <a:rPr lang="en-US" altLang="ja-JP" dirty="0" smtClean="0"/>
              <a:t>Mg, </a:t>
            </a:r>
            <a:r>
              <a:rPr lang="en-US" altLang="ja-JP" dirty="0"/>
              <a:t>Al, Si, P, S, </a:t>
            </a:r>
            <a:r>
              <a:rPr lang="en-US" altLang="ja-JP" dirty="0" smtClean="0"/>
              <a:t>K, Ca, Fe</a:t>
            </a:r>
            <a:r>
              <a:rPr lang="ja-JP" altLang="en-US" dirty="0"/>
              <a:t>の相対存在度の</a:t>
            </a:r>
            <a:r>
              <a:rPr lang="ja-JP" altLang="en-US" dirty="0" smtClean="0"/>
              <a:t>比較</a:t>
            </a:r>
            <a:endParaRPr lang="en-US" altLang="ja-JP" dirty="0" smtClean="0"/>
          </a:p>
          <a:p>
            <a:endParaRPr kumimoji="1" lang="ja-JP" altLang="en-US" dirty="0"/>
          </a:p>
        </p:txBody>
      </p:sp>
      <p:pic>
        <p:nvPicPr>
          <p:cNvPr id="7" name="図 6"/>
          <p:cNvPicPr>
            <a:picLocks noChangeAspect="1"/>
          </p:cNvPicPr>
          <p:nvPr/>
        </p:nvPicPr>
        <p:blipFill>
          <a:blip r:embed="rId3"/>
          <a:stretch>
            <a:fillRect/>
          </a:stretch>
        </p:blipFill>
        <p:spPr>
          <a:xfrm>
            <a:off x="225778" y="1600200"/>
            <a:ext cx="4756150" cy="4720590"/>
          </a:xfrm>
          <a:prstGeom prst="rect">
            <a:avLst/>
          </a:prstGeom>
        </p:spPr>
      </p:pic>
    </p:spTree>
    <p:extLst>
      <p:ext uri="{BB962C8B-B14F-4D97-AF65-F5344CB8AC3E}">
        <p14:creationId xmlns:p14="http://schemas.microsoft.com/office/powerpoint/2010/main" val="951505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生命</a:t>
            </a:r>
            <a:r>
              <a:rPr lang="ja-JP" altLang="en-US" dirty="0" smtClean="0"/>
              <a:t>は細胞である</a:t>
            </a:r>
            <a:endParaRPr kumimoji="1" lang="ja-JP" altLang="en-US" dirty="0"/>
          </a:p>
        </p:txBody>
      </p:sp>
      <p:sp>
        <p:nvSpPr>
          <p:cNvPr id="3" name="コンテンツ プレースホルダー 2"/>
          <p:cNvSpPr>
            <a:spLocks noGrp="1"/>
          </p:cNvSpPr>
          <p:nvPr>
            <p:ph idx="1"/>
          </p:nvPr>
        </p:nvSpPr>
        <p:spPr>
          <a:xfrm>
            <a:off x="5085293" y="1600201"/>
            <a:ext cx="3759199" cy="1841499"/>
          </a:xfrm>
        </p:spPr>
        <p:txBody>
          <a:bodyPr>
            <a:normAutofit fontScale="77500" lnSpcReduction="20000"/>
          </a:bodyPr>
          <a:lstStyle/>
          <a:p>
            <a:r>
              <a:rPr lang="ja-JP" altLang="en-US" dirty="0"/>
              <a:t>地球の生命は，顕著な単一性を示す</a:t>
            </a:r>
          </a:p>
          <a:p>
            <a:pPr lvl="1"/>
            <a:r>
              <a:rPr lang="ja-JP" altLang="en-US" dirty="0"/>
              <a:t>細胞の構造</a:t>
            </a:r>
          </a:p>
          <a:p>
            <a:pPr lvl="1"/>
            <a:r>
              <a:rPr lang="ja-JP" altLang="en-US" dirty="0"/>
              <a:t>有機分子</a:t>
            </a:r>
          </a:p>
          <a:p>
            <a:pPr lvl="1"/>
            <a:r>
              <a:rPr lang="ja-JP" altLang="en-US" dirty="0"/>
              <a:t>化学マシン</a:t>
            </a:r>
          </a:p>
          <a:p>
            <a:pPr marL="0" indent="0">
              <a:buNone/>
            </a:pPr>
            <a:endParaRPr kumimoji="1" lang="ja-JP" altLang="en-US" dirty="0"/>
          </a:p>
        </p:txBody>
      </p:sp>
      <p:sp>
        <p:nvSpPr>
          <p:cNvPr id="4" name="テキスト ボックス 3"/>
          <p:cNvSpPr txBox="1"/>
          <p:nvPr/>
        </p:nvSpPr>
        <p:spPr>
          <a:xfrm>
            <a:off x="4769202" y="6211669"/>
            <a:ext cx="4233335" cy="646331"/>
          </a:xfrm>
          <a:prstGeom prst="rect">
            <a:avLst/>
          </a:prstGeom>
          <a:noFill/>
        </p:spPr>
        <p:txBody>
          <a:bodyPr wrap="square" rtlCol="0">
            <a:spAutoFit/>
          </a:bodyPr>
          <a:lstStyle/>
          <a:p>
            <a:r>
              <a:rPr lang="ja-JP" altLang="en-US" dirty="0" smtClean="0"/>
              <a:t>上：菌類</a:t>
            </a:r>
            <a:r>
              <a:rPr lang="ja-JP" altLang="en-US" dirty="0"/>
              <a:t>の細胞．</a:t>
            </a:r>
            <a:r>
              <a:rPr lang="ja-JP" altLang="en-US" dirty="0" smtClean="0"/>
              <a:t>下：ヒト</a:t>
            </a:r>
            <a:r>
              <a:rPr lang="ja-JP" altLang="en-US" dirty="0"/>
              <a:t>の</a:t>
            </a:r>
            <a:r>
              <a:rPr lang="ja-JP" altLang="en-US" dirty="0" smtClean="0"/>
              <a:t>細胞</a:t>
            </a:r>
            <a:endParaRPr lang="en-US" altLang="ja-JP" dirty="0"/>
          </a:p>
          <a:p>
            <a:endParaRPr kumimoji="1" lang="ja-JP" altLang="en-US" dirty="0"/>
          </a:p>
        </p:txBody>
      </p:sp>
      <p:pic>
        <p:nvPicPr>
          <p:cNvPr id="6" name="図 5"/>
          <p:cNvPicPr>
            <a:picLocks noChangeAspect="1"/>
          </p:cNvPicPr>
          <p:nvPr/>
        </p:nvPicPr>
        <p:blipFill>
          <a:blip r:embed="rId3"/>
          <a:stretch>
            <a:fillRect/>
          </a:stretch>
        </p:blipFill>
        <p:spPr>
          <a:xfrm>
            <a:off x="299509" y="1202267"/>
            <a:ext cx="4486275" cy="5486400"/>
          </a:xfrm>
          <a:prstGeom prst="rect">
            <a:avLst/>
          </a:prstGeom>
        </p:spPr>
      </p:pic>
    </p:spTree>
    <p:extLst>
      <p:ext uri="{BB962C8B-B14F-4D97-AF65-F5344CB8AC3E}">
        <p14:creationId xmlns:p14="http://schemas.microsoft.com/office/powerpoint/2010/main" val="19811855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原核生物と真核生物</a:t>
            </a:r>
            <a:endParaRPr kumimoji="1" lang="ja-JP" altLang="en-US" dirty="0"/>
          </a:p>
        </p:txBody>
      </p:sp>
      <p:sp>
        <p:nvSpPr>
          <p:cNvPr id="3" name="コンテンツ プレースホルダー 2"/>
          <p:cNvSpPr>
            <a:spLocks noGrp="1"/>
          </p:cNvSpPr>
          <p:nvPr>
            <p:ph idx="1"/>
          </p:nvPr>
        </p:nvSpPr>
        <p:spPr>
          <a:xfrm>
            <a:off x="457200" y="5410200"/>
            <a:ext cx="8229600" cy="1181100"/>
          </a:xfrm>
        </p:spPr>
        <p:txBody>
          <a:bodyPr>
            <a:normAutofit fontScale="77500" lnSpcReduction="20000"/>
          </a:bodyPr>
          <a:lstStyle/>
          <a:p>
            <a:r>
              <a:rPr lang="ja-JP" altLang="en-US" dirty="0"/>
              <a:t>真核細胞は，さまざまな細胞小器官を持つ</a:t>
            </a:r>
          </a:p>
          <a:p>
            <a:pPr lvl="1"/>
            <a:r>
              <a:rPr lang="ja-JP" altLang="en-US" dirty="0">
                <a:solidFill>
                  <a:srgbClr val="FF0000"/>
                </a:solidFill>
              </a:rPr>
              <a:t>原核細胞の共生により</a:t>
            </a:r>
            <a:r>
              <a:rPr lang="ja-JP" altLang="en-US" dirty="0" smtClean="0">
                <a:solidFill>
                  <a:srgbClr val="FF0000"/>
                </a:solidFill>
              </a:rPr>
              <a:t>生じた</a:t>
            </a:r>
            <a:endParaRPr lang="ja-JP" altLang="en-US" dirty="0">
              <a:solidFill>
                <a:srgbClr val="FF0000"/>
              </a:solidFill>
            </a:endParaRPr>
          </a:p>
          <a:p>
            <a:r>
              <a:rPr lang="ja-JP" altLang="en-US" dirty="0"/>
              <a:t>約</a:t>
            </a:r>
            <a:r>
              <a:rPr lang="en-US" altLang="ja-JP" dirty="0"/>
              <a:t>6</a:t>
            </a:r>
            <a:r>
              <a:rPr lang="ja-JP" altLang="en-US" dirty="0"/>
              <a:t>億年前に多細胞生物へと進化</a:t>
            </a:r>
            <a:r>
              <a:rPr lang="ja-JP" altLang="en-US" dirty="0" smtClean="0"/>
              <a:t>した</a:t>
            </a:r>
            <a:endParaRPr lang="ja-JP" altLang="en-US" dirty="0"/>
          </a:p>
        </p:txBody>
      </p:sp>
      <p:pic>
        <p:nvPicPr>
          <p:cNvPr id="5" name="図 4"/>
          <p:cNvPicPr>
            <a:picLocks noChangeAspect="1"/>
          </p:cNvPicPr>
          <p:nvPr/>
        </p:nvPicPr>
        <p:blipFill>
          <a:blip r:embed="rId3"/>
          <a:stretch>
            <a:fillRect/>
          </a:stretch>
        </p:blipFill>
        <p:spPr>
          <a:xfrm>
            <a:off x="1271588" y="1274223"/>
            <a:ext cx="6600825" cy="4019550"/>
          </a:xfrm>
          <a:prstGeom prst="rect">
            <a:avLst/>
          </a:prstGeom>
        </p:spPr>
      </p:pic>
    </p:spTree>
    <p:extLst>
      <p:ext uri="{BB962C8B-B14F-4D97-AF65-F5344CB8AC3E}">
        <p14:creationId xmlns:p14="http://schemas.microsoft.com/office/powerpoint/2010/main" val="42546574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始生代（</a:t>
            </a:r>
            <a:r>
              <a:rPr kumimoji="1" lang="en-US" altLang="ja-JP" dirty="0" smtClean="0"/>
              <a:t>40〜25</a:t>
            </a:r>
            <a:r>
              <a:rPr kumimoji="1" lang="ja-JP" altLang="en-US" dirty="0" smtClean="0"/>
              <a:t>億年前）の岩石地域</a:t>
            </a:r>
            <a:endParaRPr kumimoji="1" lang="ja-JP" altLang="en-US" dirty="0"/>
          </a:p>
        </p:txBody>
      </p:sp>
      <p:sp>
        <p:nvSpPr>
          <p:cNvPr id="5" name="コンテンツ プレースホルダー 4"/>
          <p:cNvSpPr>
            <a:spLocks noGrp="1"/>
          </p:cNvSpPr>
          <p:nvPr>
            <p:ph idx="1"/>
          </p:nvPr>
        </p:nvSpPr>
        <p:spPr>
          <a:xfrm>
            <a:off x="457200" y="5689600"/>
            <a:ext cx="7353300" cy="444499"/>
          </a:xfrm>
        </p:spPr>
        <p:txBody>
          <a:bodyPr>
            <a:normAutofit fontScale="77500" lnSpcReduction="20000"/>
          </a:bodyPr>
          <a:lstStyle/>
          <a:p>
            <a:r>
              <a:rPr lang="ja-JP" altLang="en-US" dirty="0"/>
              <a:t>初期の生命の痕跡は，始生代の岩石に求められる</a:t>
            </a:r>
          </a:p>
          <a:p>
            <a:pPr marL="0" indent="0">
              <a:buNone/>
            </a:pPr>
            <a:endParaRPr kumimoji="1" lang="ja-JP" altLang="en-US" dirty="0"/>
          </a:p>
        </p:txBody>
      </p:sp>
      <p:pic>
        <p:nvPicPr>
          <p:cNvPr id="3" name="Picture 3" descr="F11_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333500" y="1392601"/>
            <a:ext cx="6477000" cy="4114800"/>
          </a:xfrm>
          <a:prstGeom prst="rect">
            <a:avLst/>
          </a:prstGeom>
        </p:spPr>
      </p:pic>
    </p:spTree>
    <p:extLst>
      <p:ext uri="{BB962C8B-B14F-4D97-AF65-F5344CB8AC3E}">
        <p14:creationId xmlns:p14="http://schemas.microsoft.com/office/powerpoint/2010/main" val="17466167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normAutofit/>
          </a:bodyPr>
          <a:lstStyle/>
          <a:p>
            <a:pPr eaLnBrk="1" hangingPunct="1"/>
            <a:r>
              <a:rPr lang="ja-JP" altLang="en-US" dirty="0" smtClean="0">
                <a:latin typeface="Arial" charset="0"/>
                <a:ea typeface="ＭＳ Ｐゴシック" charset="0"/>
                <a:cs typeface="ＭＳ Ｐゴシック" charset="0"/>
              </a:rPr>
              <a:t>ストロマトライト</a:t>
            </a:r>
            <a:endParaRPr lang="en-US" dirty="0">
              <a:latin typeface="Arial" charset="0"/>
              <a:ea typeface="ＭＳ Ｐゴシック" charset="0"/>
              <a:cs typeface="ＭＳ Ｐゴシック" charset="0"/>
            </a:endParaRPr>
          </a:p>
        </p:txBody>
      </p:sp>
      <p:sp>
        <p:nvSpPr>
          <p:cNvPr id="5" name="コンテンツ プレースホルダー 4"/>
          <p:cNvSpPr>
            <a:spLocks noGrp="1"/>
          </p:cNvSpPr>
          <p:nvPr>
            <p:ph idx="1"/>
          </p:nvPr>
        </p:nvSpPr>
        <p:spPr>
          <a:xfrm>
            <a:off x="457200" y="5727700"/>
            <a:ext cx="8229600" cy="736600"/>
          </a:xfrm>
        </p:spPr>
        <p:txBody>
          <a:bodyPr>
            <a:normAutofit fontScale="77500" lnSpcReduction="20000"/>
          </a:bodyPr>
          <a:lstStyle/>
          <a:p>
            <a:r>
              <a:rPr lang="ja-JP" altLang="en-US" dirty="0"/>
              <a:t>光合成を行う藍色細菌がつくる炭酸カルシウムと</a:t>
            </a:r>
            <a:r>
              <a:rPr lang="ja-JP" altLang="en-US" dirty="0" smtClean="0"/>
              <a:t>泥の層状</a:t>
            </a:r>
            <a:r>
              <a:rPr lang="ja-JP" altLang="en-US" dirty="0"/>
              <a:t>構造をもった</a:t>
            </a:r>
            <a:r>
              <a:rPr lang="ja-JP" altLang="en-US" dirty="0" smtClean="0"/>
              <a:t>岩石</a:t>
            </a:r>
            <a:endParaRPr lang="ja-JP" altLang="en-US" dirty="0"/>
          </a:p>
        </p:txBody>
      </p:sp>
      <p:grpSp>
        <p:nvGrpSpPr>
          <p:cNvPr id="3" name="図形グループ 2"/>
          <p:cNvGrpSpPr/>
          <p:nvPr/>
        </p:nvGrpSpPr>
        <p:grpSpPr>
          <a:xfrm>
            <a:off x="100542" y="1257300"/>
            <a:ext cx="8942917" cy="4267200"/>
            <a:chOff x="100542" y="1219200"/>
            <a:chExt cx="8942917" cy="4267200"/>
          </a:xfrm>
        </p:grpSpPr>
        <p:pic>
          <p:nvPicPr>
            <p:cNvPr id="481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7384" y="1219200"/>
              <a:ext cx="28860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542" y="1219200"/>
              <a:ext cx="595630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328535" y="4123816"/>
              <a:ext cx="5500314" cy="369332"/>
            </a:xfrm>
            <a:prstGeom prst="rect">
              <a:avLst/>
            </a:prstGeom>
            <a:noFill/>
          </p:spPr>
          <p:txBody>
            <a:bodyPr wrap="square" rtlCol="0">
              <a:spAutoFit/>
            </a:bodyPr>
            <a:lstStyle/>
            <a:p>
              <a:r>
                <a:rPr lang="ja-JP" altLang="en-US" dirty="0" smtClean="0"/>
                <a:t>オーストラリア，シャーク湾の現代のストロマトライト</a:t>
              </a:r>
              <a:endParaRPr lang="en-US" altLang="ja-JP" dirty="0"/>
            </a:p>
          </p:txBody>
        </p:sp>
      </p:grpSp>
    </p:spTree>
    <p:extLst>
      <p:ext uri="{BB962C8B-B14F-4D97-AF65-F5344CB8AC3E}">
        <p14:creationId xmlns:p14="http://schemas.microsoft.com/office/powerpoint/2010/main" val="36314207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457200" y="0"/>
            <a:ext cx="8229600" cy="1143000"/>
          </a:xfrm>
        </p:spPr>
        <p:txBody>
          <a:bodyPr>
            <a:normAutofit fontScale="90000"/>
          </a:bodyPr>
          <a:lstStyle/>
          <a:p>
            <a:pPr eaLnBrk="1" hangingPunct="1"/>
            <a:r>
              <a:rPr lang="en-US" dirty="0" smtClean="0">
                <a:latin typeface="Arial" charset="0"/>
                <a:ea typeface="ＭＳ Ｐゴシック" charset="0"/>
                <a:cs typeface="ＭＳ Ｐゴシック" charset="0"/>
              </a:rPr>
              <a:t>34</a:t>
            </a:r>
            <a:r>
              <a:rPr lang="ja-JP" altLang="en-US" dirty="0" smtClean="0">
                <a:latin typeface="Arial" charset="0"/>
                <a:ea typeface="ＭＳ Ｐゴシック" charset="0"/>
                <a:cs typeface="ＭＳ Ｐゴシック" charset="0"/>
              </a:rPr>
              <a:t>億</a:t>
            </a:r>
            <a:r>
              <a:rPr lang="en-US" altLang="ja-JP" dirty="0" smtClean="0">
                <a:latin typeface="Arial" charset="0"/>
                <a:ea typeface="ＭＳ Ｐゴシック" charset="0"/>
                <a:cs typeface="ＭＳ Ｐゴシック" charset="0"/>
              </a:rPr>
              <a:t>5,000</a:t>
            </a:r>
            <a:r>
              <a:rPr lang="ja-JP" altLang="en-US" dirty="0" smtClean="0">
                <a:latin typeface="Arial" charset="0"/>
                <a:ea typeface="ＭＳ Ｐゴシック" charset="0"/>
                <a:cs typeface="ＭＳ Ｐゴシック" charset="0"/>
              </a:rPr>
              <a:t>万年前のストロマトライト</a:t>
            </a:r>
            <a:endParaRPr lang="en-US" dirty="0">
              <a:latin typeface="Arial" charset="0"/>
              <a:ea typeface="ＭＳ Ｐゴシック" charset="0"/>
              <a:cs typeface="ＭＳ Ｐゴシック" charset="0"/>
            </a:endParaRPr>
          </a:p>
        </p:txBody>
      </p:sp>
      <p:sp>
        <p:nvSpPr>
          <p:cNvPr id="3" name="コンテンツ プレースホルダー 2"/>
          <p:cNvSpPr>
            <a:spLocks noGrp="1"/>
          </p:cNvSpPr>
          <p:nvPr>
            <p:ph idx="1"/>
          </p:nvPr>
        </p:nvSpPr>
        <p:spPr>
          <a:xfrm>
            <a:off x="457200" y="5892800"/>
            <a:ext cx="8229600" cy="749300"/>
          </a:xfrm>
        </p:spPr>
        <p:txBody>
          <a:bodyPr>
            <a:normAutofit fontScale="77500" lnSpcReduction="20000"/>
          </a:bodyPr>
          <a:lstStyle/>
          <a:p>
            <a:r>
              <a:rPr lang="ja-JP" altLang="en-US" dirty="0"/>
              <a:t>これが光合成細菌がつくったストロマトライトであるならば，光合成はさらに昔に始まったのだろう</a:t>
            </a:r>
          </a:p>
          <a:p>
            <a:pPr marL="0" indent="0">
              <a:buNone/>
            </a:pPr>
            <a:endParaRPr kumimoji="1" lang="ja-JP" altLang="en-US" dirty="0"/>
          </a:p>
        </p:txBody>
      </p:sp>
      <p:pic>
        <p:nvPicPr>
          <p:cNvPr id="50179" name="Picture 4" descr="Fig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066800"/>
            <a:ext cx="71628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857544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a:t>
            </a:r>
            <a:r>
              <a:rPr kumimoji="1" lang="ja-JP" altLang="en-US" dirty="0" smtClean="0"/>
              <a:t>億年前の微化石</a:t>
            </a:r>
            <a:endParaRPr kumimoji="1" lang="ja-JP" altLang="en-US" dirty="0"/>
          </a:p>
        </p:txBody>
      </p:sp>
      <p:sp>
        <p:nvSpPr>
          <p:cNvPr id="6" name="コンテンツ プレースホルダー 5"/>
          <p:cNvSpPr>
            <a:spLocks noGrp="1"/>
          </p:cNvSpPr>
          <p:nvPr>
            <p:ph idx="1"/>
          </p:nvPr>
        </p:nvSpPr>
        <p:spPr>
          <a:xfrm>
            <a:off x="5152496" y="1600201"/>
            <a:ext cx="3695700" cy="711199"/>
          </a:xfrm>
        </p:spPr>
        <p:txBody>
          <a:bodyPr>
            <a:normAutofit fontScale="77500" lnSpcReduction="20000"/>
          </a:bodyPr>
          <a:lstStyle/>
          <a:p>
            <a:r>
              <a:rPr lang="en-US" altLang="ja-JP" dirty="0"/>
              <a:t>2010</a:t>
            </a:r>
            <a:r>
              <a:rPr lang="ja-JP" altLang="en-US" dirty="0"/>
              <a:t>年現在，最も古い生物化石</a:t>
            </a:r>
          </a:p>
          <a:p>
            <a:endParaRPr kumimoji="1" lang="ja-JP" altLang="en-US" dirty="0"/>
          </a:p>
        </p:txBody>
      </p:sp>
      <p:pic>
        <p:nvPicPr>
          <p:cNvPr id="3" name="Picture 8" descr="Clang_13_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804" y="1316038"/>
            <a:ext cx="4560888"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p:cNvSpPr txBox="1"/>
          <p:nvPr/>
        </p:nvSpPr>
        <p:spPr>
          <a:xfrm>
            <a:off x="5050964" y="4549676"/>
            <a:ext cx="3877135" cy="2308324"/>
          </a:xfrm>
          <a:prstGeom prst="rect">
            <a:avLst/>
          </a:prstGeom>
          <a:noFill/>
        </p:spPr>
        <p:txBody>
          <a:bodyPr wrap="square" rtlCol="0">
            <a:spAutoFit/>
          </a:bodyPr>
          <a:lstStyle/>
          <a:p>
            <a:r>
              <a:rPr lang="en-US" altLang="ja-JP" dirty="0" smtClean="0"/>
              <a:t>(</a:t>
            </a:r>
            <a:r>
              <a:rPr lang="en-US" altLang="ja-JP" dirty="0"/>
              <a:t>a)~(d</a:t>
            </a:r>
            <a:r>
              <a:rPr lang="en-US" altLang="ja-JP" dirty="0" smtClean="0"/>
              <a:t>)</a:t>
            </a:r>
            <a:r>
              <a:rPr lang="en-US" altLang="ja-JP" dirty="0"/>
              <a:t> </a:t>
            </a:r>
            <a:r>
              <a:rPr lang="en-US" altLang="ja-JP" dirty="0" smtClean="0"/>
              <a:t>32</a:t>
            </a:r>
            <a:r>
              <a:rPr lang="ja-JP" altLang="en-US" dirty="0"/>
              <a:t>億年前</a:t>
            </a:r>
            <a:r>
              <a:rPr lang="ja-JP" altLang="en-US" dirty="0" smtClean="0"/>
              <a:t>の細胞生命</a:t>
            </a:r>
            <a:endParaRPr lang="en-US" altLang="ja-JP" dirty="0" smtClean="0"/>
          </a:p>
          <a:p>
            <a:r>
              <a:rPr lang="en-US" altLang="ja-JP" dirty="0" smtClean="0"/>
              <a:t>(e) </a:t>
            </a:r>
            <a:r>
              <a:rPr lang="ja-JP" altLang="en-US" dirty="0" smtClean="0"/>
              <a:t>中国</a:t>
            </a:r>
            <a:r>
              <a:rPr lang="ja-JP" altLang="en-US" dirty="0"/>
              <a:t>北部，汝陽地層から得られた真核生物</a:t>
            </a:r>
            <a:r>
              <a:rPr lang="en-US" altLang="ja-JP" i="1" dirty="0" err="1" smtClean="0"/>
              <a:t>Shuiyousphaeridium</a:t>
            </a:r>
            <a:r>
              <a:rPr lang="en-US" altLang="ja-JP" i="1" dirty="0"/>
              <a:t> </a:t>
            </a:r>
            <a:r>
              <a:rPr lang="en-US" altLang="ja-JP" i="1" dirty="0" err="1" smtClean="0"/>
              <a:t>macroreticulatum</a:t>
            </a:r>
            <a:r>
              <a:rPr lang="ja-JP" altLang="en-US" dirty="0"/>
              <a:t>．</a:t>
            </a:r>
            <a:r>
              <a:rPr lang="en-US" altLang="ja-JP" dirty="0"/>
              <a:t>15</a:t>
            </a:r>
            <a:r>
              <a:rPr lang="ja-JP" altLang="en-US" dirty="0"/>
              <a:t>億年前に真核生物が存在した決定的な</a:t>
            </a:r>
            <a:r>
              <a:rPr lang="ja-JP" altLang="en-US" dirty="0" smtClean="0"/>
              <a:t>証拠．細胞</a:t>
            </a:r>
            <a:r>
              <a:rPr lang="ja-JP" altLang="en-US" dirty="0"/>
              <a:t>のサイズは，約</a:t>
            </a:r>
            <a:r>
              <a:rPr lang="en-US" altLang="ja-JP" dirty="0"/>
              <a:t>300</a:t>
            </a:r>
            <a:r>
              <a:rPr lang="ja-JP" altLang="en-US" dirty="0" smtClean="0"/>
              <a:t>ミクロン</a:t>
            </a:r>
            <a:endParaRPr lang="en-US" altLang="ja-JP" dirty="0"/>
          </a:p>
          <a:p>
            <a:r>
              <a:rPr lang="en-US" altLang="ja-JP" dirty="0" smtClean="0"/>
              <a:t>(</a:t>
            </a:r>
            <a:r>
              <a:rPr lang="en-US" altLang="ja-JP" dirty="0"/>
              <a:t>f</a:t>
            </a:r>
            <a:r>
              <a:rPr lang="en-US" altLang="ja-JP" dirty="0" smtClean="0"/>
              <a:t>)</a:t>
            </a:r>
            <a:r>
              <a:rPr lang="en-US" altLang="ja-JP" dirty="0"/>
              <a:t> </a:t>
            </a:r>
            <a:r>
              <a:rPr lang="ja-JP" altLang="en-US" dirty="0" smtClean="0"/>
              <a:t>細胞</a:t>
            </a:r>
            <a:r>
              <a:rPr lang="ja-JP" altLang="en-US" dirty="0"/>
              <a:t>の約</a:t>
            </a:r>
            <a:r>
              <a:rPr lang="en-US" altLang="ja-JP" dirty="0"/>
              <a:t>40</a:t>
            </a:r>
            <a:r>
              <a:rPr lang="ja-JP" altLang="en-US" dirty="0"/>
              <a:t>ミクロンの</a:t>
            </a:r>
            <a:r>
              <a:rPr lang="ja-JP" altLang="en-US" dirty="0" smtClean="0"/>
              <a:t>特徴</a:t>
            </a:r>
            <a:endParaRPr lang="en-US" altLang="ja-JP" dirty="0" smtClean="0"/>
          </a:p>
          <a:p>
            <a:endParaRPr kumimoji="1" lang="ja-JP" altLang="en-US" dirty="0"/>
          </a:p>
        </p:txBody>
      </p:sp>
    </p:spTree>
    <p:extLst>
      <p:ext uri="{BB962C8B-B14F-4D97-AF65-F5344CB8AC3E}">
        <p14:creationId xmlns:p14="http://schemas.microsoft.com/office/powerpoint/2010/main" val="133921305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生物のサイズの進化</a:t>
            </a:r>
            <a:endParaRPr kumimoji="1" lang="ja-JP" altLang="en-US" dirty="0"/>
          </a:p>
        </p:txBody>
      </p:sp>
      <p:sp>
        <p:nvSpPr>
          <p:cNvPr id="3" name="コンテンツ プレースホルダー 2"/>
          <p:cNvSpPr>
            <a:spLocks noGrp="1"/>
          </p:cNvSpPr>
          <p:nvPr>
            <p:ph idx="1"/>
          </p:nvPr>
        </p:nvSpPr>
        <p:spPr>
          <a:xfrm>
            <a:off x="6502274" y="1600200"/>
            <a:ext cx="2484308" cy="4525963"/>
          </a:xfrm>
        </p:spPr>
        <p:txBody>
          <a:bodyPr>
            <a:normAutofit fontScale="77500" lnSpcReduction="20000"/>
          </a:bodyPr>
          <a:lstStyle/>
          <a:p>
            <a:r>
              <a:rPr lang="ja-JP" altLang="en-US" dirty="0"/>
              <a:t>原核生物</a:t>
            </a:r>
            <a:r>
              <a:rPr lang="ja-JP" altLang="en-US" dirty="0" smtClean="0"/>
              <a:t>から真核</a:t>
            </a:r>
            <a:r>
              <a:rPr lang="ja-JP" altLang="en-US" dirty="0"/>
              <a:t>生物，多細胞生物への漸進は，生物の最大サイズの増加とおおむね相関</a:t>
            </a:r>
          </a:p>
          <a:p>
            <a:r>
              <a:rPr lang="ja-JP" altLang="en-US" dirty="0"/>
              <a:t>最初の生命は，原核生物の生活形とよく似ており，その子孫は今なお生き残っている</a:t>
            </a:r>
          </a:p>
          <a:p>
            <a:endParaRPr kumimoji="1" lang="ja-JP" altLang="en-US" dirty="0"/>
          </a:p>
        </p:txBody>
      </p:sp>
      <p:pic>
        <p:nvPicPr>
          <p:cNvPr id="5" name="図 4"/>
          <p:cNvPicPr>
            <a:picLocks noChangeAspect="1"/>
          </p:cNvPicPr>
          <p:nvPr/>
        </p:nvPicPr>
        <p:blipFill>
          <a:blip r:embed="rId3"/>
          <a:stretch>
            <a:fillRect/>
          </a:stretch>
        </p:blipFill>
        <p:spPr>
          <a:xfrm>
            <a:off x="157417" y="1600200"/>
            <a:ext cx="6187440" cy="4720590"/>
          </a:xfrm>
          <a:prstGeom prst="rect">
            <a:avLst/>
          </a:prstGeom>
        </p:spPr>
      </p:pic>
    </p:spTree>
    <p:extLst>
      <p:ext uri="{BB962C8B-B14F-4D97-AF65-F5344CB8AC3E}">
        <p14:creationId xmlns:p14="http://schemas.microsoft.com/office/powerpoint/2010/main" val="38735097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6348</TotalTime>
  <Words>1215</Words>
  <Application>Microsoft Macintosh PowerPoint</Application>
  <PresentationFormat>画面に合わせる (4:3)</PresentationFormat>
  <Paragraphs>69</Paragraphs>
  <Slides>13</Slides>
  <Notes>10</Notes>
  <HiddenSlides>0</HiddenSlides>
  <MMClips>0</MMClips>
  <ScaleCrop>false</ScaleCrop>
  <HeadingPairs>
    <vt:vector size="4" baseType="variant">
      <vt:variant>
        <vt:lpstr>テーマ</vt:lpstr>
      </vt:variant>
      <vt:variant>
        <vt:i4>1</vt:i4>
      </vt:variant>
      <vt:variant>
        <vt:lpstr>スライド タイトル</vt:lpstr>
      </vt:variant>
      <vt:variant>
        <vt:i4>13</vt:i4>
      </vt:variant>
    </vt:vector>
  </HeadingPairs>
  <TitlesOfParts>
    <vt:vector size="14" baseType="lpstr">
      <vt:lpstr>ホワイト</vt:lpstr>
      <vt:lpstr>第13章　表面に入植する 惑星過程としての生命の起源</vt:lpstr>
      <vt:lpstr>生命をつくる元素</vt:lpstr>
      <vt:lpstr>生命は細胞である</vt:lpstr>
      <vt:lpstr>原核生物と真核生物</vt:lpstr>
      <vt:lpstr>始生代（40〜25億年前）の岩石地域</vt:lpstr>
      <vt:lpstr>ストロマトライト</vt:lpstr>
      <vt:lpstr>34億5,000万年前のストロマトライト</vt:lpstr>
      <vt:lpstr>32億年前の微化石</vt:lpstr>
      <vt:lpstr>生物のサイズの進化</vt:lpstr>
      <vt:lpstr>生物の原料分子の化学合成</vt:lpstr>
      <vt:lpstr>生命の起源のミッシングリンク</vt:lpstr>
      <vt:lpstr>RNAワールド</vt:lpstr>
      <vt:lpstr>生命は惑星の普遍的な特徴である</vt:lpstr>
    </vt:vector>
  </TitlesOfParts>
  <Company>Kyoto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生命の惑星はいかにつくられるか？ ビッグバンから人類へ至る地球の物語</dc:title>
  <dc:creator>宗林 由樹</dc:creator>
  <cp:lastModifiedBy>宗林 由樹</cp:lastModifiedBy>
  <cp:revision>1827</cp:revision>
  <cp:lastPrinted>2015-04-23T08:19:19Z</cp:lastPrinted>
  <dcterms:created xsi:type="dcterms:W3CDTF">2013-12-26T10:25:17Z</dcterms:created>
  <dcterms:modified xsi:type="dcterms:W3CDTF">2015-05-23T03:20:27Z</dcterms:modified>
</cp:coreProperties>
</file>