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70" r:id="rId2"/>
    <p:sldId id="379" r:id="rId3"/>
    <p:sldId id="377" r:id="rId4"/>
    <p:sldId id="378" r:id="rId5"/>
    <p:sldId id="372" r:id="rId6"/>
    <p:sldId id="373" r:id="rId7"/>
    <p:sldId id="465" r:id="rId8"/>
    <p:sldId id="374" r:id="rId9"/>
    <p:sldId id="376" r:id="rId10"/>
    <p:sldId id="375"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14―6</a:t>
            </a:r>
            <a:r>
              <a:rPr kumimoji="1" lang="ja-JP" altLang="en-US" dirty="0" smtClean="0"/>
              <a:t>：エクアドル沖，ガラパゴス諸島の異なる島々から得られたフィンチ．ダーウィンによるオリジナルの挿絵．ダーウィンが気づいたのは，これらのフィンチは，気候が大きく異なる南アメリカの種と似ているが，互いに少しずつ異なることである．彼は次のように書いている．「生命の条件，島々の地質学的性質に類似性は何もない</a:t>
            </a:r>
            <a:r>
              <a:rPr kumimoji="1" lang="en-US" altLang="ja-JP" dirty="0" smtClean="0"/>
              <a:t>……</a:t>
            </a:r>
            <a:r>
              <a:rPr kumimoji="1" lang="ja-JP" altLang="en-US" dirty="0" smtClean="0"/>
              <a:t>実際，これらすべての点でかなりの相違がある．一方，ガラパゴス諸島とカーボベルデ諸島の間には，火山性の土壌，</a:t>
            </a:r>
          </a:p>
          <a:p>
            <a:r>
              <a:rPr kumimoji="1" lang="ja-JP" altLang="en-US" dirty="0" smtClean="0"/>
              <a:t>気候，高度，島々の大きさなどにかなりの類似性がある．しかし，その生息動物はまったく異なっているのだ！　カーボベルデ諸島の生息動物は，アフリカのものと関係がある．同様に，ガラパゴスの生息動物は，アメリカのものと関係がある．」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a:t>
            </a:fld>
            <a:endParaRPr kumimoji="1" lang="ja-JP" altLang="en-US"/>
          </a:p>
        </p:txBody>
      </p:sp>
    </p:spTree>
    <p:extLst>
      <p:ext uri="{BB962C8B-B14F-4D97-AF65-F5344CB8AC3E}">
        <p14:creationId xmlns:p14="http://schemas.microsoft.com/office/powerpoint/2010/main" val="14671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14―1</a:t>
            </a:r>
            <a:r>
              <a:rPr kumimoji="1" lang="ja-JP" altLang="en-US" dirty="0" smtClean="0"/>
              <a:t>：現生生物の初期の分類スキーム．入れ子になった階層において，ドメインと界は最も大きな集合であり，種は最も具体的である．例えば，私たちはホモ・サピエンスである．動物界，脊索動物門，哺乳綱，霊長目，ヒト科，ホモ属，サピエンス種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261323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Examples of groups of organisms that should all be classified together. They share certain common qualities.  But we can make them even more similar than this…</a:t>
            </a:r>
          </a:p>
          <a:p>
            <a:endParaRPr lang="ja-JP" altLang="en-US"/>
          </a:p>
        </p:txBody>
      </p:sp>
      <p:sp>
        <p:nvSpPr>
          <p:cNvPr id="225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3449FF-40B4-D546-922B-9A89D8D2DACD}" type="slidenum">
              <a:rPr lang="en-US" altLang="ja-JP" sz="1200"/>
              <a:pPr/>
              <a:t>3</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This is ONE of the </a:t>
            </a:r>
            <a:r>
              <a:rPr lang="en-US" altLang="ja-JP" dirty="0" err="1"/>
              <a:t>genuses</a:t>
            </a:r>
            <a:r>
              <a:rPr lang="en-US" altLang="ja-JP" dirty="0"/>
              <a:t> in the family Canidae.  Then you go to the final level of species. </a:t>
            </a:r>
            <a:r>
              <a:rPr lang="en-US" altLang="ja-JP" baseline="0" dirty="0" smtClean="0"/>
              <a:t> </a:t>
            </a:r>
            <a:r>
              <a:rPr lang="en-US" altLang="ja-JP" dirty="0" smtClean="0"/>
              <a:t>So </a:t>
            </a:r>
            <a:r>
              <a:rPr lang="en-US" altLang="ja-JP" dirty="0"/>
              <a:t>grouping on the basis of various levels of similarity leads to the overall classification structure.  The largest differences happen at the level of </a:t>
            </a:r>
            <a:r>
              <a:rPr lang="ja-JP" altLang="en-US" dirty="0"/>
              <a:t>“</a:t>
            </a:r>
            <a:r>
              <a:rPr lang="en-US" altLang="ja-JP" dirty="0"/>
              <a:t>kingdom</a:t>
            </a:r>
            <a:r>
              <a:rPr lang="ja-JP" altLang="en-US" dirty="0"/>
              <a:t>”</a:t>
            </a:r>
          </a:p>
        </p:txBody>
      </p:sp>
      <p:sp>
        <p:nvSpPr>
          <p:cNvPr id="245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08ABD6-17E6-1F41-83EA-ECC7AC3E5A9A}" type="slidenum">
              <a:rPr lang="en-US" altLang="ja-JP" sz="1200"/>
              <a:pPr/>
              <a:t>4</a:t>
            </a:fld>
            <a:endParaRPr lang="en-US" altLang="ja-JP"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14―3</a:t>
            </a:r>
            <a:r>
              <a:rPr kumimoji="1" lang="ja-JP" altLang="en-US" dirty="0" smtClean="0"/>
              <a:t>：地球の別の時代の大きく異なる化石生物群．左は，オルドビス紀生態系（</a:t>
            </a:r>
            <a:r>
              <a:rPr kumimoji="1" lang="en-US" altLang="ja-JP" dirty="0" smtClean="0"/>
              <a:t>5 </a:t>
            </a:r>
            <a:r>
              <a:rPr kumimoji="1" lang="ja-JP" altLang="en-US" dirty="0" smtClean="0"/>
              <a:t>億～</a:t>
            </a:r>
            <a:r>
              <a:rPr kumimoji="1" lang="en-US" altLang="ja-JP" dirty="0" smtClean="0"/>
              <a:t>4</a:t>
            </a:r>
            <a:r>
              <a:rPr kumimoji="1" lang="ja-JP" altLang="en-US" dirty="0" smtClean="0"/>
              <a:t>億</a:t>
            </a:r>
            <a:r>
              <a:rPr kumimoji="1" lang="en-US" altLang="ja-JP" dirty="0" smtClean="0"/>
              <a:t>2,500 </a:t>
            </a:r>
            <a:r>
              <a:rPr kumimoji="1" lang="ja-JP" altLang="en-US" dirty="0" smtClean="0"/>
              <a:t>万年前）の想像図．無脊椎動物が支配的で，脊椎動物や植物は存在しない</a:t>
            </a:r>
            <a:r>
              <a:rPr kumimoji="1" lang="en-US" altLang="ja-JP" dirty="0" smtClean="0"/>
              <a:t> </a:t>
            </a:r>
            <a:r>
              <a:rPr kumimoji="1" lang="ja-JP" altLang="en-US" dirty="0" smtClean="0"/>
              <a:t>（</a:t>
            </a:r>
            <a:r>
              <a:rPr kumimoji="1" lang="en-US" altLang="ja-JP" dirty="0" smtClean="0"/>
              <a:t>Figure ©</a:t>
            </a:r>
            <a:r>
              <a:rPr kumimoji="1" lang="en-US" altLang="ja-JP" baseline="0" dirty="0" smtClean="0"/>
              <a:t> </a:t>
            </a:r>
            <a:r>
              <a:rPr kumimoji="1" lang="en-US" altLang="ja-JP" dirty="0" smtClean="0"/>
              <a:t>C. Langmuir</a:t>
            </a:r>
            <a:r>
              <a:rPr kumimoji="1" lang="ja-JP" altLang="en-US" dirty="0" smtClean="0"/>
              <a:t>）．</a:t>
            </a:r>
            <a:endParaRPr kumimoji="1" lang="en-US" altLang="ja-JP" dirty="0" smtClean="0"/>
          </a:p>
          <a:p>
            <a:r>
              <a:rPr kumimoji="1" lang="ja-JP" altLang="en-US" dirty="0" smtClean="0"/>
              <a:t>右は，ペルム紀（</a:t>
            </a:r>
            <a:r>
              <a:rPr kumimoji="1" lang="en-US" altLang="ja-JP" dirty="0" smtClean="0"/>
              <a:t>3 </a:t>
            </a:r>
            <a:r>
              <a:rPr kumimoji="1" lang="ja-JP" altLang="en-US" dirty="0" smtClean="0"/>
              <a:t>億～</a:t>
            </a:r>
            <a:r>
              <a:rPr kumimoji="1" lang="en-US" altLang="ja-JP" dirty="0" smtClean="0"/>
              <a:t>2 </a:t>
            </a:r>
            <a:r>
              <a:rPr kumimoji="1" lang="ja-JP" altLang="en-US" dirty="0" smtClean="0"/>
              <a:t>億</a:t>
            </a:r>
            <a:r>
              <a:rPr kumimoji="1" lang="en-US" altLang="ja-JP" dirty="0" smtClean="0"/>
              <a:t>5,000 </a:t>
            </a:r>
            <a:r>
              <a:rPr kumimoji="1" lang="ja-JP" altLang="en-US" dirty="0" smtClean="0"/>
              <a:t>万年前）の群集．複雑な植物，および優勢な爬虫類が見られる（</a:t>
            </a:r>
            <a:r>
              <a:rPr kumimoji="1" lang="en-US" altLang="ja-JP" dirty="0" smtClean="0"/>
              <a:t>Image © by Karen Carr (</a:t>
            </a:r>
            <a:r>
              <a:rPr kumimoji="1" lang="en-US" altLang="ja-JP" dirty="0" err="1" smtClean="0"/>
              <a:t>www.karencarr.com</a:t>
            </a:r>
            <a:r>
              <a:rPr kumimoji="1" lang="en-US" altLang="ja-JP" dirty="0" smtClean="0"/>
              <a:t>)</a:t>
            </a:r>
            <a:r>
              <a:rPr kumimoji="1" lang="ja-JP" altLang="en-US" dirty="0" smtClean="0"/>
              <a:t>）．</a:t>
            </a:r>
            <a:endParaRPr kumimoji="1" lang="en-US" altLang="ja-JP" dirty="0" smtClean="0"/>
          </a:p>
          <a:p>
            <a:r>
              <a:rPr kumimoji="1" lang="ja-JP" altLang="en-US" dirty="0" smtClean="0"/>
              <a:t>これら</a:t>
            </a:r>
            <a:r>
              <a:rPr kumimoji="1" lang="en-US" altLang="ja-JP" dirty="0" smtClean="0"/>
              <a:t>2</a:t>
            </a:r>
            <a:r>
              <a:rPr kumimoji="1" lang="ja-JP" altLang="en-US" dirty="0" smtClean="0"/>
              <a:t>つの時代の岩石は，完全に異なる化石群を持っており，それらは異なる大陸の岩石をひとつの層序にまとめる上で役に立つ．</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349612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14―5</a:t>
            </a:r>
            <a:r>
              <a:rPr kumimoji="1" lang="ja-JP" altLang="en-US" dirty="0" smtClean="0"/>
              <a:t>：生命の樹の</a:t>
            </a:r>
            <a:r>
              <a:rPr kumimoji="1" lang="en-US" altLang="ja-JP" dirty="0" smtClean="0"/>
              <a:t>2</a:t>
            </a:r>
            <a:r>
              <a:rPr kumimoji="1" lang="ja-JP" altLang="en-US" dirty="0" smtClean="0"/>
              <a:t>つの現代的表現．（</a:t>
            </a:r>
            <a:r>
              <a:rPr kumimoji="1" lang="en-US" altLang="ja-JP" dirty="0" smtClean="0"/>
              <a:t>a</a:t>
            </a:r>
            <a:r>
              <a:rPr kumimoji="1" lang="ja-JP" altLang="en-US" dirty="0" smtClean="0"/>
              <a:t>）生命の樹（</a:t>
            </a:r>
            <a:r>
              <a:rPr kumimoji="1" lang="en-US" altLang="ja-JP" dirty="0" smtClean="0"/>
              <a:t>adapted from Pace, Science 276</a:t>
            </a:r>
            <a:r>
              <a:rPr kumimoji="1" lang="ja-JP" altLang="en-US" dirty="0" smtClean="0"/>
              <a:t>［ </a:t>
            </a:r>
            <a:r>
              <a:rPr kumimoji="1" lang="en-US" altLang="ja-JP" dirty="0" smtClean="0"/>
              <a:t>1997</a:t>
            </a:r>
            <a:r>
              <a:rPr kumimoji="1" lang="ja-JP" altLang="en-US" dirty="0" smtClean="0"/>
              <a:t>］</a:t>
            </a:r>
            <a:r>
              <a:rPr kumimoji="1" lang="en-US" altLang="ja-JP" dirty="0" smtClean="0"/>
              <a:t>:</a:t>
            </a:r>
            <a:r>
              <a:rPr kumimoji="1" lang="en-US" altLang="ja-JP" baseline="0" dirty="0" smtClean="0"/>
              <a:t> </a:t>
            </a:r>
            <a:r>
              <a:rPr kumimoji="1" lang="en-US" altLang="ja-JP" dirty="0" smtClean="0"/>
              <a:t>734―40</a:t>
            </a:r>
            <a:r>
              <a:rPr kumimoji="1" lang="ja-JP" altLang="en-US" dirty="0" smtClean="0"/>
              <a:t>）．（</a:t>
            </a:r>
            <a:r>
              <a:rPr kumimoji="1" lang="en-US" altLang="ja-JP" dirty="0" smtClean="0"/>
              <a:t>b</a:t>
            </a:r>
            <a:r>
              <a:rPr kumimoji="1" lang="ja-JP" altLang="en-US" dirty="0" smtClean="0"/>
              <a:t>）ゲノム配列に基づく，生命の樹のもうひとつの表現．中心が生命の樹の根元であり，生命の一般共通祖先に相当する．異なる陰の領域は，生命の</a:t>
            </a:r>
            <a:r>
              <a:rPr kumimoji="1" lang="en-US" altLang="ja-JP" dirty="0" smtClean="0"/>
              <a:t>3 </a:t>
            </a:r>
            <a:r>
              <a:rPr kumimoji="1" lang="ja-JP" altLang="en-US" dirty="0" smtClean="0"/>
              <a:t>つのドメインを表す．濃い灰色は真正細菌，灰色は古細菌，薄い灰色は真核生物である（原生生物，菌類，動物および植物を含む）．ホモ・サピエンス（ヒト）は，薄い灰色の領域の右端から二番目に位置している．生命の遺伝的多様性のほとんどは，単細胞生物に存在することに注意．（</a:t>
            </a:r>
            <a:r>
              <a:rPr kumimoji="1" lang="en-US" altLang="ja-JP" dirty="0" smtClean="0"/>
              <a:t>modified</a:t>
            </a:r>
            <a:r>
              <a:rPr kumimoji="1" lang="en-US" altLang="ja-JP" baseline="0" dirty="0" smtClean="0"/>
              <a:t> </a:t>
            </a:r>
            <a:r>
              <a:rPr kumimoji="1" lang="en-US" altLang="ja-JP" dirty="0" smtClean="0"/>
              <a:t>after </a:t>
            </a:r>
            <a:r>
              <a:rPr kumimoji="1" lang="en-US" altLang="ja-JP" dirty="0" err="1" smtClean="0"/>
              <a:t>iTOL</a:t>
            </a:r>
            <a:r>
              <a:rPr kumimoji="1" lang="en-US" altLang="ja-JP" dirty="0" smtClean="0"/>
              <a:t>: Interactive Tree Of Life; http://</a:t>
            </a:r>
            <a:r>
              <a:rPr kumimoji="1" lang="en-US" altLang="ja-JP" dirty="0" err="1" smtClean="0"/>
              <a:t>itol.embl.de</a:t>
            </a:r>
            <a:r>
              <a:rPr kumimoji="1" lang="en-US" altLang="ja-JP" dirty="0" smtClean="0"/>
              <a:t>/</a:t>
            </a:r>
            <a:r>
              <a:rPr kumimoji="1" lang="en-US" altLang="ja-JP" dirty="0" err="1" smtClean="0"/>
              <a:t>itol.cgi</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308538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14―7</a:t>
            </a:r>
            <a:r>
              <a:rPr kumimoji="1" lang="ja-JP" altLang="en-US" dirty="0" smtClean="0"/>
              <a:t>：</a:t>
            </a:r>
            <a:r>
              <a:rPr kumimoji="1" lang="en-US" altLang="ja-JP" dirty="0" smtClean="0"/>
              <a:t>DNA </a:t>
            </a:r>
            <a:r>
              <a:rPr kumimoji="1" lang="ja-JP" altLang="en-US" dirty="0" smtClean="0"/>
              <a:t>複製の図解．</a:t>
            </a:r>
            <a:r>
              <a:rPr kumimoji="1" lang="en-US" altLang="ja-JP" dirty="0" smtClean="0"/>
              <a:t>DNA </a:t>
            </a:r>
            <a:r>
              <a:rPr kumimoji="1" lang="ja-JP" altLang="en-US" dirty="0" smtClean="0"/>
              <a:t>複製は，遺伝形質と突然異変が，ひとつの世代から次の世代に伝わることを可能にする．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87464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charset="0"/>
                <a:ea typeface="ＭＳ Ｐゴシック" charset="0"/>
                <a:cs typeface="ＭＳ Ｐゴシック" charset="0"/>
              </a:rPr>
              <a:t>図</a:t>
            </a:r>
            <a:r>
              <a:rPr lang="en-US" altLang="ja-JP" dirty="0" smtClean="0">
                <a:latin typeface="Arial" charset="0"/>
                <a:ea typeface="ＭＳ Ｐゴシック" charset="0"/>
                <a:cs typeface="ＭＳ Ｐゴシック" charset="0"/>
              </a:rPr>
              <a:t>14―8</a:t>
            </a:r>
            <a:r>
              <a:rPr lang="ja-JP" altLang="en-US" dirty="0" smtClean="0">
                <a:latin typeface="Arial" charset="0"/>
                <a:ea typeface="ＭＳ Ｐゴシック" charset="0"/>
                <a:cs typeface="ＭＳ Ｐゴシック" charset="0"/>
              </a:rPr>
              <a:t>：地質時代を通した異なる属の数の変化．属の数は顕生代を通して大きく増加したが，その全体的な増加は繰り返された急激な絶滅，すなわち大量絶滅によって中断されたことに注意．</a:t>
            </a:r>
            <a:r>
              <a:rPr lang="en-US" altLang="ja-JP" dirty="0" smtClean="0">
                <a:latin typeface="Arial" charset="0"/>
                <a:ea typeface="ＭＳ Ｐゴシック" charset="0"/>
                <a:cs typeface="ＭＳ Ｐゴシック" charset="0"/>
              </a:rPr>
              <a:t>5 </a:t>
            </a:r>
            <a:r>
              <a:rPr lang="ja-JP" altLang="en-US" dirty="0" smtClean="0">
                <a:latin typeface="Arial" charset="0"/>
                <a:ea typeface="ＭＳ Ｐゴシック" charset="0"/>
                <a:cs typeface="ＭＳ Ｐゴシック" charset="0"/>
              </a:rPr>
              <a:t>つの最大級の大量絶滅を灰色のバーで示す．</a:t>
            </a:r>
            <a:r>
              <a:rPr lang="en-US" altLang="ja-JP" dirty="0" smtClean="0">
                <a:latin typeface="Arial" charset="0"/>
                <a:ea typeface="ＭＳ Ｐゴシック" charset="0"/>
                <a:cs typeface="ＭＳ Ｐゴシック" charset="0"/>
              </a:rPr>
              <a:t>Cm </a:t>
            </a:r>
            <a:r>
              <a:rPr lang="ja-JP" altLang="en-US" dirty="0" smtClean="0">
                <a:latin typeface="Arial" charset="0"/>
                <a:ea typeface="ＭＳ Ｐゴシック" charset="0"/>
                <a:cs typeface="ＭＳ Ｐゴシック" charset="0"/>
              </a:rPr>
              <a:t>はカンブリア型の動物，</a:t>
            </a:r>
            <a:r>
              <a:rPr lang="en-US" altLang="ja-JP" dirty="0" smtClean="0">
                <a:latin typeface="Arial" charset="0"/>
                <a:ea typeface="ＭＳ Ｐゴシック" charset="0"/>
                <a:cs typeface="ＭＳ Ｐゴシック" charset="0"/>
              </a:rPr>
              <a:t>Pz </a:t>
            </a:r>
            <a:r>
              <a:rPr lang="ja-JP" altLang="en-US" dirty="0" smtClean="0">
                <a:latin typeface="Arial" charset="0"/>
                <a:ea typeface="ＭＳ Ｐゴシック" charset="0"/>
                <a:cs typeface="ＭＳ Ｐゴシック" charset="0"/>
              </a:rPr>
              <a:t>は古生代型の動物，</a:t>
            </a:r>
            <a:r>
              <a:rPr lang="en-US" altLang="ja-JP" dirty="0" smtClean="0">
                <a:latin typeface="Arial" charset="0"/>
                <a:ea typeface="ＭＳ Ｐゴシック" charset="0"/>
                <a:cs typeface="ＭＳ Ｐゴシック" charset="0"/>
              </a:rPr>
              <a:t>Md </a:t>
            </a:r>
            <a:r>
              <a:rPr lang="ja-JP" altLang="en-US" dirty="0" smtClean="0">
                <a:latin typeface="Arial" charset="0"/>
                <a:ea typeface="ＭＳ Ｐゴシック" charset="0"/>
                <a:cs typeface="ＭＳ Ｐゴシック" charset="0"/>
              </a:rPr>
              <a:t>は現代型の動物を表す．カンブリア紀に特徴的な動物群は，ペルム紀</a:t>
            </a:r>
            <a:r>
              <a:rPr lang="en-US" altLang="ja-JP" dirty="0" smtClean="0">
                <a:latin typeface="Arial" charset="0"/>
                <a:ea typeface="ＭＳ Ｐゴシック" charset="0"/>
                <a:cs typeface="ＭＳ Ｐゴシック" charset="0"/>
              </a:rPr>
              <a:t>―</a:t>
            </a:r>
            <a:r>
              <a:rPr lang="ja-JP" altLang="en-US" dirty="0" smtClean="0">
                <a:latin typeface="Arial" charset="0"/>
                <a:ea typeface="ＭＳ Ｐゴシック" charset="0"/>
                <a:cs typeface="ＭＳ Ｐゴシック" charset="0"/>
              </a:rPr>
              <a:t>三畳紀境界（古生代</a:t>
            </a:r>
            <a:r>
              <a:rPr lang="en-US" altLang="ja-JP" dirty="0" smtClean="0">
                <a:latin typeface="Arial" charset="0"/>
                <a:ea typeface="ＭＳ Ｐゴシック" charset="0"/>
                <a:cs typeface="ＭＳ Ｐゴシック" charset="0"/>
              </a:rPr>
              <a:t>― </a:t>
            </a:r>
            <a:r>
              <a:rPr lang="ja-JP" altLang="en-US" dirty="0" smtClean="0">
                <a:latin typeface="Arial" charset="0"/>
                <a:ea typeface="ＭＳ Ｐゴシック" charset="0"/>
                <a:cs typeface="ＭＳ Ｐゴシック" charset="0"/>
              </a:rPr>
              <a:t>中生代境界）で永久に絶滅した．（</a:t>
            </a:r>
            <a:r>
              <a:rPr lang="en-US" altLang="ja-JP" dirty="0" smtClean="0">
                <a:latin typeface="Arial" charset="0"/>
                <a:ea typeface="ＭＳ Ｐゴシック" charset="0"/>
                <a:cs typeface="ＭＳ Ｐゴシック" charset="0"/>
              </a:rPr>
              <a:t>Modified after </a:t>
            </a:r>
            <a:r>
              <a:rPr lang="en-US" altLang="ja-JP" dirty="0" err="1" smtClean="0">
                <a:latin typeface="Arial" charset="0"/>
                <a:ea typeface="ＭＳ Ｐゴシック" charset="0"/>
                <a:cs typeface="ＭＳ Ｐゴシック" charset="0"/>
              </a:rPr>
              <a:t>Sepkoski</a:t>
            </a:r>
            <a:r>
              <a:rPr lang="en-US" altLang="ja-JP" dirty="0" smtClean="0">
                <a:latin typeface="Arial" charset="0"/>
                <a:ea typeface="ＭＳ Ｐゴシック" charset="0"/>
                <a:cs typeface="ＭＳ Ｐゴシック" charset="0"/>
              </a:rPr>
              <a:t>, Bulletins of</a:t>
            </a:r>
            <a:r>
              <a:rPr lang="en-US" altLang="ja-JP" baseline="0" dirty="0" smtClean="0">
                <a:latin typeface="Arial" charset="0"/>
                <a:ea typeface="ＭＳ Ｐゴシック" charset="0"/>
                <a:cs typeface="ＭＳ Ｐゴシック" charset="0"/>
              </a:rPr>
              <a:t> </a:t>
            </a:r>
            <a:r>
              <a:rPr lang="en-US" altLang="ja-JP" dirty="0" smtClean="0">
                <a:latin typeface="Arial" charset="0"/>
                <a:ea typeface="ＭＳ Ｐゴシック" charset="0"/>
                <a:cs typeface="ＭＳ Ｐゴシック" charset="0"/>
              </a:rPr>
              <a:t>American Paleontology 363 (2002). See also strata. geology. </a:t>
            </a:r>
            <a:r>
              <a:rPr lang="en-US" altLang="ja-JP" dirty="0" err="1" smtClean="0">
                <a:latin typeface="Arial" charset="0"/>
                <a:ea typeface="ＭＳ Ｐゴシック" charset="0"/>
                <a:cs typeface="ＭＳ Ｐゴシック" charset="0"/>
              </a:rPr>
              <a:t>wisc</a:t>
            </a:r>
            <a:r>
              <a:rPr lang="en-US" altLang="ja-JP" dirty="0" smtClean="0">
                <a:latin typeface="Arial" charset="0"/>
                <a:ea typeface="ＭＳ Ｐゴシック" charset="0"/>
                <a:cs typeface="ＭＳ Ｐゴシック" charset="0"/>
              </a:rPr>
              <a:t>. </a:t>
            </a:r>
            <a:r>
              <a:rPr lang="en-US" altLang="ja-JP" dirty="0" err="1" smtClean="0">
                <a:latin typeface="Arial" charset="0"/>
                <a:ea typeface="ＭＳ Ｐゴシック" charset="0"/>
                <a:cs typeface="ＭＳ Ｐゴシック" charset="0"/>
              </a:rPr>
              <a:t>edu</a:t>
            </a:r>
            <a:r>
              <a:rPr lang="en-US" altLang="ja-JP" dirty="0" smtClean="0">
                <a:latin typeface="Arial" charset="0"/>
                <a:ea typeface="ＭＳ Ｐゴシック" charset="0"/>
                <a:cs typeface="ＭＳ Ｐゴシック" charset="0"/>
              </a:rPr>
              <a:t>/jack</a:t>
            </a:r>
            <a:r>
              <a:rPr lang="ja-JP" alt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DB5462-9090-0C40-B434-3E320847EEEF}"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ja-JP" altLang="en-US"/>
          </a:p>
        </p:txBody>
      </p:sp>
      <p:sp>
        <p:nvSpPr>
          <p:cNvPr id="8" name="Footer Placeholder 7"/>
          <p:cNvSpPr>
            <a:spLocks noGrp="1"/>
          </p:cNvSpPr>
          <p:nvPr>
            <p:ph type="ftr" sz="quarter" idx="11"/>
          </p:nvPr>
        </p:nvSpPr>
        <p:spPr/>
        <p:txBody>
          <a:bodyPr/>
          <a:lstStyle>
            <a:lvl1pPr>
              <a:defRPr/>
            </a:lvl1pPr>
          </a:lstStyle>
          <a:p>
            <a:endParaRPr lang="ja-JP" alt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pPr>
              <a:defRPr/>
            </a:pPr>
            <a:fld id="{E94B9FE1-207D-C643-8C93-CEAA89DCE572}" type="slidenum">
              <a:rPr lang="en-US"/>
              <a:pPr>
                <a:defRPr/>
              </a:pPr>
              <a:t>‹#›</a:t>
            </a:fld>
            <a:endParaRPr lang="en-US"/>
          </a:p>
        </p:txBody>
      </p:sp>
    </p:spTree>
    <p:extLst>
      <p:ext uri="{BB962C8B-B14F-4D97-AF65-F5344CB8AC3E}">
        <p14:creationId xmlns:p14="http://schemas.microsoft.com/office/powerpoint/2010/main" val="269713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第</a:t>
            </a:r>
            <a:r>
              <a:rPr kumimoji="1" lang="en-US" altLang="ja-JP" dirty="0" smtClean="0"/>
              <a:t>14</a:t>
            </a:r>
            <a:r>
              <a:rPr kumimoji="1" lang="ja-JP" altLang="en-US" dirty="0" smtClean="0"/>
              <a:t>章　競争を生き抜く</a:t>
            </a:r>
            <a:r>
              <a:rPr kumimoji="1" lang="en-US" altLang="ja-JP" dirty="0" smtClean="0"/>
              <a:t/>
            </a:r>
            <a:br>
              <a:rPr kumimoji="1" lang="en-US" altLang="ja-JP" dirty="0" smtClean="0"/>
            </a:br>
            <a:r>
              <a:rPr kumimoji="1" lang="ja-JP" altLang="en-US" dirty="0" smtClean="0"/>
              <a:t>生物多様性の創造における進化と絶滅</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pic>
        <p:nvPicPr>
          <p:cNvPr id="4" name="Picture 1" descr="Clang_14_06_Darwin_Finches.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0993" y="458788"/>
            <a:ext cx="34083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1997786" y="3543660"/>
            <a:ext cx="5157953" cy="646331"/>
          </a:xfrm>
          <a:prstGeom prst="rect">
            <a:avLst/>
          </a:prstGeom>
          <a:noFill/>
        </p:spPr>
        <p:txBody>
          <a:bodyPr wrap="square" rtlCol="0">
            <a:spAutoFit/>
          </a:bodyPr>
          <a:lstStyle/>
          <a:p>
            <a:r>
              <a:rPr lang="ja-JP" altLang="en-US" dirty="0"/>
              <a:t>ガラパゴス諸島の異なる島々から得られたフィンチ．ダーウィンによるオリジナルの挿絵</a:t>
            </a:r>
            <a:endParaRPr kumimoji="1" lang="ja-JP" altLang="en-US" dirty="0"/>
          </a:p>
        </p:txBody>
      </p:sp>
    </p:spTree>
    <p:extLst>
      <p:ext uri="{BB962C8B-B14F-4D97-AF65-F5344CB8AC3E}">
        <p14:creationId xmlns:p14="http://schemas.microsoft.com/office/powerpoint/2010/main" val="42767187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進化の半面としての絶滅</a:t>
            </a:r>
            <a:endParaRPr kumimoji="1" lang="ja-JP" altLang="en-US" dirty="0"/>
          </a:p>
        </p:txBody>
      </p:sp>
      <p:sp>
        <p:nvSpPr>
          <p:cNvPr id="3" name="コンテンツ プレースホルダー 2"/>
          <p:cNvSpPr>
            <a:spLocks noGrp="1"/>
          </p:cNvSpPr>
          <p:nvPr>
            <p:ph idx="1"/>
          </p:nvPr>
        </p:nvSpPr>
        <p:spPr>
          <a:xfrm>
            <a:off x="5530708" y="1143000"/>
            <a:ext cx="3518747" cy="4983163"/>
          </a:xfrm>
        </p:spPr>
        <p:txBody>
          <a:bodyPr>
            <a:normAutofit fontScale="70000" lnSpcReduction="20000"/>
          </a:bodyPr>
          <a:lstStyle/>
          <a:p>
            <a:pPr>
              <a:lnSpc>
                <a:spcPct val="120000"/>
              </a:lnSpc>
            </a:pPr>
            <a:r>
              <a:rPr lang="ja-JP" altLang="en-US" dirty="0" smtClean="0"/>
              <a:t>大量絶滅を除けば，バックグラウンド</a:t>
            </a:r>
            <a:r>
              <a:rPr lang="ja-JP" altLang="en-US" dirty="0"/>
              <a:t>の絶滅</a:t>
            </a:r>
            <a:r>
              <a:rPr lang="ja-JP" altLang="en-US" dirty="0" smtClean="0"/>
              <a:t>速度は</a:t>
            </a:r>
            <a:r>
              <a:rPr lang="en-US" altLang="ja-JP" dirty="0" smtClean="0"/>
              <a:t>1</a:t>
            </a:r>
            <a:r>
              <a:rPr lang="ja-JP" altLang="en-US" dirty="0"/>
              <a:t>年あたり約</a:t>
            </a:r>
            <a:r>
              <a:rPr lang="en-US" altLang="ja-JP" dirty="0"/>
              <a:t>0.00001</a:t>
            </a:r>
            <a:r>
              <a:rPr lang="en-US" altLang="ja-JP" dirty="0" smtClean="0"/>
              <a:t>%</a:t>
            </a:r>
          </a:p>
          <a:p>
            <a:pPr>
              <a:lnSpc>
                <a:spcPct val="120000"/>
              </a:lnSpc>
            </a:pPr>
            <a:r>
              <a:rPr lang="ja-JP" altLang="en-US" dirty="0" smtClean="0"/>
              <a:t>ひとつ</a:t>
            </a:r>
            <a:r>
              <a:rPr lang="ja-JP" altLang="en-US" dirty="0"/>
              <a:t>の種の平均</a:t>
            </a:r>
            <a:r>
              <a:rPr lang="ja-JP" altLang="en-US" dirty="0" smtClean="0"/>
              <a:t>寿命は</a:t>
            </a:r>
            <a:r>
              <a:rPr lang="en-US" altLang="ja-JP" dirty="0" smtClean="0"/>
              <a:t>1,000</a:t>
            </a:r>
            <a:r>
              <a:rPr lang="ja-JP" altLang="en-US" dirty="0"/>
              <a:t>万</a:t>
            </a:r>
            <a:r>
              <a:rPr lang="ja-JP" altLang="en-US" dirty="0" smtClean="0"/>
              <a:t>年，半減期</a:t>
            </a:r>
            <a:r>
              <a:rPr lang="ja-JP" altLang="en-US" dirty="0"/>
              <a:t>は</a:t>
            </a:r>
            <a:r>
              <a:rPr lang="en-US" altLang="ja-JP" dirty="0"/>
              <a:t>690</a:t>
            </a:r>
            <a:r>
              <a:rPr lang="ja-JP" altLang="en-US" dirty="0"/>
              <a:t>万</a:t>
            </a:r>
            <a:r>
              <a:rPr lang="ja-JP" altLang="en-US" dirty="0" smtClean="0"/>
              <a:t>年，すべて</a:t>
            </a:r>
            <a:r>
              <a:rPr lang="ja-JP" altLang="en-US" dirty="0"/>
              <a:t>の種の</a:t>
            </a:r>
            <a:r>
              <a:rPr lang="en-US" altLang="ja-JP" dirty="0"/>
              <a:t>99%</a:t>
            </a:r>
            <a:r>
              <a:rPr lang="ja-JP" altLang="en-US" dirty="0"/>
              <a:t>が</a:t>
            </a:r>
            <a:r>
              <a:rPr lang="en-US" altLang="ja-JP" dirty="0" smtClean="0"/>
              <a:t>4,600</a:t>
            </a:r>
            <a:r>
              <a:rPr lang="ja-JP" altLang="en-US" dirty="0"/>
              <a:t>万年で絶滅</a:t>
            </a:r>
            <a:r>
              <a:rPr lang="ja-JP" altLang="en-US" dirty="0" smtClean="0"/>
              <a:t>する</a:t>
            </a:r>
            <a:endParaRPr lang="en-US" altLang="ja-JP" dirty="0" smtClean="0"/>
          </a:p>
          <a:p>
            <a:pPr>
              <a:lnSpc>
                <a:spcPct val="120000"/>
              </a:lnSpc>
            </a:pPr>
            <a:r>
              <a:rPr lang="ja-JP" altLang="en-US" dirty="0"/>
              <a:t>現在の巨視的生物の絶滅</a:t>
            </a:r>
            <a:r>
              <a:rPr lang="ja-JP" altLang="en-US" dirty="0" smtClean="0"/>
              <a:t>速度は，</a:t>
            </a:r>
            <a:r>
              <a:rPr lang="en-US" altLang="ja-JP" dirty="0" smtClean="0"/>
              <a:t>1</a:t>
            </a:r>
            <a:r>
              <a:rPr lang="ja-JP" altLang="en-US" dirty="0"/>
              <a:t>年あたり約</a:t>
            </a:r>
            <a:r>
              <a:rPr lang="en-US" altLang="ja-JP" dirty="0"/>
              <a:t>0.1</a:t>
            </a:r>
            <a:r>
              <a:rPr lang="en-US" altLang="ja-JP" dirty="0" smtClean="0"/>
              <a:t>%</a:t>
            </a:r>
            <a:endParaRPr lang="en-US" altLang="ja-JP" dirty="0"/>
          </a:p>
          <a:p>
            <a:pPr lvl="1">
              <a:lnSpc>
                <a:spcPct val="120000"/>
              </a:lnSpc>
            </a:pPr>
            <a:r>
              <a:rPr lang="ja-JP" altLang="en-US" dirty="0" smtClean="0">
                <a:solidFill>
                  <a:srgbClr val="FF0000"/>
                </a:solidFill>
              </a:rPr>
              <a:t>人類</a:t>
            </a:r>
            <a:r>
              <a:rPr lang="ja-JP" altLang="en-US" dirty="0">
                <a:solidFill>
                  <a:srgbClr val="FF0000"/>
                </a:solidFill>
              </a:rPr>
              <a:t>は絶滅速度を</a:t>
            </a:r>
            <a:r>
              <a:rPr lang="en-US" altLang="ja-JP" dirty="0">
                <a:solidFill>
                  <a:srgbClr val="FF0000"/>
                </a:solidFill>
              </a:rPr>
              <a:t>1</a:t>
            </a:r>
            <a:r>
              <a:rPr lang="ja-JP" altLang="en-US" dirty="0">
                <a:solidFill>
                  <a:srgbClr val="FF0000"/>
                </a:solidFill>
              </a:rPr>
              <a:t>万倍に</a:t>
            </a:r>
            <a:r>
              <a:rPr lang="ja-JP" altLang="en-US" dirty="0" smtClean="0">
                <a:solidFill>
                  <a:srgbClr val="FF0000"/>
                </a:solidFill>
              </a:rPr>
              <a:t>加速した</a:t>
            </a:r>
            <a:endParaRPr kumimoji="1" lang="ja-JP" altLang="en-US" dirty="0">
              <a:solidFill>
                <a:srgbClr val="FF0000"/>
              </a:solidFill>
            </a:endParaRPr>
          </a:p>
        </p:txBody>
      </p:sp>
      <p:sp>
        <p:nvSpPr>
          <p:cNvPr id="4" name="テキスト ボックス 3"/>
          <p:cNvSpPr txBox="1"/>
          <p:nvPr/>
        </p:nvSpPr>
        <p:spPr>
          <a:xfrm>
            <a:off x="50799" y="5380672"/>
            <a:ext cx="5436164" cy="1477328"/>
          </a:xfrm>
          <a:prstGeom prst="rect">
            <a:avLst/>
          </a:prstGeom>
          <a:noFill/>
        </p:spPr>
        <p:txBody>
          <a:bodyPr wrap="square" rtlCol="0">
            <a:spAutoFit/>
          </a:bodyPr>
          <a:lstStyle/>
          <a:p>
            <a:r>
              <a:rPr lang="ja-JP" altLang="en-US" dirty="0" smtClean="0"/>
              <a:t>海洋動物の属数</a:t>
            </a:r>
            <a:r>
              <a:rPr lang="ja-JP" altLang="en-US" dirty="0"/>
              <a:t>の変化</a:t>
            </a:r>
            <a:r>
              <a:rPr lang="ja-JP" altLang="en-US" dirty="0" smtClean="0"/>
              <a:t>．</a:t>
            </a:r>
            <a:r>
              <a:rPr lang="en-US" altLang="ja-JP" dirty="0" smtClean="0"/>
              <a:t>Cm</a:t>
            </a:r>
            <a:r>
              <a:rPr lang="ja-JP" altLang="en-US" dirty="0"/>
              <a:t>は</a:t>
            </a:r>
            <a:r>
              <a:rPr lang="ja-JP" altLang="en-US" dirty="0" smtClean="0"/>
              <a:t>カンブリア型動物</a:t>
            </a:r>
            <a:r>
              <a:rPr lang="ja-JP" altLang="en-US" dirty="0"/>
              <a:t>，</a:t>
            </a:r>
            <a:r>
              <a:rPr lang="en-US" altLang="ja-JP" dirty="0"/>
              <a:t>Pz</a:t>
            </a:r>
            <a:r>
              <a:rPr lang="ja-JP" altLang="en-US" dirty="0"/>
              <a:t>は</a:t>
            </a:r>
            <a:r>
              <a:rPr lang="ja-JP" altLang="en-US" dirty="0" smtClean="0"/>
              <a:t>古生代型動物</a:t>
            </a:r>
            <a:r>
              <a:rPr lang="ja-JP" altLang="en-US" dirty="0"/>
              <a:t>，</a:t>
            </a:r>
            <a:r>
              <a:rPr lang="en-US" altLang="ja-JP" dirty="0"/>
              <a:t>Md</a:t>
            </a:r>
            <a:r>
              <a:rPr lang="ja-JP" altLang="en-US" dirty="0"/>
              <a:t>は</a:t>
            </a:r>
            <a:r>
              <a:rPr lang="ja-JP" altLang="en-US" dirty="0" smtClean="0"/>
              <a:t>現代型動物．</a:t>
            </a:r>
            <a:r>
              <a:rPr lang="ja-JP" altLang="en-US" dirty="0"/>
              <a:t>カンブリア紀に特徴的な動物群は，ペルム紀</a:t>
            </a:r>
            <a:r>
              <a:rPr lang="en-US" altLang="ja-JP" dirty="0"/>
              <a:t>-</a:t>
            </a:r>
            <a:r>
              <a:rPr lang="ja-JP" altLang="en-US" dirty="0"/>
              <a:t>三畳紀境界（古生代</a:t>
            </a:r>
            <a:r>
              <a:rPr lang="en-US" altLang="ja-JP" dirty="0"/>
              <a:t>-</a:t>
            </a:r>
            <a:r>
              <a:rPr lang="ja-JP" altLang="en-US" dirty="0"/>
              <a:t>中生代境界）で永久に絶滅</a:t>
            </a:r>
            <a:r>
              <a:rPr lang="ja-JP" altLang="en-US" dirty="0" smtClean="0"/>
              <a:t>した</a:t>
            </a:r>
            <a:endParaRPr lang="en-US" altLang="ja-JP" dirty="0" smtClean="0"/>
          </a:p>
          <a:p>
            <a:endParaRPr kumimoji="1" lang="ja-JP" altLang="en-US" dirty="0"/>
          </a:p>
        </p:txBody>
      </p:sp>
      <p:pic>
        <p:nvPicPr>
          <p:cNvPr id="5" name="図 4"/>
          <p:cNvPicPr>
            <a:picLocks noChangeAspect="1"/>
          </p:cNvPicPr>
          <p:nvPr/>
        </p:nvPicPr>
        <p:blipFill>
          <a:blip r:embed="rId3"/>
          <a:stretch>
            <a:fillRect/>
          </a:stretch>
        </p:blipFill>
        <p:spPr>
          <a:xfrm>
            <a:off x="98071" y="1143000"/>
            <a:ext cx="5341620" cy="3924300"/>
          </a:xfrm>
          <a:prstGeom prst="rect">
            <a:avLst/>
          </a:prstGeom>
        </p:spPr>
      </p:pic>
    </p:spTree>
    <p:extLst>
      <p:ext uri="{BB962C8B-B14F-4D97-AF65-F5344CB8AC3E}">
        <p14:creationId xmlns:p14="http://schemas.microsoft.com/office/powerpoint/2010/main" val="17308832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生物多様性の分類</a:t>
            </a:r>
            <a:endParaRPr kumimoji="1" lang="ja-JP" altLang="en-US" dirty="0"/>
          </a:p>
        </p:txBody>
      </p:sp>
      <p:sp>
        <p:nvSpPr>
          <p:cNvPr id="3" name="コンテンツ プレースホルダー 2"/>
          <p:cNvSpPr>
            <a:spLocks noGrp="1"/>
          </p:cNvSpPr>
          <p:nvPr>
            <p:ph idx="1"/>
          </p:nvPr>
        </p:nvSpPr>
        <p:spPr>
          <a:xfrm>
            <a:off x="457200" y="5668858"/>
            <a:ext cx="8229600" cy="1011342"/>
          </a:xfrm>
        </p:spPr>
        <p:txBody>
          <a:bodyPr>
            <a:normAutofit fontScale="70000" lnSpcReduction="20000"/>
          </a:bodyPr>
          <a:lstStyle/>
          <a:p>
            <a:r>
              <a:rPr lang="en-US" altLang="ja-JP" dirty="0"/>
              <a:t>18</a:t>
            </a:r>
            <a:r>
              <a:rPr lang="ja-JP" altLang="en-US" dirty="0"/>
              <a:t>世紀の博物学者は，生物多様性を系統的に分類しようとした</a:t>
            </a:r>
          </a:p>
          <a:p>
            <a:r>
              <a:rPr lang="en-US" altLang="ja-JP" dirty="0"/>
              <a:t>20</a:t>
            </a:r>
            <a:r>
              <a:rPr lang="ja-JP" altLang="en-US" dirty="0"/>
              <a:t>世紀，</a:t>
            </a:r>
            <a:r>
              <a:rPr lang="en-US" altLang="ja-JP" dirty="0"/>
              <a:t>DNA</a:t>
            </a:r>
            <a:r>
              <a:rPr lang="ja-JP" altLang="en-US" dirty="0"/>
              <a:t>解析により真核生物，真正細菌，古細菌の</a:t>
            </a:r>
            <a:r>
              <a:rPr lang="en-US" altLang="ja-JP" dirty="0"/>
              <a:t>3</a:t>
            </a:r>
            <a:r>
              <a:rPr lang="ja-JP" altLang="en-US" dirty="0"/>
              <a:t>つのドメインが確立した</a:t>
            </a:r>
          </a:p>
          <a:p>
            <a:pPr marL="0" indent="0">
              <a:buNone/>
            </a:pPr>
            <a:endParaRPr kumimoji="1" lang="ja-JP" altLang="en-US" dirty="0"/>
          </a:p>
        </p:txBody>
      </p:sp>
      <p:pic>
        <p:nvPicPr>
          <p:cNvPr id="17" name="図 16"/>
          <p:cNvPicPr>
            <a:picLocks noChangeAspect="1"/>
          </p:cNvPicPr>
          <p:nvPr/>
        </p:nvPicPr>
        <p:blipFill>
          <a:blip r:embed="rId3"/>
          <a:stretch>
            <a:fillRect/>
          </a:stretch>
        </p:blipFill>
        <p:spPr>
          <a:xfrm rot="5400000">
            <a:off x="2293557" y="-1120"/>
            <a:ext cx="4556887" cy="6529070"/>
          </a:xfrm>
          <a:prstGeom prst="rect">
            <a:avLst/>
          </a:prstGeom>
        </p:spPr>
      </p:pic>
    </p:spTree>
    <p:extLst>
      <p:ext uri="{BB962C8B-B14F-4D97-AF65-F5344CB8AC3E}">
        <p14:creationId xmlns:p14="http://schemas.microsoft.com/office/powerpoint/2010/main" val="10616805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4"/>
          <p:cNvSpPr>
            <a:spLocks noGrp="1" noChangeArrowheads="1"/>
          </p:cNvSpPr>
          <p:nvPr>
            <p:ph type="title"/>
          </p:nvPr>
        </p:nvSpPr>
        <p:spPr>
          <a:xfrm>
            <a:off x="2852738" y="0"/>
            <a:ext cx="6011862" cy="1143000"/>
          </a:xfrm>
        </p:spPr>
        <p:txBody>
          <a:bodyPr>
            <a:normAutofit/>
          </a:bodyPr>
          <a:lstStyle/>
          <a:p>
            <a:r>
              <a:rPr lang="ja-JP" altLang="en-US" dirty="0" smtClean="0">
                <a:solidFill>
                  <a:srgbClr val="000000"/>
                </a:solidFill>
                <a:latin typeface="Arial" charset="0"/>
                <a:ea typeface="ＭＳ Ｐゴシック" charset="0"/>
                <a:cs typeface="ＭＳ Ｐゴシック" charset="0"/>
              </a:rPr>
              <a:t>イヌ科（</a:t>
            </a:r>
            <a:r>
              <a:rPr lang="en-US" altLang="ja-JP" dirty="0" smtClean="0">
                <a:solidFill>
                  <a:srgbClr val="000000"/>
                </a:solidFill>
                <a:latin typeface="Arial" charset="0"/>
                <a:ea typeface="ＭＳ Ｐゴシック" charset="0"/>
                <a:cs typeface="ＭＳ Ｐゴシック" charset="0"/>
              </a:rPr>
              <a:t>family Canidae</a:t>
            </a:r>
            <a:r>
              <a:rPr lang="ja-JP" altLang="en-US" dirty="0" smtClean="0">
                <a:solidFill>
                  <a:srgbClr val="000000"/>
                </a:solidFill>
                <a:latin typeface="Arial" charset="0"/>
                <a:ea typeface="ＭＳ Ｐゴシック" charset="0"/>
                <a:cs typeface="ＭＳ Ｐゴシック" charset="0"/>
              </a:rPr>
              <a:t>）</a:t>
            </a:r>
            <a:endParaRPr lang="en-US" altLang="ja-JP" dirty="0">
              <a:solidFill>
                <a:srgbClr val="000000"/>
              </a:solidFill>
              <a:latin typeface="Arial" charset="0"/>
              <a:ea typeface="ＭＳ Ｐゴシック" charset="0"/>
              <a:cs typeface="ＭＳ Ｐゴシック" charset="0"/>
            </a:endParaRPr>
          </a:p>
        </p:txBody>
      </p:sp>
      <p:pic>
        <p:nvPicPr>
          <p:cNvPr id="21506" name="Picture 4" descr="African Wild do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6522" t="17897" r="8861" b="42729"/>
          <a:stretch>
            <a:fillRect/>
          </a:stretch>
        </p:blipFill>
        <p:spPr>
          <a:xfrm>
            <a:off x="5562600" y="1447800"/>
            <a:ext cx="3581400" cy="2743200"/>
          </a:xfrm>
          <a:noFill/>
        </p:spPr>
      </p:pic>
      <p:pic>
        <p:nvPicPr>
          <p:cNvPr id="21507" name="Picture 7" descr="dhole"/>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6612" t="3922" r="4623" b="3922"/>
          <a:stretch>
            <a:fillRect/>
          </a:stretch>
        </p:blipFill>
        <p:spPr>
          <a:xfrm>
            <a:off x="0" y="0"/>
            <a:ext cx="2568575" cy="4495800"/>
          </a:xfrm>
          <a:noFill/>
        </p:spPr>
      </p:pic>
      <p:pic>
        <p:nvPicPr>
          <p:cNvPr id="21508" name="Picture 10" descr="arctic_fox"/>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0" y="4243388"/>
            <a:ext cx="3365500" cy="2614612"/>
          </a:xfrm>
          <a:noFill/>
        </p:spPr>
      </p:pic>
      <p:pic>
        <p:nvPicPr>
          <p:cNvPr id="21509" name="Picture 13" descr="fennec"/>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562600" y="4171950"/>
            <a:ext cx="3581400" cy="2686050"/>
          </a:xfrm>
          <a:noFill/>
        </p:spPr>
      </p:pic>
      <p:pic>
        <p:nvPicPr>
          <p:cNvPr id="21510" name="Picture 16" descr="maned_wo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743200"/>
            <a:ext cx="3067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7"/>
          <p:cNvSpPr txBox="1">
            <a:spLocks noChangeArrowheads="1"/>
          </p:cNvSpPr>
          <p:nvPr/>
        </p:nvSpPr>
        <p:spPr bwMode="auto">
          <a:xfrm>
            <a:off x="228600" y="3048000"/>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a:solidFill>
                  <a:schemeClr val="bg1"/>
                </a:solidFill>
              </a:rPr>
              <a:t>Dhole</a:t>
            </a:r>
          </a:p>
          <a:p>
            <a:r>
              <a:rPr lang="en-US" altLang="ja-JP" i="1">
                <a:solidFill>
                  <a:schemeClr val="bg1"/>
                </a:solidFill>
              </a:rPr>
              <a:t>Cuon alpinus</a:t>
            </a:r>
          </a:p>
        </p:txBody>
      </p:sp>
      <p:sp>
        <p:nvSpPr>
          <p:cNvPr id="21512" name="Text Box 18"/>
          <p:cNvSpPr txBox="1">
            <a:spLocks noChangeArrowheads="1"/>
          </p:cNvSpPr>
          <p:nvPr/>
        </p:nvSpPr>
        <p:spPr bwMode="auto">
          <a:xfrm>
            <a:off x="6529388" y="3352800"/>
            <a:ext cx="2614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ja-JP">
                <a:solidFill>
                  <a:schemeClr val="bg1"/>
                </a:solidFill>
              </a:rPr>
              <a:t>Cape hunting dog</a:t>
            </a:r>
          </a:p>
          <a:p>
            <a:pPr algn="r"/>
            <a:r>
              <a:rPr lang="en-US" altLang="ja-JP" i="1">
                <a:solidFill>
                  <a:schemeClr val="bg1"/>
                </a:solidFill>
              </a:rPr>
              <a:t>Lycaon pictus</a:t>
            </a:r>
          </a:p>
        </p:txBody>
      </p:sp>
      <p:sp>
        <p:nvSpPr>
          <p:cNvPr id="21513" name="Text Box 19"/>
          <p:cNvSpPr txBox="1">
            <a:spLocks noChangeArrowheads="1"/>
          </p:cNvSpPr>
          <p:nvPr/>
        </p:nvSpPr>
        <p:spPr bwMode="auto">
          <a:xfrm>
            <a:off x="0" y="5670550"/>
            <a:ext cx="207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a:t>Arctic fox</a:t>
            </a:r>
          </a:p>
          <a:p>
            <a:r>
              <a:rPr lang="en-US" altLang="ja-JP" i="1"/>
              <a:t>Alopex lagopus</a:t>
            </a:r>
          </a:p>
        </p:txBody>
      </p:sp>
      <p:sp>
        <p:nvSpPr>
          <p:cNvPr id="21514" name="Text Box 20"/>
          <p:cNvSpPr txBox="1">
            <a:spLocks noChangeArrowheads="1"/>
          </p:cNvSpPr>
          <p:nvPr/>
        </p:nvSpPr>
        <p:spPr bwMode="auto">
          <a:xfrm>
            <a:off x="2674938" y="6027738"/>
            <a:ext cx="2963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a:solidFill>
                  <a:schemeClr val="bg1"/>
                </a:solidFill>
              </a:rPr>
              <a:t>Maned wolf</a:t>
            </a:r>
          </a:p>
          <a:p>
            <a:r>
              <a:rPr lang="en-US" altLang="ja-JP" i="1">
                <a:solidFill>
                  <a:schemeClr val="bg1"/>
                </a:solidFill>
              </a:rPr>
              <a:t>Chrysocyon jubatus</a:t>
            </a:r>
          </a:p>
        </p:txBody>
      </p:sp>
      <p:sp>
        <p:nvSpPr>
          <p:cNvPr id="21515" name="Text Box 21"/>
          <p:cNvSpPr txBox="1">
            <a:spLocks noChangeArrowheads="1"/>
          </p:cNvSpPr>
          <p:nvPr/>
        </p:nvSpPr>
        <p:spPr bwMode="auto">
          <a:xfrm>
            <a:off x="7134225" y="6035675"/>
            <a:ext cx="206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ja-JP">
                <a:solidFill>
                  <a:schemeClr val="bg1"/>
                </a:solidFill>
              </a:rPr>
              <a:t>Fennec fox</a:t>
            </a:r>
          </a:p>
          <a:p>
            <a:pPr algn="r"/>
            <a:r>
              <a:rPr lang="en-US" altLang="ja-JP" i="1">
                <a:solidFill>
                  <a:schemeClr val="bg1"/>
                </a:solidFill>
              </a:rPr>
              <a:t>Vulpes zerda</a:t>
            </a:r>
          </a:p>
        </p:txBody>
      </p:sp>
      <p:sp>
        <p:nvSpPr>
          <p:cNvPr id="2" name="テキスト ボックス 1"/>
          <p:cNvSpPr txBox="1"/>
          <p:nvPr/>
        </p:nvSpPr>
        <p:spPr>
          <a:xfrm>
            <a:off x="2997200" y="1016000"/>
            <a:ext cx="5521877" cy="369332"/>
          </a:xfrm>
          <a:prstGeom prst="rect">
            <a:avLst/>
          </a:prstGeom>
          <a:noFill/>
        </p:spPr>
        <p:txBody>
          <a:bodyPr wrap="none" rtlCol="0">
            <a:spAutoFit/>
          </a:bodyPr>
          <a:lstStyle/>
          <a:p>
            <a:r>
              <a:rPr lang="ja-JP" altLang="en-US" dirty="0"/>
              <a:t>動物界 脊椎動物亜門 哺乳綱 ネコ目</a:t>
            </a:r>
            <a:r>
              <a:rPr lang="en-US" altLang="ja-JP" dirty="0"/>
              <a:t>(</a:t>
            </a:r>
            <a:r>
              <a:rPr lang="ja-JP" altLang="en-US" dirty="0"/>
              <a:t>食肉目</a:t>
            </a:r>
            <a:r>
              <a:rPr lang="en-US" altLang="ja-JP" dirty="0"/>
              <a:t>) </a:t>
            </a:r>
            <a:r>
              <a:rPr lang="ja-JP" altLang="en-US" dirty="0"/>
              <a:t>イヌ亜目</a:t>
            </a:r>
            <a:endParaRPr kumimoji="1" lang="ja-JP" altLang="en-US" dirty="0"/>
          </a:p>
        </p:txBody>
      </p:sp>
    </p:spTree>
    <p:extLst>
      <p:ext uri="{BB962C8B-B14F-4D97-AF65-F5344CB8AC3E}">
        <p14:creationId xmlns:p14="http://schemas.microsoft.com/office/powerpoint/2010/main" val="502858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6"/>
          <p:cNvSpPr>
            <a:spLocks noGrp="1" noChangeArrowheads="1"/>
          </p:cNvSpPr>
          <p:nvPr>
            <p:ph type="title" sz="quarter"/>
          </p:nvPr>
        </p:nvSpPr>
        <p:spPr>
          <a:xfrm>
            <a:off x="457200" y="277813"/>
            <a:ext cx="8229600" cy="865187"/>
          </a:xfrm>
        </p:spPr>
        <p:txBody>
          <a:bodyPr>
            <a:normAutofit/>
          </a:bodyPr>
          <a:lstStyle/>
          <a:p>
            <a:r>
              <a:rPr lang="ja-JP" altLang="en-US" sz="4000" dirty="0" smtClean="0">
                <a:latin typeface="Arial" charset="0"/>
                <a:ea typeface="ＭＳ Ｐゴシック" charset="0"/>
                <a:cs typeface="ＭＳ Ｐゴシック" charset="0"/>
              </a:rPr>
              <a:t>イヌ属（</a:t>
            </a:r>
            <a:r>
              <a:rPr lang="en-US" altLang="ja-JP" sz="4000" dirty="0" smtClean="0">
                <a:latin typeface="Arial" charset="0"/>
                <a:ea typeface="ＭＳ Ｐゴシック" charset="0"/>
                <a:cs typeface="ＭＳ Ｐゴシック" charset="0"/>
              </a:rPr>
              <a:t>genus </a:t>
            </a:r>
            <a:r>
              <a:rPr lang="en-US" altLang="ja-JP" sz="4000" i="1" dirty="0" smtClean="0">
                <a:latin typeface="Arial" charset="0"/>
                <a:ea typeface="ＭＳ Ｐゴシック" charset="0"/>
                <a:cs typeface="ＭＳ Ｐゴシック" charset="0"/>
              </a:rPr>
              <a:t>Canis</a:t>
            </a:r>
            <a:r>
              <a:rPr lang="ja-JP" altLang="en-US" sz="4000" dirty="0" smtClean="0">
                <a:latin typeface="Arial" charset="0"/>
                <a:ea typeface="ＭＳ Ｐゴシック" charset="0"/>
                <a:cs typeface="ＭＳ Ｐゴシック" charset="0"/>
              </a:rPr>
              <a:t>）</a:t>
            </a:r>
            <a:r>
              <a:rPr lang="en-US" altLang="ja-JP" sz="4000" dirty="0" smtClean="0">
                <a:latin typeface="Arial" charset="0"/>
                <a:ea typeface="ＭＳ Ｐゴシック" charset="0"/>
                <a:cs typeface="ＭＳ Ｐゴシック" charset="0"/>
              </a:rPr>
              <a:t>:7</a:t>
            </a:r>
            <a:r>
              <a:rPr lang="ja-JP" altLang="en-US" sz="4000" dirty="0" smtClean="0">
                <a:latin typeface="Arial" charset="0"/>
                <a:ea typeface="ＭＳ Ｐゴシック" charset="0"/>
                <a:cs typeface="ＭＳ Ｐゴシック" charset="0"/>
              </a:rPr>
              <a:t>種</a:t>
            </a:r>
            <a:endParaRPr lang="en-US" altLang="ja-JP" sz="4000" dirty="0">
              <a:latin typeface="Arial" charset="0"/>
              <a:ea typeface="ＭＳ Ｐゴシック" charset="0"/>
              <a:cs typeface="ＭＳ Ｐゴシック" charset="0"/>
            </a:endParaRPr>
          </a:p>
        </p:txBody>
      </p:sp>
      <p:pic>
        <p:nvPicPr>
          <p:cNvPr id="23554" name="Picture 8" descr="Black-backed Jackal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l="13293" t="10257" r="6949" b="51282"/>
          <a:stretch>
            <a:fillRect/>
          </a:stretch>
        </p:blipFill>
        <p:spPr>
          <a:xfrm>
            <a:off x="0" y="1371600"/>
            <a:ext cx="4038600" cy="2754313"/>
          </a:xfrm>
          <a:noFill/>
        </p:spPr>
      </p:pic>
      <p:pic>
        <p:nvPicPr>
          <p:cNvPr id="23555" name="Picture 9" descr="coyot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867400" y="1447800"/>
            <a:ext cx="3276600" cy="3060700"/>
          </a:xfrm>
          <a:noFill/>
        </p:spPr>
      </p:pic>
      <p:pic>
        <p:nvPicPr>
          <p:cNvPr id="23556" name="Picture 15" descr="Northern Wolf"/>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l="24782" t="11363" r="10918" b="56818"/>
          <a:stretch>
            <a:fillRect/>
          </a:stretch>
        </p:blipFill>
        <p:spPr>
          <a:xfrm>
            <a:off x="5791200" y="4510088"/>
            <a:ext cx="3352800" cy="2347912"/>
          </a:xfrm>
          <a:noFill/>
        </p:spPr>
      </p:pic>
      <p:pic>
        <p:nvPicPr>
          <p:cNvPr id="23557" name="Picture 18" descr="goldenj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95750"/>
            <a:ext cx="4038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20"/>
          <p:cNvSpPr txBox="1">
            <a:spLocks noChangeArrowheads="1"/>
          </p:cNvSpPr>
          <p:nvPr/>
        </p:nvSpPr>
        <p:spPr bwMode="auto">
          <a:xfrm>
            <a:off x="0" y="1295400"/>
            <a:ext cx="2878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dirty="0">
                <a:solidFill>
                  <a:schemeClr val="bg1"/>
                </a:solidFill>
              </a:rPr>
              <a:t>Black-backed jackal</a:t>
            </a:r>
          </a:p>
          <a:p>
            <a:r>
              <a:rPr lang="en-US" altLang="ja-JP" i="1" dirty="0">
                <a:solidFill>
                  <a:schemeClr val="bg1"/>
                </a:solidFill>
              </a:rPr>
              <a:t>Canis </a:t>
            </a:r>
            <a:r>
              <a:rPr lang="en-US" altLang="ja-JP" i="1" dirty="0" err="1">
                <a:solidFill>
                  <a:schemeClr val="bg1"/>
                </a:solidFill>
              </a:rPr>
              <a:t>mesomelas</a:t>
            </a:r>
            <a:endParaRPr lang="en-US" altLang="ja-JP" i="1" dirty="0">
              <a:solidFill>
                <a:schemeClr val="bg1"/>
              </a:solidFill>
            </a:endParaRPr>
          </a:p>
        </p:txBody>
      </p:sp>
      <p:sp>
        <p:nvSpPr>
          <p:cNvPr id="23559" name="Text Box 21"/>
          <p:cNvSpPr txBox="1">
            <a:spLocks noChangeArrowheads="1"/>
          </p:cNvSpPr>
          <p:nvPr/>
        </p:nvSpPr>
        <p:spPr bwMode="auto">
          <a:xfrm>
            <a:off x="-92075" y="6289675"/>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ja-JP" altLang="en-US"/>
          </a:p>
        </p:txBody>
      </p:sp>
      <p:sp>
        <p:nvSpPr>
          <p:cNvPr id="23560" name="Text Box 22"/>
          <p:cNvSpPr txBox="1">
            <a:spLocks noChangeArrowheads="1"/>
          </p:cNvSpPr>
          <p:nvPr/>
        </p:nvSpPr>
        <p:spPr bwMode="auto">
          <a:xfrm>
            <a:off x="0" y="6035675"/>
            <a:ext cx="203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dirty="0">
                <a:solidFill>
                  <a:srgbClr val="000000"/>
                </a:solidFill>
              </a:rPr>
              <a:t>Golden jackal</a:t>
            </a:r>
          </a:p>
          <a:p>
            <a:r>
              <a:rPr lang="en-US" altLang="ja-JP" i="1" dirty="0">
                <a:solidFill>
                  <a:srgbClr val="000000"/>
                </a:solidFill>
              </a:rPr>
              <a:t>Canis </a:t>
            </a:r>
            <a:r>
              <a:rPr lang="en-US" altLang="ja-JP" i="1" dirty="0" err="1">
                <a:solidFill>
                  <a:srgbClr val="000000"/>
                </a:solidFill>
              </a:rPr>
              <a:t>aureus</a:t>
            </a:r>
            <a:endParaRPr lang="en-US" altLang="ja-JP" i="1" dirty="0">
              <a:solidFill>
                <a:srgbClr val="000000"/>
              </a:solidFill>
            </a:endParaRPr>
          </a:p>
        </p:txBody>
      </p:sp>
      <p:sp>
        <p:nvSpPr>
          <p:cNvPr id="23561" name="Text Box 23"/>
          <p:cNvSpPr txBox="1">
            <a:spLocks noChangeArrowheads="1"/>
          </p:cNvSpPr>
          <p:nvPr/>
        </p:nvSpPr>
        <p:spPr bwMode="auto">
          <a:xfrm>
            <a:off x="4546600" y="3622675"/>
            <a:ext cx="20569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dirty="0">
                <a:solidFill>
                  <a:srgbClr val="000000"/>
                </a:solidFill>
              </a:rPr>
              <a:t>Coyote</a:t>
            </a:r>
          </a:p>
          <a:p>
            <a:pPr algn="r"/>
            <a:r>
              <a:rPr lang="en-US" altLang="ja-JP" i="1" dirty="0">
                <a:solidFill>
                  <a:srgbClr val="000000"/>
                </a:solidFill>
              </a:rPr>
              <a:t>Canis </a:t>
            </a:r>
            <a:r>
              <a:rPr lang="en-US" altLang="ja-JP" i="1" dirty="0" err="1">
                <a:solidFill>
                  <a:srgbClr val="000000"/>
                </a:solidFill>
              </a:rPr>
              <a:t>latrans</a:t>
            </a:r>
            <a:endParaRPr lang="en-US" altLang="ja-JP" i="1" dirty="0">
              <a:solidFill>
                <a:srgbClr val="000000"/>
              </a:solidFill>
            </a:endParaRPr>
          </a:p>
        </p:txBody>
      </p:sp>
      <p:sp>
        <p:nvSpPr>
          <p:cNvPr id="23562" name="Text Box 24"/>
          <p:cNvSpPr txBox="1">
            <a:spLocks noChangeArrowheads="1"/>
          </p:cNvSpPr>
          <p:nvPr/>
        </p:nvSpPr>
        <p:spPr bwMode="auto">
          <a:xfrm>
            <a:off x="4495800" y="5291515"/>
            <a:ext cx="2014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dirty="0"/>
              <a:t>Gray wolf</a:t>
            </a:r>
          </a:p>
          <a:p>
            <a:r>
              <a:rPr lang="en-US" altLang="ja-JP" i="1" dirty="0"/>
              <a:t>Canis </a:t>
            </a:r>
            <a:r>
              <a:rPr lang="en-US" altLang="ja-JP" i="1" dirty="0" smtClean="0"/>
              <a:t>lupus</a:t>
            </a:r>
          </a:p>
          <a:p>
            <a:r>
              <a:rPr lang="ja-JP" altLang="en-US" dirty="0" smtClean="0"/>
              <a:t>イエイヌはこの一亜種</a:t>
            </a:r>
            <a:endParaRPr lang="en-US" altLang="ja-JP" dirty="0"/>
          </a:p>
        </p:txBody>
      </p:sp>
    </p:spTree>
    <p:extLst>
      <p:ext uri="{BB962C8B-B14F-4D97-AF65-F5344CB8AC3E}">
        <p14:creationId xmlns:p14="http://schemas.microsoft.com/office/powerpoint/2010/main" val="42255694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化石群</a:t>
            </a:r>
            <a:endParaRPr kumimoji="1" lang="ja-JP" altLang="en-US" dirty="0"/>
          </a:p>
        </p:txBody>
      </p:sp>
      <p:sp>
        <p:nvSpPr>
          <p:cNvPr id="7" name="コンテンツ プレースホルダー 6"/>
          <p:cNvSpPr>
            <a:spLocks noGrp="1"/>
          </p:cNvSpPr>
          <p:nvPr>
            <p:ph idx="1"/>
          </p:nvPr>
        </p:nvSpPr>
        <p:spPr>
          <a:xfrm>
            <a:off x="457200" y="5338464"/>
            <a:ext cx="8229600" cy="1113136"/>
          </a:xfrm>
        </p:spPr>
        <p:txBody>
          <a:bodyPr>
            <a:normAutofit fontScale="77500" lnSpcReduction="20000"/>
          </a:bodyPr>
          <a:lstStyle/>
          <a:p>
            <a:r>
              <a:rPr lang="ja-JP" altLang="en-US" dirty="0"/>
              <a:t>化石群は特定の時代に生きていた生物の集合．層序の相互比較を可能にする</a:t>
            </a:r>
          </a:p>
          <a:p>
            <a:r>
              <a:rPr lang="ja-JP" altLang="en-US" dirty="0"/>
              <a:t>化石群に基づいて地質時代の区分と名前が定められた</a:t>
            </a:r>
          </a:p>
          <a:p>
            <a:pPr marL="0" indent="0">
              <a:buNone/>
            </a:pPr>
            <a:endParaRPr kumimoji="1" lang="ja-JP" altLang="en-US" dirty="0"/>
          </a:p>
        </p:txBody>
      </p:sp>
      <p:pic>
        <p:nvPicPr>
          <p:cNvPr id="3" name="Picture 1" descr="Clang_14_03.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 y="1062831"/>
            <a:ext cx="826293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1207505" y="4692134"/>
            <a:ext cx="3807991" cy="369332"/>
          </a:xfrm>
          <a:prstGeom prst="rect">
            <a:avLst/>
          </a:prstGeom>
          <a:noFill/>
        </p:spPr>
        <p:txBody>
          <a:bodyPr wrap="none" rtlCol="0">
            <a:spAutoFit/>
          </a:bodyPr>
          <a:lstStyle/>
          <a:p>
            <a:r>
              <a:rPr lang="ja-JP" altLang="en-US" dirty="0"/>
              <a:t>オルドビス</a:t>
            </a:r>
            <a:r>
              <a:rPr lang="ja-JP" altLang="en-US" dirty="0" smtClean="0"/>
              <a:t>紀（</a:t>
            </a:r>
            <a:r>
              <a:rPr lang="en-US" altLang="ja-JP" dirty="0"/>
              <a:t>5</a:t>
            </a:r>
            <a:r>
              <a:rPr lang="ja-JP" altLang="en-US" dirty="0" smtClean="0"/>
              <a:t>億</a:t>
            </a:r>
            <a:r>
              <a:rPr lang="en-US" altLang="ja-JP" dirty="0" smtClean="0"/>
              <a:t>〜4</a:t>
            </a:r>
            <a:r>
              <a:rPr lang="ja-JP" altLang="en-US" dirty="0"/>
              <a:t>億</a:t>
            </a:r>
            <a:r>
              <a:rPr lang="en-US" altLang="ja-JP" dirty="0"/>
              <a:t>2,500</a:t>
            </a:r>
            <a:r>
              <a:rPr lang="ja-JP" altLang="en-US" dirty="0"/>
              <a:t>万年前）</a:t>
            </a:r>
            <a:endParaRPr kumimoji="1" lang="ja-JP" altLang="en-US" dirty="0"/>
          </a:p>
        </p:txBody>
      </p:sp>
      <p:sp>
        <p:nvSpPr>
          <p:cNvPr id="5" name="テキスト ボックス 4"/>
          <p:cNvSpPr txBox="1"/>
          <p:nvPr/>
        </p:nvSpPr>
        <p:spPr>
          <a:xfrm>
            <a:off x="5881912" y="4692134"/>
            <a:ext cx="2515342" cy="646331"/>
          </a:xfrm>
          <a:prstGeom prst="rect">
            <a:avLst/>
          </a:prstGeom>
          <a:noFill/>
        </p:spPr>
        <p:txBody>
          <a:bodyPr wrap="square" rtlCol="0">
            <a:spAutoFit/>
          </a:bodyPr>
          <a:lstStyle/>
          <a:p>
            <a:r>
              <a:rPr lang="ja-JP" altLang="en-US" dirty="0"/>
              <a:t>ペルム</a:t>
            </a:r>
            <a:r>
              <a:rPr lang="ja-JP" altLang="en-US" dirty="0" smtClean="0"/>
              <a:t>紀（</a:t>
            </a:r>
            <a:r>
              <a:rPr lang="en-US" altLang="ja-JP" dirty="0"/>
              <a:t>2</a:t>
            </a:r>
            <a:r>
              <a:rPr lang="ja-JP" altLang="en-US" dirty="0"/>
              <a:t>億</a:t>
            </a:r>
            <a:r>
              <a:rPr lang="en-US" altLang="ja-JP" dirty="0"/>
              <a:t>9,900</a:t>
            </a:r>
            <a:r>
              <a:rPr lang="ja-JP" altLang="en-US" dirty="0" smtClean="0"/>
              <a:t>万</a:t>
            </a:r>
            <a:r>
              <a:rPr lang="en-US" altLang="ja-JP" dirty="0" smtClean="0"/>
              <a:t>〜2</a:t>
            </a:r>
            <a:r>
              <a:rPr lang="ja-JP" altLang="en-US" dirty="0"/>
              <a:t>億</a:t>
            </a:r>
            <a:r>
              <a:rPr lang="en-US" altLang="ja-JP" dirty="0"/>
              <a:t>5,100</a:t>
            </a:r>
            <a:r>
              <a:rPr lang="ja-JP" altLang="en-US" dirty="0"/>
              <a:t>万</a:t>
            </a:r>
            <a:r>
              <a:rPr lang="ja-JP" altLang="en-US" dirty="0" smtClean="0"/>
              <a:t>年前）</a:t>
            </a:r>
            <a:endParaRPr kumimoji="1" lang="ja-JP" altLang="en-US" dirty="0"/>
          </a:p>
        </p:txBody>
      </p:sp>
    </p:spTree>
    <p:extLst>
      <p:ext uri="{BB962C8B-B14F-4D97-AF65-F5344CB8AC3E}">
        <p14:creationId xmlns:p14="http://schemas.microsoft.com/office/powerpoint/2010/main" val="3368217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27800" y="0"/>
            <a:ext cx="2476500" cy="1143000"/>
          </a:xfrm>
        </p:spPr>
        <p:txBody>
          <a:bodyPr>
            <a:normAutofit/>
          </a:bodyPr>
          <a:lstStyle/>
          <a:p>
            <a:r>
              <a:rPr kumimoji="1" lang="ja-JP" altLang="en-US" dirty="0" smtClean="0"/>
              <a:t>地質時代</a:t>
            </a:r>
            <a:endParaRPr kumimoji="1" lang="ja-JP" altLang="en-US" dirty="0"/>
          </a:p>
        </p:txBody>
      </p:sp>
      <p:pic>
        <p:nvPicPr>
          <p:cNvPr id="3" name="図 2" descr="Earth_Calend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469900"/>
            <a:ext cx="5638800" cy="5867400"/>
          </a:xfrm>
          <a:prstGeom prst="rect">
            <a:avLst/>
          </a:prstGeom>
        </p:spPr>
      </p:pic>
      <p:sp>
        <p:nvSpPr>
          <p:cNvPr id="4" name="テキスト ボックス 3"/>
          <p:cNvSpPr txBox="1"/>
          <p:nvPr/>
        </p:nvSpPr>
        <p:spPr>
          <a:xfrm>
            <a:off x="6337300" y="2218591"/>
            <a:ext cx="1993900" cy="646331"/>
          </a:xfrm>
          <a:prstGeom prst="rect">
            <a:avLst/>
          </a:prstGeom>
          <a:noFill/>
        </p:spPr>
        <p:txBody>
          <a:bodyPr wrap="square" rtlCol="0">
            <a:spAutoFit/>
          </a:bodyPr>
          <a:lstStyle/>
          <a:p>
            <a:r>
              <a:rPr lang="ja-JP" altLang="en-US" dirty="0"/>
              <a:t>肉眼で見える</a:t>
            </a:r>
            <a:r>
              <a:rPr lang="ja-JP" altLang="en-US" dirty="0" smtClean="0"/>
              <a:t>生物，</a:t>
            </a:r>
            <a:r>
              <a:rPr kumimoji="1" lang="ja-JP" altLang="en-US" dirty="0" smtClean="0"/>
              <a:t>多細胞生物</a:t>
            </a:r>
            <a:endParaRPr kumimoji="1" lang="ja-JP" altLang="en-US" dirty="0"/>
          </a:p>
        </p:txBody>
      </p:sp>
      <p:sp>
        <p:nvSpPr>
          <p:cNvPr id="5" name="テキスト ボックス 4"/>
          <p:cNvSpPr txBox="1"/>
          <p:nvPr/>
        </p:nvSpPr>
        <p:spPr>
          <a:xfrm>
            <a:off x="6337300" y="3733800"/>
            <a:ext cx="1518364" cy="369332"/>
          </a:xfrm>
          <a:prstGeom prst="rect">
            <a:avLst/>
          </a:prstGeom>
          <a:noFill/>
        </p:spPr>
        <p:txBody>
          <a:bodyPr wrap="none" rtlCol="0">
            <a:spAutoFit/>
          </a:bodyPr>
          <a:lstStyle/>
          <a:p>
            <a:r>
              <a:rPr lang="ja-JP" altLang="en-US" dirty="0"/>
              <a:t>哺乳類と鳥類</a:t>
            </a:r>
            <a:endParaRPr kumimoji="1" lang="ja-JP" altLang="en-US" dirty="0"/>
          </a:p>
        </p:txBody>
      </p:sp>
      <p:sp>
        <p:nvSpPr>
          <p:cNvPr id="6" name="テキスト ボックス 5"/>
          <p:cNvSpPr txBox="1"/>
          <p:nvPr/>
        </p:nvSpPr>
        <p:spPr>
          <a:xfrm>
            <a:off x="6337300" y="5270500"/>
            <a:ext cx="1434407" cy="369332"/>
          </a:xfrm>
          <a:prstGeom prst="rect">
            <a:avLst/>
          </a:prstGeom>
          <a:noFill/>
        </p:spPr>
        <p:txBody>
          <a:bodyPr wrap="none" rtlCol="0">
            <a:spAutoFit/>
          </a:bodyPr>
          <a:lstStyle/>
          <a:p>
            <a:r>
              <a:rPr kumimoji="1" lang="ja-JP" altLang="en-US" dirty="0" smtClean="0"/>
              <a:t>人類（ヒト属）</a:t>
            </a:r>
            <a:endParaRPr kumimoji="1" lang="ja-JP" altLang="en-US" dirty="0"/>
          </a:p>
        </p:txBody>
      </p:sp>
      <p:sp>
        <p:nvSpPr>
          <p:cNvPr id="7" name="テキスト ボックス 6"/>
          <p:cNvSpPr txBox="1"/>
          <p:nvPr/>
        </p:nvSpPr>
        <p:spPr>
          <a:xfrm>
            <a:off x="878828" y="6488668"/>
            <a:ext cx="7386345" cy="369332"/>
          </a:xfrm>
          <a:prstGeom prst="rect">
            <a:avLst/>
          </a:prstGeom>
          <a:noFill/>
        </p:spPr>
        <p:txBody>
          <a:bodyPr wrap="none" rtlCol="0">
            <a:spAutoFit/>
          </a:bodyPr>
          <a:lstStyle/>
          <a:p>
            <a:r>
              <a:rPr lang="nl-NL" altLang="ja-JP" dirty="0"/>
              <a:t>http://</a:t>
            </a:r>
            <a:r>
              <a:rPr lang="nl-NL" altLang="ja-JP" dirty="0" err="1"/>
              <a:t>ja.wikipedia.org</a:t>
            </a:r>
            <a:r>
              <a:rPr lang="nl-NL" altLang="ja-JP" dirty="0"/>
              <a:t>/</a:t>
            </a:r>
            <a:r>
              <a:rPr lang="nl-NL" altLang="ja-JP" dirty="0" err="1"/>
              <a:t>wiki</a:t>
            </a:r>
            <a:r>
              <a:rPr lang="nl-NL" altLang="ja-JP" dirty="0"/>
              <a:t>/</a:t>
            </a:r>
            <a:r>
              <a:rPr lang="ja-JP" altLang="nl-NL" dirty="0"/>
              <a:t>地質時代</a:t>
            </a:r>
            <a:r>
              <a:rPr lang="nl-NL" altLang="ja-JP" dirty="0"/>
              <a:t>#mediaviewer/</a:t>
            </a:r>
            <a:r>
              <a:rPr lang="nl-NL" altLang="ja-JP" dirty="0" err="1"/>
              <a:t>File:Earth_Calendar.jpg</a:t>
            </a:r>
            <a:endParaRPr kumimoji="1" lang="ja-JP" altLang="en-US" dirty="0"/>
          </a:p>
        </p:txBody>
      </p:sp>
    </p:spTree>
    <p:extLst>
      <p:ext uri="{BB962C8B-B14F-4D97-AF65-F5344CB8AC3E}">
        <p14:creationId xmlns:p14="http://schemas.microsoft.com/office/powerpoint/2010/main" val="13373587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b="1" dirty="0"/>
              <a:t>チャールズ・ロバート・ダーウィン</a:t>
            </a:r>
            <a:endParaRPr kumimoji="1" lang="ja-JP" altLang="en-US" dirty="0"/>
          </a:p>
        </p:txBody>
      </p:sp>
      <p:sp>
        <p:nvSpPr>
          <p:cNvPr id="6" name="コンテンツ プレースホルダー 5"/>
          <p:cNvSpPr>
            <a:spLocks noGrp="1"/>
          </p:cNvSpPr>
          <p:nvPr>
            <p:ph idx="1"/>
          </p:nvPr>
        </p:nvSpPr>
        <p:spPr>
          <a:xfrm>
            <a:off x="457200" y="4870450"/>
            <a:ext cx="8229600" cy="1797050"/>
          </a:xfrm>
        </p:spPr>
        <p:txBody>
          <a:bodyPr>
            <a:normAutofit fontScale="70000" lnSpcReduction="20000"/>
          </a:bodyPr>
          <a:lstStyle/>
          <a:p>
            <a:r>
              <a:rPr lang="en-US" altLang="ja-JP" dirty="0"/>
              <a:t>1809〜1882</a:t>
            </a:r>
            <a:r>
              <a:rPr lang="ja-JP" altLang="en-US" dirty="0"/>
              <a:t>　イギリスの地質学者・生物学者</a:t>
            </a:r>
          </a:p>
          <a:p>
            <a:r>
              <a:rPr lang="en-US" altLang="ja-JP" dirty="0"/>
              <a:t>1831〜1836</a:t>
            </a:r>
            <a:r>
              <a:rPr lang="ja-JP" altLang="en-US" dirty="0"/>
              <a:t>　ビーグル号航海に参加</a:t>
            </a:r>
          </a:p>
          <a:p>
            <a:r>
              <a:rPr lang="en-US" altLang="ja-JP" dirty="0"/>
              <a:t>1859</a:t>
            </a:r>
            <a:r>
              <a:rPr lang="ja-JP" altLang="en-US" dirty="0"/>
              <a:t>　「種の起源」刊行：自然選択による進化</a:t>
            </a:r>
          </a:p>
          <a:p>
            <a:r>
              <a:rPr lang="ja-JP" altLang="en-US" dirty="0"/>
              <a:t>種の起原（上・下），八杉龍一訳，岩波文庫</a:t>
            </a:r>
          </a:p>
          <a:p>
            <a:r>
              <a:rPr lang="ja-JP" altLang="en-US" dirty="0"/>
              <a:t>ビーグル号航海記（上・中・下），島地威雄訳，岩波文庫</a:t>
            </a:r>
          </a:p>
          <a:p>
            <a:pPr marL="0" indent="0">
              <a:buNone/>
            </a:pPr>
            <a:endParaRPr kumimoji="1" lang="ja-JP" altLang="en-US" dirty="0"/>
          </a:p>
        </p:txBody>
      </p:sp>
      <p:pic>
        <p:nvPicPr>
          <p:cNvPr id="4" name="図 3" descr="Charles_Darwin_by_Julia_Margaret_Camer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500" y="1079500"/>
            <a:ext cx="2895000" cy="3600000"/>
          </a:xfrm>
          <a:prstGeom prst="rect">
            <a:avLst/>
          </a:prstGeom>
        </p:spPr>
      </p:pic>
      <p:sp>
        <p:nvSpPr>
          <p:cNvPr id="5" name="テキスト ボックス 4"/>
          <p:cNvSpPr txBox="1"/>
          <p:nvPr/>
        </p:nvSpPr>
        <p:spPr>
          <a:xfrm>
            <a:off x="6159500" y="3202172"/>
            <a:ext cx="2806700" cy="1477328"/>
          </a:xfrm>
          <a:prstGeom prst="rect">
            <a:avLst/>
          </a:prstGeom>
          <a:noFill/>
        </p:spPr>
        <p:txBody>
          <a:bodyPr wrap="square" rtlCol="0">
            <a:spAutoFit/>
          </a:bodyPr>
          <a:lstStyle/>
          <a:p>
            <a:r>
              <a:rPr lang="en-US" altLang="ja-JP" dirty="0"/>
              <a:t>http://</a:t>
            </a:r>
            <a:r>
              <a:rPr lang="en-US" altLang="ja-JP" dirty="0" err="1"/>
              <a:t>ja.wikipedia.org</a:t>
            </a:r>
            <a:r>
              <a:rPr lang="en-US" altLang="ja-JP" dirty="0"/>
              <a:t>/wiki/</a:t>
            </a:r>
            <a:r>
              <a:rPr lang="ja-JP" altLang="en-US" dirty="0"/>
              <a:t>チャールズ・ダーウィン</a:t>
            </a:r>
            <a:r>
              <a:rPr lang="en-US" altLang="ja-JP" dirty="0"/>
              <a:t>#</a:t>
            </a:r>
            <a:r>
              <a:rPr lang="en-US" altLang="ja-JP" dirty="0" err="1"/>
              <a:t>mediaviewer</a:t>
            </a:r>
            <a:r>
              <a:rPr lang="en-US" altLang="ja-JP" dirty="0"/>
              <a:t>/</a:t>
            </a:r>
            <a:r>
              <a:rPr lang="en-US" altLang="ja-JP" dirty="0" err="1"/>
              <a:t>File:Charles_Darwin_by_Julia_Margaret_Cameron.jpg</a:t>
            </a:r>
            <a:endParaRPr kumimoji="1" lang="ja-JP" altLang="en-US" dirty="0"/>
          </a:p>
        </p:txBody>
      </p:sp>
    </p:spTree>
    <p:extLst>
      <p:ext uri="{BB962C8B-B14F-4D97-AF65-F5344CB8AC3E}">
        <p14:creationId xmlns:p14="http://schemas.microsoft.com/office/powerpoint/2010/main" val="3228713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4114800" cy="1143000"/>
          </a:xfrm>
        </p:spPr>
        <p:txBody>
          <a:bodyPr/>
          <a:lstStyle/>
          <a:p>
            <a:r>
              <a:rPr kumimoji="1" lang="ja-JP" altLang="en-US" dirty="0" smtClean="0"/>
              <a:t>生命の樹</a:t>
            </a:r>
            <a:endParaRPr kumimoji="1" lang="ja-JP" altLang="en-US" dirty="0"/>
          </a:p>
        </p:txBody>
      </p:sp>
      <p:sp>
        <p:nvSpPr>
          <p:cNvPr id="3" name="テキスト ボックス 2"/>
          <p:cNvSpPr txBox="1"/>
          <p:nvPr/>
        </p:nvSpPr>
        <p:spPr>
          <a:xfrm>
            <a:off x="368301" y="5380672"/>
            <a:ext cx="8407399" cy="1477328"/>
          </a:xfrm>
          <a:prstGeom prst="rect">
            <a:avLst/>
          </a:prstGeom>
          <a:noFill/>
        </p:spPr>
        <p:txBody>
          <a:bodyPr wrap="square" rtlCol="0">
            <a:spAutoFit/>
          </a:bodyPr>
          <a:lstStyle/>
          <a:p>
            <a:pPr marL="342900" indent="-342900">
              <a:buAutoNum type="alphaLcParenBoth"/>
            </a:pPr>
            <a:r>
              <a:rPr lang="ja-JP" altLang="en-US" dirty="0" smtClean="0"/>
              <a:t>生命</a:t>
            </a:r>
            <a:r>
              <a:rPr lang="ja-JP" altLang="en-US" dirty="0"/>
              <a:t>の樹 </a:t>
            </a:r>
            <a:r>
              <a:rPr lang="en-US" altLang="ja-JP" dirty="0" smtClean="0"/>
              <a:t>(Pace</a:t>
            </a:r>
            <a:r>
              <a:rPr lang="en-US" altLang="ja-JP" dirty="0"/>
              <a:t>, Science 276 [1997]:734–40</a:t>
            </a:r>
            <a:r>
              <a:rPr lang="en-US" altLang="ja-JP" dirty="0" smtClean="0"/>
              <a:t>)</a:t>
            </a:r>
          </a:p>
          <a:p>
            <a:pPr marL="342900" indent="-342900">
              <a:buAutoNum type="alphaLcParenBoth"/>
            </a:pPr>
            <a:r>
              <a:rPr lang="ja-JP" altLang="en-US" dirty="0" smtClean="0"/>
              <a:t>ゲノム</a:t>
            </a:r>
            <a:r>
              <a:rPr lang="ja-JP" altLang="en-US" dirty="0"/>
              <a:t>配列に基づく，生命の</a:t>
            </a:r>
            <a:r>
              <a:rPr lang="ja-JP" altLang="en-US" dirty="0" smtClean="0"/>
              <a:t>樹のもうひとつの</a:t>
            </a:r>
            <a:r>
              <a:rPr lang="ja-JP" altLang="en-US" dirty="0"/>
              <a:t>表現．中心が生命の樹の根元であり，生命の一般共通祖先に相当する．異なる陰の領域は，生命の</a:t>
            </a:r>
            <a:r>
              <a:rPr lang="en-US" altLang="ja-JP" dirty="0"/>
              <a:t>3</a:t>
            </a:r>
            <a:r>
              <a:rPr lang="ja-JP" altLang="en-US" dirty="0"/>
              <a:t>つのドメインを表す</a:t>
            </a:r>
            <a:r>
              <a:rPr lang="ja-JP" altLang="en-US" dirty="0" smtClean="0"/>
              <a:t>．生命</a:t>
            </a:r>
            <a:r>
              <a:rPr lang="ja-JP" altLang="en-US" dirty="0"/>
              <a:t>の遺伝的多様性のほとんどは，単細胞生物に存在</a:t>
            </a:r>
            <a:r>
              <a:rPr lang="ja-JP" altLang="en-US" dirty="0" smtClean="0"/>
              <a:t>する</a:t>
            </a:r>
            <a:endParaRPr lang="en-US" altLang="ja-JP" dirty="0" smtClean="0"/>
          </a:p>
          <a:p>
            <a:endParaRPr kumimoji="1" lang="ja-JP" altLang="en-US" dirty="0"/>
          </a:p>
        </p:txBody>
      </p:sp>
      <p:pic>
        <p:nvPicPr>
          <p:cNvPr id="12" name="図 11"/>
          <p:cNvPicPr>
            <a:picLocks noChangeAspect="1"/>
          </p:cNvPicPr>
          <p:nvPr/>
        </p:nvPicPr>
        <p:blipFill>
          <a:blip r:embed="rId3"/>
          <a:stretch>
            <a:fillRect/>
          </a:stretch>
        </p:blipFill>
        <p:spPr>
          <a:xfrm>
            <a:off x="374650" y="1143000"/>
            <a:ext cx="3210560" cy="3576320"/>
          </a:xfrm>
          <a:prstGeom prst="rect">
            <a:avLst/>
          </a:prstGeom>
        </p:spPr>
      </p:pic>
      <p:pic>
        <p:nvPicPr>
          <p:cNvPr id="13" name="図 12"/>
          <p:cNvPicPr>
            <a:picLocks noChangeAspect="1"/>
          </p:cNvPicPr>
          <p:nvPr/>
        </p:nvPicPr>
        <p:blipFill>
          <a:blip r:embed="rId4"/>
          <a:stretch>
            <a:fillRect/>
          </a:stretch>
        </p:blipFill>
        <p:spPr>
          <a:xfrm>
            <a:off x="3959860" y="539501"/>
            <a:ext cx="4809490" cy="4871720"/>
          </a:xfrm>
          <a:prstGeom prst="rect">
            <a:avLst/>
          </a:prstGeom>
        </p:spPr>
      </p:pic>
    </p:spTree>
    <p:extLst>
      <p:ext uri="{BB962C8B-B14F-4D97-AF65-F5344CB8AC3E}">
        <p14:creationId xmlns:p14="http://schemas.microsoft.com/office/powerpoint/2010/main" val="12792759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62723" y="274638"/>
            <a:ext cx="4337113" cy="1143000"/>
          </a:xfrm>
        </p:spPr>
        <p:txBody>
          <a:bodyPr/>
          <a:lstStyle/>
          <a:p>
            <a:r>
              <a:rPr kumimoji="1" lang="en-US" altLang="ja-JP" dirty="0" smtClean="0"/>
              <a:t>DNA</a:t>
            </a:r>
            <a:r>
              <a:rPr kumimoji="1" lang="ja-JP" altLang="en-US" dirty="0" smtClean="0"/>
              <a:t>革命</a:t>
            </a:r>
            <a:endParaRPr kumimoji="1" lang="ja-JP" altLang="en-US" dirty="0"/>
          </a:p>
        </p:txBody>
      </p:sp>
      <p:sp>
        <p:nvSpPr>
          <p:cNvPr id="4" name="コンテンツ プレースホルダー 3"/>
          <p:cNvSpPr>
            <a:spLocks noGrp="1"/>
          </p:cNvSpPr>
          <p:nvPr>
            <p:ph idx="1"/>
          </p:nvPr>
        </p:nvSpPr>
        <p:spPr>
          <a:xfrm>
            <a:off x="4562723" y="1600200"/>
            <a:ext cx="4337115" cy="5257800"/>
          </a:xfrm>
        </p:spPr>
        <p:txBody>
          <a:bodyPr>
            <a:normAutofit fontScale="70000" lnSpcReduction="20000"/>
          </a:bodyPr>
          <a:lstStyle/>
          <a:p>
            <a:pPr>
              <a:lnSpc>
                <a:spcPct val="120000"/>
              </a:lnSpc>
            </a:pPr>
            <a:r>
              <a:rPr kumimoji="1" lang="en-US" altLang="ja-JP" dirty="0" smtClean="0"/>
              <a:t>DNA</a:t>
            </a:r>
            <a:r>
              <a:rPr kumimoji="1" lang="ja-JP" altLang="en-US" dirty="0" smtClean="0"/>
              <a:t>は遺伝物質であり，種の特異性を支配し，遺伝形質にメカニズムを与える</a:t>
            </a:r>
            <a:endParaRPr kumimoji="1" lang="en-US" altLang="ja-JP" dirty="0" smtClean="0"/>
          </a:p>
          <a:p>
            <a:pPr>
              <a:lnSpc>
                <a:spcPct val="120000"/>
              </a:lnSpc>
            </a:pPr>
            <a:r>
              <a:rPr lang="ja-JP" altLang="en-US" dirty="0" smtClean="0"/>
              <a:t>突然変異は，</a:t>
            </a:r>
            <a:r>
              <a:rPr lang="en-US" altLang="ja-JP" dirty="0" smtClean="0"/>
              <a:t>DNA</a:t>
            </a:r>
            <a:r>
              <a:rPr lang="ja-JP" altLang="en-US" dirty="0" smtClean="0"/>
              <a:t>鎖の塩基配列の変化として現れる</a:t>
            </a:r>
            <a:endParaRPr lang="en-US" altLang="ja-JP" dirty="0" smtClean="0"/>
          </a:p>
          <a:p>
            <a:pPr>
              <a:lnSpc>
                <a:spcPct val="120000"/>
              </a:lnSpc>
            </a:pPr>
            <a:r>
              <a:rPr kumimoji="1" lang="en-US" altLang="ja-JP" dirty="0" smtClean="0"/>
              <a:t>DNA</a:t>
            </a:r>
            <a:r>
              <a:rPr kumimoji="1" lang="ja-JP" altLang="en-US" dirty="0" smtClean="0"/>
              <a:t>配列の漸進的変化は避けられないので，進化は現実の確率的過程である</a:t>
            </a:r>
            <a:endParaRPr kumimoji="1" lang="en-US" altLang="ja-JP" dirty="0" smtClean="0"/>
          </a:p>
          <a:p>
            <a:pPr>
              <a:lnSpc>
                <a:spcPct val="120000"/>
              </a:lnSpc>
            </a:pPr>
            <a:r>
              <a:rPr lang="en-US" altLang="ja-JP" dirty="0" smtClean="0"/>
              <a:t>DNA</a:t>
            </a:r>
            <a:r>
              <a:rPr lang="ja-JP" altLang="en-US" dirty="0" smtClean="0"/>
              <a:t>に基づいて定量的に</a:t>
            </a:r>
            <a:r>
              <a:rPr lang="ja-JP" altLang="en-US" dirty="0"/>
              <a:t>種を</a:t>
            </a:r>
            <a:r>
              <a:rPr lang="ja-JP" altLang="en-US" dirty="0" smtClean="0"/>
              <a:t>同定し，生命の樹を構築できる</a:t>
            </a:r>
            <a:endParaRPr lang="en-US" altLang="ja-JP" dirty="0" smtClean="0"/>
          </a:p>
          <a:p>
            <a:pPr>
              <a:lnSpc>
                <a:spcPct val="120000"/>
              </a:lnSpc>
            </a:pPr>
            <a:r>
              <a:rPr kumimoji="1" lang="ja-JP" altLang="en-US" dirty="0" smtClean="0"/>
              <a:t>共通祖先から遺伝的差異が生じるのに要した時間を推定できる</a:t>
            </a:r>
            <a:endParaRPr kumimoji="1" lang="en-US" altLang="ja-JP" dirty="0" smtClean="0"/>
          </a:p>
          <a:p>
            <a:endParaRPr kumimoji="1" lang="ja-JP" altLang="en-US" dirty="0"/>
          </a:p>
        </p:txBody>
      </p:sp>
      <p:pic>
        <p:nvPicPr>
          <p:cNvPr id="5" name="図 4"/>
          <p:cNvPicPr>
            <a:picLocks noChangeAspect="1"/>
          </p:cNvPicPr>
          <p:nvPr/>
        </p:nvPicPr>
        <p:blipFill>
          <a:blip r:embed="rId3"/>
          <a:stretch>
            <a:fillRect/>
          </a:stretch>
        </p:blipFill>
        <p:spPr>
          <a:xfrm>
            <a:off x="244165" y="0"/>
            <a:ext cx="4074393" cy="6858000"/>
          </a:xfrm>
          <a:prstGeom prst="rect">
            <a:avLst/>
          </a:prstGeom>
        </p:spPr>
      </p:pic>
    </p:spTree>
    <p:extLst>
      <p:ext uri="{BB962C8B-B14F-4D97-AF65-F5344CB8AC3E}">
        <p14:creationId xmlns:p14="http://schemas.microsoft.com/office/powerpoint/2010/main" val="24883994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6348</TotalTime>
  <Words>1284</Words>
  <Application>Microsoft Macintosh PowerPoint</Application>
  <PresentationFormat>画面に合わせる (4:3)</PresentationFormat>
  <Paragraphs>78</Paragraphs>
  <Slides>10</Slides>
  <Notes>8</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ホワイト</vt:lpstr>
      <vt:lpstr>第14章　競争を生き抜く 生物多様性の創造における進化と絶滅</vt:lpstr>
      <vt:lpstr>生物多様性の分類</vt:lpstr>
      <vt:lpstr>イヌ科（family Canidae）</vt:lpstr>
      <vt:lpstr>イヌ属（genus Canis）:7種</vt:lpstr>
      <vt:lpstr>化石群</vt:lpstr>
      <vt:lpstr>地質時代</vt:lpstr>
      <vt:lpstr>チャールズ・ロバート・ダーウィン</vt:lpstr>
      <vt:lpstr>生命の樹</vt:lpstr>
      <vt:lpstr>DNA革命</vt:lpstr>
      <vt:lpstr>進化の半面としての絶滅</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1828</cp:revision>
  <cp:lastPrinted>2015-04-23T08:19:19Z</cp:lastPrinted>
  <dcterms:created xsi:type="dcterms:W3CDTF">2013-12-26T10:25:17Z</dcterms:created>
  <dcterms:modified xsi:type="dcterms:W3CDTF">2015-05-23T03:20:53Z</dcterms:modified>
</cp:coreProperties>
</file>