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jpg" ContentType="image/jpe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1"/>
  </p:notesMasterIdLst>
  <p:handoutMasterIdLst>
    <p:handoutMasterId r:id="rId12"/>
  </p:handoutMasterIdLst>
  <p:sldIdLst>
    <p:sldId id="381" r:id="rId2"/>
    <p:sldId id="380" r:id="rId3"/>
    <p:sldId id="473" r:id="rId4"/>
    <p:sldId id="474" r:id="rId5"/>
    <p:sldId id="382" r:id="rId6"/>
    <p:sldId id="383" r:id="rId7"/>
    <p:sldId id="385" r:id="rId8"/>
    <p:sldId id="384" r:id="rId9"/>
    <p:sldId id="386" r:id="rId10"/>
  </p:sldIdLst>
  <p:sldSz cx="9144000" cy="6858000" type="screen4x3"/>
  <p:notesSz cx="6858000" cy="9144000"/>
  <p:defaultTextStyle>
    <a:defPPr>
      <a:defRPr lang="ja-JP"/>
    </a:defPPr>
    <a:lvl1pPr marL="0" algn="l" defTabSz="457200" rtl="0" eaLnBrk="1" latinLnBrk="0" hangingPunct="1">
      <a:defRPr kumimoji="1" sz="1800" kern="1200">
        <a:solidFill>
          <a:schemeClr val="tx1"/>
        </a:solidFill>
        <a:latin typeface="+mn-lt"/>
        <a:ea typeface="+mn-ea"/>
        <a:cs typeface="+mn-cs"/>
      </a:defRPr>
    </a:lvl1pPr>
    <a:lvl2pPr marL="457200" algn="l" defTabSz="457200" rtl="0" eaLnBrk="1" latinLnBrk="0" hangingPunct="1">
      <a:defRPr kumimoji="1" sz="1800" kern="1200">
        <a:solidFill>
          <a:schemeClr val="tx1"/>
        </a:solidFill>
        <a:latin typeface="+mn-lt"/>
        <a:ea typeface="+mn-ea"/>
        <a:cs typeface="+mn-cs"/>
      </a:defRPr>
    </a:lvl2pPr>
    <a:lvl3pPr marL="914400" algn="l" defTabSz="457200" rtl="0" eaLnBrk="1" latinLnBrk="0" hangingPunct="1">
      <a:defRPr kumimoji="1" sz="1800" kern="1200">
        <a:solidFill>
          <a:schemeClr val="tx1"/>
        </a:solidFill>
        <a:latin typeface="+mn-lt"/>
        <a:ea typeface="+mn-ea"/>
        <a:cs typeface="+mn-cs"/>
      </a:defRPr>
    </a:lvl3pPr>
    <a:lvl4pPr marL="1371600" algn="l" defTabSz="457200" rtl="0" eaLnBrk="1" latinLnBrk="0" hangingPunct="1">
      <a:defRPr kumimoji="1" sz="1800" kern="1200">
        <a:solidFill>
          <a:schemeClr val="tx1"/>
        </a:solidFill>
        <a:latin typeface="+mn-lt"/>
        <a:ea typeface="+mn-ea"/>
        <a:cs typeface="+mn-cs"/>
      </a:defRPr>
    </a:lvl4pPr>
    <a:lvl5pPr marL="1828800" algn="l" defTabSz="457200" rtl="0" eaLnBrk="1" latinLnBrk="0" hangingPunct="1">
      <a:defRPr kumimoji="1" sz="1800" kern="1200">
        <a:solidFill>
          <a:schemeClr val="tx1"/>
        </a:solidFill>
        <a:latin typeface="+mn-lt"/>
        <a:ea typeface="+mn-ea"/>
        <a:cs typeface="+mn-cs"/>
      </a:defRPr>
    </a:lvl5pPr>
    <a:lvl6pPr marL="2286000" algn="l" defTabSz="457200" rtl="0" eaLnBrk="1" latinLnBrk="0" hangingPunct="1">
      <a:defRPr kumimoji="1" sz="1800" kern="1200">
        <a:solidFill>
          <a:schemeClr val="tx1"/>
        </a:solidFill>
        <a:latin typeface="+mn-lt"/>
        <a:ea typeface="+mn-ea"/>
        <a:cs typeface="+mn-cs"/>
      </a:defRPr>
    </a:lvl6pPr>
    <a:lvl7pPr marL="2743200" algn="l" defTabSz="457200" rtl="0" eaLnBrk="1" latinLnBrk="0" hangingPunct="1">
      <a:defRPr kumimoji="1" sz="1800" kern="1200">
        <a:solidFill>
          <a:schemeClr val="tx1"/>
        </a:solidFill>
        <a:latin typeface="+mn-lt"/>
        <a:ea typeface="+mn-ea"/>
        <a:cs typeface="+mn-cs"/>
      </a:defRPr>
    </a:lvl7pPr>
    <a:lvl8pPr marL="3200400" algn="l" defTabSz="457200" rtl="0" eaLnBrk="1" latinLnBrk="0" hangingPunct="1">
      <a:defRPr kumimoji="1" sz="1800" kern="1200">
        <a:solidFill>
          <a:schemeClr val="tx1"/>
        </a:solidFill>
        <a:latin typeface="+mn-lt"/>
        <a:ea typeface="+mn-ea"/>
        <a:cs typeface="+mn-cs"/>
      </a:defRPr>
    </a:lvl8pPr>
    <a:lvl9pPr marL="3657600" algn="l" defTabSz="457200" rtl="0" eaLnBrk="1" latinLnBrk="0" hangingPunct="1">
      <a:defRPr kumimoji="1"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prnPr prnWhat="handouts6" scaleToFitPaper="1" frameSlides="1"/>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85217" autoAdjust="0"/>
  </p:normalViewPr>
  <p:slideViewPr>
    <p:cSldViewPr snapToGrid="0" snapToObjects="1" showGuides="1">
      <p:cViewPr>
        <p:scale>
          <a:sx n="100" d="100"/>
          <a:sy n="100" d="100"/>
        </p:scale>
        <p:origin x="-1616" y="-88"/>
      </p:cViewPr>
      <p:guideLst>
        <p:guide orient="horz" pos="3068"/>
        <p:guide pos="515"/>
      </p:guideLst>
    </p:cSldViewPr>
  </p:slideViewPr>
  <p:notesTextViewPr>
    <p:cViewPr>
      <p:scale>
        <a:sx n="100" d="100"/>
        <a:sy n="100" d="100"/>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11" Type="http://schemas.openxmlformats.org/officeDocument/2006/relationships/notesMaster" Target="notesMasters/notesMaster1.xml"/><Relationship Id="rId12" Type="http://schemas.openxmlformats.org/officeDocument/2006/relationships/handoutMaster" Target="handoutMasters/handoutMaster1.xml"/><Relationship Id="rId13" Type="http://schemas.openxmlformats.org/officeDocument/2006/relationships/printerSettings" Target="printerSettings/printerSettings1.bin"/><Relationship Id="rId14" Type="http://schemas.openxmlformats.org/officeDocument/2006/relationships/presProps" Target="presProps.xml"/><Relationship Id="rId15" Type="http://schemas.openxmlformats.org/officeDocument/2006/relationships/viewProps" Target="viewProps.xml"/><Relationship Id="rId16" Type="http://schemas.openxmlformats.org/officeDocument/2006/relationships/theme" Target="theme/theme1.xml"/><Relationship Id="rId17" Type="http://schemas.openxmlformats.org/officeDocument/2006/relationships/tableStyles" Target="tableStyles.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10" Type="http://schemas.openxmlformats.org/officeDocument/2006/relationships/slide" Target="slides/slide9.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2C64CCB0-F41E-EC46-BC85-FCC037CC0E23}" type="datetimeFigureOut">
              <a:rPr kumimoji="1" lang="ja-JP" altLang="en-US" smtClean="0"/>
              <a:t>05/23/2015</a:t>
            </a:fld>
            <a:endParaRPr kumimoji="1" lang="ja-JP" altLang="en-US"/>
          </a:p>
        </p:txBody>
      </p:sp>
      <p:sp>
        <p:nvSpPr>
          <p:cNvPr id="4" name="フッター プレースホルダー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kumimoji="1" lang="ja-JP" altLang="en-US"/>
          </a:p>
        </p:txBody>
      </p:sp>
      <p:sp>
        <p:nvSpPr>
          <p:cNvPr id="5" name="スライド番号プレースホルダー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0D726A01-D7E3-DD47-80B9-5BFC7D761E26}" type="slidenum">
              <a:rPr kumimoji="1" lang="ja-JP" altLang="en-US" smtClean="0"/>
              <a:t>‹#›</a:t>
            </a:fld>
            <a:endParaRPr kumimoji="1" lang="ja-JP" altLang="en-US"/>
          </a:p>
        </p:txBody>
      </p:sp>
    </p:spTree>
    <p:extLst>
      <p:ext uri="{BB962C8B-B14F-4D97-AF65-F5344CB8AC3E}">
        <p14:creationId xmlns:p14="http://schemas.microsoft.com/office/powerpoint/2010/main" val="372100291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BB7519F-92BC-6B4F-B437-03A8FAF9A45E}" type="datetimeFigureOut">
              <a:rPr kumimoji="1" lang="ja-JP" altLang="en-US" smtClean="0"/>
              <a:t>05/23/2015</a:t>
            </a:fld>
            <a:endParaRPr kumimoji="1" lang="ja-JP" altLang="en-US"/>
          </a:p>
        </p:txBody>
      </p:sp>
      <p:sp>
        <p:nvSpPr>
          <p:cNvPr id="4" name="スライド イメージ プレースホルダー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6" name="フッター プレースホルダー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4EEAE6E-CE5E-7D40-A6AE-58E5A768089B}" type="slidenum">
              <a:rPr kumimoji="1" lang="ja-JP" altLang="en-US" smtClean="0"/>
              <a:t>‹#›</a:t>
            </a:fld>
            <a:endParaRPr kumimoji="1" lang="ja-JP" altLang="en-US"/>
          </a:p>
        </p:txBody>
      </p:sp>
    </p:spTree>
    <p:extLst>
      <p:ext uri="{BB962C8B-B14F-4D97-AF65-F5344CB8AC3E}">
        <p14:creationId xmlns:p14="http://schemas.microsoft.com/office/powerpoint/2010/main" val="3317825364"/>
      </p:ext>
    </p:extLst>
  </p:cSld>
  <p:clrMap bg1="lt1" tx1="dk1" bg2="lt2" tx2="dk2" accent1="accent1" accent2="accent2" accent3="accent3" accent4="accent4" accent5="accent5" accent6="accent6" hlink="hlink" folHlink="folHlink"/>
  <p:notesStyle>
    <a:lvl1pPr marL="0" algn="l" defTabSz="457200" rtl="0" eaLnBrk="1" latinLnBrk="0" hangingPunct="1">
      <a:defRPr kumimoji="1" sz="1200" kern="1200">
        <a:solidFill>
          <a:schemeClr val="tx1"/>
        </a:solidFill>
        <a:latin typeface="+mn-lt"/>
        <a:ea typeface="+mn-ea"/>
        <a:cs typeface="+mn-cs"/>
      </a:defRPr>
    </a:lvl1pPr>
    <a:lvl2pPr marL="457200" algn="l" defTabSz="457200" rtl="0" eaLnBrk="1" latinLnBrk="0" hangingPunct="1">
      <a:defRPr kumimoji="1" sz="1200" kern="1200">
        <a:solidFill>
          <a:schemeClr val="tx1"/>
        </a:solidFill>
        <a:latin typeface="+mn-lt"/>
        <a:ea typeface="+mn-ea"/>
        <a:cs typeface="+mn-cs"/>
      </a:defRPr>
    </a:lvl2pPr>
    <a:lvl3pPr marL="914400" algn="l" defTabSz="457200" rtl="0" eaLnBrk="1" latinLnBrk="0" hangingPunct="1">
      <a:defRPr kumimoji="1" sz="1200" kern="1200">
        <a:solidFill>
          <a:schemeClr val="tx1"/>
        </a:solidFill>
        <a:latin typeface="+mn-lt"/>
        <a:ea typeface="+mn-ea"/>
        <a:cs typeface="+mn-cs"/>
      </a:defRPr>
    </a:lvl3pPr>
    <a:lvl4pPr marL="1371600" algn="l" defTabSz="457200" rtl="0" eaLnBrk="1" latinLnBrk="0" hangingPunct="1">
      <a:defRPr kumimoji="1" sz="1200" kern="1200">
        <a:solidFill>
          <a:schemeClr val="tx1"/>
        </a:solidFill>
        <a:latin typeface="+mn-lt"/>
        <a:ea typeface="+mn-ea"/>
        <a:cs typeface="+mn-cs"/>
      </a:defRPr>
    </a:lvl4pPr>
    <a:lvl5pPr marL="1828800" algn="l" defTabSz="457200" rtl="0" eaLnBrk="1" latinLnBrk="0" hangingPunct="1">
      <a:defRPr kumimoji="1" sz="1200" kern="1200">
        <a:solidFill>
          <a:schemeClr val="tx1"/>
        </a:solidFill>
        <a:latin typeface="+mn-lt"/>
        <a:ea typeface="+mn-ea"/>
        <a:cs typeface="+mn-cs"/>
      </a:defRPr>
    </a:lvl5pPr>
    <a:lvl6pPr marL="2286000" algn="l" defTabSz="457200" rtl="0" eaLnBrk="1" latinLnBrk="0" hangingPunct="1">
      <a:defRPr kumimoji="1" sz="1200" kern="1200">
        <a:solidFill>
          <a:schemeClr val="tx1"/>
        </a:solidFill>
        <a:latin typeface="+mn-lt"/>
        <a:ea typeface="+mn-ea"/>
        <a:cs typeface="+mn-cs"/>
      </a:defRPr>
    </a:lvl6pPr>
    <a:lvl7pPr marL="2743200" algn="l" defTabSz="457200" rtl="0" eaLnBrk="1" latinLnBrk="0" hangingPunct="1">
      <a:defRPr kumimoji="1" sz="1200" kern="1200">
        <a:solidFill>
          <a:schemeClr val="tx1"/>
        </a:solidFill>
        <a:latin typeface="+mn-lt"/>
        <a:ea typeface="+mn-ea"/>
        <a:cs typeface="+mn-cs"/>
      </a:defRPr>
    </a:lvl7pPr>
    <a:lvl8pPr marL="3200400" algn="l" defTabSz="457200" rtl="0" eaLnBrk="1" latinLnBrk="0" hangingPunct="1">
      <a:defRPr kumimoji="1" sz="1200" kern="1200">
        <a:solidFill>
          <a:schemeClr val="tx1"/>
        </a:solidFill>
        <a:latin typeface="+mn-lt"/>
        <a:ea typeface="+mn-ea"/>
        <a:cs typeface="+mn-cs"/>
      </a:defRPr>
    </a:lvl8pPr>
    <a:lvl9pPr marL="3657600" algn="l" defTabSz="4572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図</a:t>
            </a:r>
            <a:r>
              <a:rPr kumimoji="1" lang="en-US" altLang="ja-JP" dirty="0" smtClean="0"/>
              <a:t>15―0</a:t>
            </a:r>
            <a:r>
              <a:rPr kumimoji="1" lang="ja-JP" altLang="en-US" dirty="0" smtClean="0"/>
              <a:t>：森林火災．還元体有機分子が</a:t>
            </a:r>
            <a:r>
              <a:rPr kumimoji="1" lang="en-US" altLang="ja-JP" dirty="0" smtClean="0"/>
              <a:t>O2 </a:t>
            </a:r>
            <a:r>
              <a:rPr kumimoji="1" lang="ja-JP" altLang="en-US" dirty="0" smtClean="0"/>
              <a:t>と反応する．これは，惑星の燃料電池に蓄えられたエネルギーの無制御な放出である．写真はビスケット火災．オレゴン州における前世紀最大の森林火災であり，約</a:t>
            </a:r>
            <a:r>
              <a:rPr kumimoji="1" lang="en-US" altLang="ja-JP" dirty="0" smtClean="0"/>
              <a:t>2,000 km2 </a:t>
            </a:r>
            <a:r>
              <a:rPr kumimoji="1" lang="ja-JP" altLang="en-US" dirty="0" smtClean="0"/>
              <a:t>が焼失した．</a:t>
            </a:r>
            <a:endParaRPr kumimoji="1" lang="ja-JP" altLang="en-US" dirty="0"/>
          </a:p>
        </p:txBody>
      </p:sp>
      <p:sp>
        <p:nvSpPr>
          <p:cNvPr id="4" name="スライド番号プレースホルダー 3"/>
          <p:cNvSpPr>
            <a:spLocks noGrp="1"/>
          </p:cNvSpPr>
          <p:nvPr>
            <p:ph type="sldNum" sz="quarter" idx="10"/>
          </p:nvPr>
        </p:nvSpPr>
        <p:spPr/>
        <p:txBody>
          <a:bodyPr/>
          <a:lstStyle/>
          <a:p>
            <a:fld id="{74EEAE6E-CE5E-7D40-A6AE-58E5A768089B}" type="slidenum">
              <a:rPr kumimoji="1" lang="ja-JP" altLang="en-US" smtClean="0"/>
              <a:t>1</a:t>
            </a:fld>
            <a:endParaRPr kumimoji="1" lang="ja-JP" altLang="en-US"/>
          </a:p>
        </p:txBody>
      </p:sp>
    </p:spTree>
    <p:extLst>
      <p:ext uri="{BB962C8B-B14F-4D97-AF65-F5344CB8AC3E}">
        <p14:creationId xmlns:p14="http://schemas.microsoft.com/office/powerpoint/2010/main" val="426788304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図</a:t>
            </a:r>
            <a:r>
              <a:rPr kumimoji="1" lang="en-US" altLang="ja-JP" dirty="0" smtClean="0"/>
              <a:t>15―1</a:t>
            </a:r>
            <a:r>
              <a:rPr kumimoji="1" lang="ja-JP" altLang="en-US" dirty="0" smtClean="0"/>
              <a:t>：燃料電池の概念図．</a:t>
            </a:r>
            <a:r>
              <a:rPr kumimoji="1" lang="en-US" altLang="ja-JP" dirty="0" smtClean="0"/>
              <a:t>H2 </a:t>
            </a:r>
            <a:r>
              <a:rPr kumimoji="1" lang="ja-JP" altLang="en-US" dirty="0" smtClean="0"/>
              <a:t>と</a:t>
            </a:r>
            <a:r>
              <a:rPr kumimoji="1" lang="en-US" altLang="ja-JP" dirty="0" smtClean="0"/>
              <a:t>O2 </a:t>
            </a:r>
            <a:r>
              <a:rPr kumimoji="1" lang="ja-JP" altLang="en-US" dirty="0" smtClean="0"/>
              <a:t>の酸化還元反応が水をつくり，電流を発生する．</a:t>
            </a:r>
            <a:endParaRPr kumimoji="1" lang="ja-JP" altLang="en-US" dirty="0"/>
          </a:p>
        </p:txBody>
      </p:sp>
      <p:sp>
        <p:nvSpPr>
          <p:cNvPr id="4" name="スライド番号プレースホルダー 3"/>
          <p:cNvSpPr>
            <a:spLocks noGrp="1"/>
          </p:cNvSpPr>
          <p:nvPr>
            <p:ph type="sldNum" sz="quarter" idx="10"/>
          </p:nvPr>
        </p:nvSpPr>
        <p:spPr/>
        <p:txBody>
          <a:bodyPr/>
          <a:lstStyle/>
          <a:p>
            <a:fld id="{74EEAE6E-CE5E-7D40-A6AE-58E5A768089B}" type="slidenum">
              <a:rPr kumimoji="1" lang="ja-JP" altLang="en-US" smtClean="0"/>
              <a:t>2</a:t>
            </a:fld>
            <a:endParaRPr kumimoji="1" lang="ja-JP" altLang="en-US"/>
          </a:p>
        </p:txBody>
      </p:sp>
    </p:spTree>
    <p:extLst>
      <p:ext uri="{BB962C8B-B14F-4D97-AF65-F5344CB8AC3E}">
        <p14:creationId xmlns:p14="http://schemas.microsoft.com/office/powerpoint/2010/main" val="164371011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図</a:t>
            </a:r>
            <a:r>
              <a:rPr kumimoji="1" lang="en-US" altLang="ja-JP" dirty="0" smtClean="0"/>
              <a:t>15―2</a:t>
            </a:r>
            <a:r>
              <a:rPr kumimoji="1" lang="ja-JP" altLang="en-US" dirty="0" smtClean="0"/>
              <a:t>：地球過程において，重要な鉱物がとるさまざまな酸化状態．還元体を左に，酸化体を右に示す．初期地球では，炭素以外のすべての元素は還元体であった．地球史の間に，生命は</a:t>
            </a:r>
            <a:r>
              <a:rPr kumimoji="1" lang="en-US" altLang="ja-JP" dirty="0" smtClean="0"/>
              <a:t>CO2 </a:t>
            </a:r>
            <a:r>
              <a:rPr kumimoji="1" lang="ja-JP" altLang="en-US" dirty="0" smtClean="0"/>
              <a:t>の酸化された炭素を原料として，還元された有機炭素をつくった．この反応にともなう電子移動は，他の化学種の酸化によってバランスされた．異なる酸化状態は，水への異なる溶解度と異なる鉱物を生ずる．太古の岩石に保存された鉱物は，それが生成したときの環境の酸化状態を記録している．</a:t>
            </a:r>
            <a:endParaRPr kumimoji="1" lang="ja-JP" altLang="en-US" dirty="0"/>
          </a:p>
        </p:txBody>
      </p:sp>
      <p:sp>
        <p:nvSpPr>
          <p:cNvPr id="4" name="スライド番号プレースホルダー 3"/>
          <p:cNvSpPr>
            <a:spLocks noGrp="1"/>
          </p:cNvSpPr>
          <p:nvPr>
            <p:ph type="sldNum" sz="quarter" idx="10"/>
          </p:nvPr>
        </p:nvSpPr>
        <p:spPr/>
        <p:txBody>
          <a:bodyPr/>
          <a:lstStyle/>
          <a:p>
            <a:fld id="{74EEAE6E-CE5E-7D40-A6AE-58E5A768089B}" type="slidenum">
              <a:rPr kumimoji="1" lang="ja-JP" altLang="en-US" smtClean="0"/>
              <a:t>3</a:t>
            </a:fld>
            <a:endParaRPr kumimoji="1" lang="ja-JP" altLang="en-US"/>
          </a:p>
        </p:txBody>
      </p:sp>
    </p:spTree>
    <p:extLst>
      <p:ext uri="{BB962C8B-B14F-4D97-AF65-F5344CB8AC3E}">
        <p14:creationId xmlns:p14="http://schemas.microsoft.com/office/powerpoint/2010/main" val="352511492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図</a:t>
            </a:r>
            <a:r>
              <a:rPr kumimoji="1" lang="en-US" altLang="ja-JP" dirty="0" smtClean="0"/>
              <a:t>15―3</a:t>
            </a:r>
            <a:r>
              <a:rPr kumimoji="1" lang="ja-JP" altLang="en-US" dirty="0" smtClean="0"/>
              <a:t>：太古の河川の礫．矢印で示された閃ウラン鉱を含む．そのウランは＋</a:t>
            </a:r>
            <a:r>
              <a:rPr kumimoji="1" lang="en-US" altLang="ja-JP" dirty="0" smtClean="0"/>
              <a:t>4 </a:t>
            </a:r>
            <a:r>
              <a:rPr kumimoji="1" lang="ja-JP" altLang="en-US" dirty="0" smtClean="0"/>
              <a:t>価である．この礫は，後に埋没し，硬い岩石となり，最近の侵食により掘り出された．閃ウラン鉱は，還元的大気の条件でのみ河川礫に含まれ，残存する．それは，始生代の大気に</a:t>
            </a:r>
            <a:r>
              <a:rPr kumimoji="1" lang="en-US" altLang="ja-JP" dirty="0" smtClean="0"/>
              <a:t>O2 </a:t>
            </a:r>
            <a:r>
              <a:rPr kumimoji="1" lang="ja-JP" altLang="en-US" dirty="0" smtClean="0"/>
              <a:t>がなかったことを示す．</a:t>
            </a:r>
            <a:endParaRPr kumimoji="1" lang="ja-JP" altLang="en-US" dirty="0"/>
          </a:p>
        </p:txBody>
      </p:sp>
      <p:sp>
        <p:nvSpPr>
          <p:cNvPr id="4" name="スライド番号プレースホルダー 3"/>
          <p:cNvSpPr>
            <a:spLocks noGrp="1"/>
          </p:cNvSpPr>
          <p:nvPr>
            <p:ph type="sldNum" sz="quarter" idx="10"/>
          </p:nvPr>
        </p:nvSpPr>
        <p:spPr/>
        <p:txBody>
          <a:bodyPr/>
          <a:lstStyle/>
          <a:p>
            <a:fld id="{74EEAE6E-CE5E-7D40-A6AE-58E5A768089B}" type="slidenum">
              <a:rPr kumimoji="1" lang="ja-JP" altLang="en-US" smtClean="0"/>
              <a:t>4</a:t>
            </a:fld>
            <a:endParaRPr kumimoji="1" lang="ja-JP" altLang="en-US"/>
          </a:p>
        </p:txBody>
      </p:sp>
    </p:spTree>
    <p:extLst>
      <p:ext uri="{BB962C8B-B14F-4D97-AF65-F5344CB8AC3E}">
        <p14:creationId xmlns:p14="http://schemas.microsoft.com/office/powerpoint/2010/main" val="130684560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図</a:t>
            </a:r>
            <a:r>
              <a:rPr kumimoji="1" lang="en-US" altLang="ja-JP" dirty="0" smtClean="0"/>
              <a:t>15―4</a:t>
            </a:r>
            <a:r>
              <a:rPr kumimoji="1" lang="ja-JP" altLang="en-US" dirty="0" smtClean="0"/>
              <a:t>：黒海の状況の模式図．表層より少し深いところで</a:t>
            </a:r>
            <a:r>
              <a:rPr kumimoji="1" lang="en-US" altLang="ja-JP" dirty="0" smtClean="0"/>
              <a:t>O2 </a:t>
            </a:r>
            <a:r>
              <a:rPr kumimoji="1" lang="ja-JP" altLang="en-US" dirty="0" smtClean="0"/>
              <a:t>が存在しない，数少ない海のひとつ．好気性藍色細菌による酸素発生型光合成は，表層で起こる．沈降する有機物質の酸化は，下の水柱の</a:t>
            </a:r>
            <a:r>
              <a:rPr kumimoji="1" lang="en-US" altLang="ja-JP" dirty="0" smtClean="0"/>
              <a:t>O2 </a:t>
            </a:r>
            <a:r>
              <a:rPr kumimoji="1" lang="ja-JP" altLang="en-US" dirty="0" smtClean="0"/>
              <a:t>を消費しつくす．そこでは，藍色細菌は，生き残れない．嫌気性細菌（紅色硫黄細菌と緑色硫黄細菌）が，還元体の硫黄を利用して，繁栄する生態系をつくる．初期地球の嫌気的環境は，これらと同じような嫌気性細菌によって完全に占められていただろう．今日の生物圏では，嫌気性細菌は</a:t>
            </a:r>
            <a:r>
              <a:rPr kumimoji="1" lang="en-US" altLang="ja-JP" dirty="0" smtClean="0"/>
              <a:t>O2 </a:t>
            </a:r>
            <a:r>
              <a:rPr kumimoji="1" lang="ja-JP" altLang="en-US" dirty="0" smtClean="0"/>
              <a:t>のないめだたないニッチに追いやられている．</a:t>
            </a:r>
            <a:endParaRPr kumimoji="1" lang="ja-JP" altLang="en-US" dirty="0"/>
          </a:p>
        </p:txBody>
      </p:sp>
      <p:sp>
        <p:nvSpPr>
          <p:cNvPr id="4" name="スライド番号プレースホルダー 3"/>
          <p:cNvSpPr>
            <a:spLocks noGrp="1"/>
          </p:cNvSpPr>
          <p:nvPr>
            <p:ph type="sldNum" sz="quarter" idx="10"/>
          </p:nvPr>
        </p:nvSpPr>
        <p:spPr/>
        <p:txBody>
          <a:bodyPr/>
          <a:lstStyle/>
          <a:p>
            <a:fld id="{74EEAE6E-CE5E-7D40-A6AE-58E5A768089B}" type="slidenum">
              <a:rPr kumimoji="1" lang="ja-JP" altLang="en-US" smtClean="0"/>
              <a:t>7</a:t>
            </a:fld>
            <a:endParaRPr kumimoji="1" lang="ja-JP" altLang="en-US"/>
          </a:p>
        </p:txBody>
      </p:sp>
    </p:spTree>
    <p:extLst>
      <p:ext uri="{BB962C8B-B14F-4D97-AF65-F5344CB8AC3E}">
        <p14:creationId xmlns:p14="http://schemas.microsoft.com/office/powerpoint/2010/main" val="270842263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図</a:t>
            </a:r>
            <a:r>
              <a:rPr kumimoji="1" lang="en-US" altLang="ja-JP" dirty="0" smtClean="0"/>
              <a:t>15―5</a:t>
            </a:r>
            <a:r>
              <a:rPr kumimoji="1" lang="ja-JP" altLang="en-US" dirty="0" smtClean="0"/>
              <a:t>：異なるエネルギー生産の概念図．生命のエネルギー通貨であるアデノシン三リン酸（</a:t>
            </a:r>
            <a:r>
              <a:rPr kumimoji="1" lang="en-US" altLang="ja-JP" dirty="0" smtClean="0"/>
              <a:t>ATP</a:t>
            </a:r>
            <a:r>
              <a:rPr kumimoji="1" lang="ja-JP" altLang="en-US" dirty="0" smtClean="0"/>
              <a:t>）をつくるグルコースの嫌気的代謝と好気的代謝．嫌気呼吸は，グルコース</a:t>
            </a:r>
            <a:r>
              <a:rPr kumimoji="1" lang="en-US" altLang="ja-JP" dirty="0" smtClean="0"/>
              <a:t>1 </a:t>
            </a:r>
            <a:r>
              <a:rPr kumimoji="1" lang="ja-JP" altLang="en-US" dirty="0" smtClean="0"/>
              <a:t>分子あたり</a:t>
            </a:r>
            <a:r>
              <a:rPr kumimoji="1" lang="en-US" altLang="ja-JP" dirty="0" smtClean="0"/>
              <a:t>2 </a:t>
            </a:r>
            <a:r>
              <a:rPr kumimoji="1" lang="ja-JP" altLang="en-US" dirty="0" smtClean="0"/>
              <a:t>分子だけの</a:t>
            </a:r>
            <a:r>
              <a:rPr kumimoji="1" lang="en-US" altLang="ja-JP" dirty="0" smtClean="0"/>
              <a:t>ATP </a:t>
            </a:r>
            <a:r>
              <a:rPr kumimoji="1" lang="ja-JP" altLang="en-US" dirty="0" smtClean="0"/>
              <a:t>をつくる小さなバッテリーである．好気呼吸は，グルコースを完全に代謝し，</a:t>
            </a:r>
            <a:r>
              <a:rPr kumimoji="1" lang="en-US" altLang="ja-JP" dirty="0" smtClean="0"/>
              <a:t>36 </a:t>
            </a:r>
            <a:r>
              <a:rPr kumimoji="1" lang="ja-JP" altLang="en-US" dirty="0" smtClean="0"/>
              <a:t>分子の</a:t>
            </a:r>
            <a:r>
              <a:rPr kumimoji="1" lang="en-US" altLang="ja-JP" dirty="0" smtClean="0"/>
              <a:t>ATP </a:t>
            </a:r>
            <a:r>
              <a:rPr kumimoji="1" lang="ja-JP" altLang="en-US" dirty="0" smtClean="0"/>
              <a:t>をつくる大きなバッテリーである．より大きなエネルギー生産は，生命のエネルギー革命であった．</a:t>
            </a:r>
            <a:endParaRPr kumimoji="1" lang="ja-JP" altLang="en-US" dirty="0"/>
          </a:p>
        </p:txBody>
      </p:sp>
      <p:sp>
        <p:nvSpPr>
          <p:cNvPr id="4" name="スライド番号プレースホルダー 3"/>
          <p:cNvSpPr>
            <a:spLocks noGrp="1"/>
          </p:cNvSpPr>
          <p:nvPr>
            <p:ph type="sldNum" sz="quarter" idx="10"/>
          </p:nvPr>
        </p:nvSpPr>
        <p:spPr/>
        <p:txBody>
          <a:bodyPr/>
          <a:lstStyle/>
          <a:p>
            <a:fld id="{74EEAE6E-CE5E-7D40-A6AE-58E5A768089B}" type="slidenum">
              <a:rPr kumimoji="1" lang="ja-JP" altLang="en-US" smtClean="0"/>
              <a:t>8</a:t>
            </a:fld>
            <a:endParaRPr kumimoji="1" lang="ja-JP" altLang="en-US"/>
          </a:p>
        </p:txBody>
      </p:sp>
    </p:spTree>
    <p:extLst>
      <p:ext uri="{BB962C8B-B14F-4D97-AF65-F5344CB8AC3E}">
        <p14:creationId xmlns:p14="http://schemas.microsoft.com/office/powerpoint/2010/main" val="341374648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図</a:t>
            </a:r>
            <a:r>
              <a:rPr kumimoji="1" lang="en-US" altLang="ja-JP" dirty="0" smtClean="0"/>
              <a:t>15―6</a:t>
            </a:r>
            <a:r>
              <a:rPr kumimoji="1" lang="ja-JP" altLang="en-US" dirty="0" smtClean="0"/>
              <a:t>：上：現代の地球の模式図．酸化体と還元体のリザーバーがあり，それらの接続によりエネルギーが放出される．還元体リザーバーは，有機炭素と地球内部である．酸化体リザーバーは，酸化された表面の岩石と大気の</a:t>
            </a:r>
            <a:r>
              <a:rPr kumimoji="1" lang="en-US" altLang="ja-JP" dirty="0" smtClean="0"/>
              <a:t>O2 </a:t>
            </a:r>
            <a:r>
              <a:rPr kumimoji="1" lang="ja-JP" altLang="en-US" dirty="0" smtClean="0"/>
              <a:t>である．下：惑星の燃料電池の概念図．地球の還元体と酸化体の化学リザーバーが，地球の過程にエネルギーを供給する．</a:t>
            </a:r>
            <a:endParaRPr kumimoji="1" lang="ja-JP" altLang="en-US" dirty="0"/>
          </a:p>
        </p:txBody>
      </p:sp>
      <p:sp>
        <p:nvSpPr>
          <p:cNvPr id="4" name="スライド番号プレースホルダー 3"/>
          <p:cNvSpPr>
            <a:spLocks noGrp="1"/>
          </p:cNvSpPr>
          <p:nvPr>
            <p:ph type="sldNum" sz="quarter" idx="10"/>
          </p:nvPr>
        </p:nvSpPr>
        <p:spPr/>
        <p:txBody>
          <a:bodyPr/>
          <a:lstStyle/>
          <a:p>
            <a:fld id="{74EEAE6E-CE5E-7D40-A6AE-58E5A768089B}" type="slidenum">
              <a:rPr kumimoji="1" lang="ja-JP" altLang="en-US" smtClean="0"/>
              <a:t>9</a:t>
            </a:fld>
            <a:endParaRPr kumimoji="1" lang="ja-JP" altLang="en-US"/>
          </a:p>
        </p:txBody>
      </p:sp>
    </p:spTree>
    <p:extLst>
      <p:ext uri="{BB962C8B-B14F-4D97-AF65-F5344CB8AC3E}">
        <p14:creationId xmlns:p14="http://schemas.microsoft.com/office/powerpoint/2010/main" val="183070214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685800" y="2130425"/>
            <a:ext cx="7772400" cy="1470025"/>
          </a:xfrm>
        </p:spPr>
        <p:txBody>
          <a:bodyPr/>
          <a:lstStyle/>
          <a:p>
            <a:r>
              <a:rPr kumimoji="1" lang="ja-JP" altLang="en-US" smtClean="0"/>
              <a:t>マスター タイトルの書式設定</a:t>
            </a:r>
            <a:endParaRPr kumimoji="1" lang="ja-JP" altLang="en-US"/>
          </a:p>
        </p:txBody>
      </p:sp>
      <p:sp>
        <p:nvSpPr>
          <p:cNvPr id="3" name="サブタイトル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kumimoji="1" lang="ja-JP" altLang="en-US" smtClean="0"/>
              <a:t>マスター サブタイトルの書式設定</a:t>
            </a:r>
            <a:endParaRPr kumimoji="1" lang="ja-JP" altLang="en-US"/>
          </a:p>
        </p:txBody>
      </p:sp>
      <p:sp>
        <p:nvSpPr>
          <p:cNvPr id="4" name="日付プレースホルダー 3"/>
          <p:cNvSpPr>
            <a:spLocks noGrp="1"/>
          </p:cNvSpPr>
          <p:nvPr>
            <p:ph type="dt" sz="half" idx="10"/>
          </p:nvPr>
        </p:nvSpPr>
        <p:spPr/>
        <p:txBody>
          <a:bodyPr/>
          <a:lstStyle/>
          <a:p>
            <a:fld id="{CE31439A-B6E9-F14C-8703-20A6556FE92A}" type="datetimeFigureOut">
              <a:rPr kumimoji="1" lang="ja-JP" altLang="en-US" smtClean="0"/>
              <a:t>05/23/2015</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24948221-FA1D-A94C-86DD-FAC73131B24C}" type="slidenum">
              <a:rPr kumimoji="1" lang="ja-JP" altLang="en-US" smtClean="0"/>
              <a:t>‹#›</a:t>
            </a:fld>
            <a:endParaRPr kumimoji="1" lang="ja-JP" altLang="en-US"/>
          </a:p>
        </p:txBody>
      </p:sp>
    </p:spTree>
    <p:extLst>
      <p:ext uri="{BB962C8B-B14F-4D97-AF65-F5344CB8AC3E}">
        <p14:creationId xmlns:p14="http://schemas.microsoft.com/office/powerpoint/2010/main" val="208915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縦書きテキスト プレースホルダー 2"/>
          <p:cNvSpPr>
            <a:spLocks noGrp="1"/>
          </p:cNvSpPr>
          <p:nvPr>
            <p:ph type="body" orient="vert" idx="1"/>
          </p:nvPr>
        </p:nvSpPr>
        <p:spPr/>
        <p:txBody>
          <a:bodyPr vert="eaVert"/>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fld id="{CE31439A-B6E9-F14C-8703-20A6556FE92A}" type="datetimeFigureOut">
              <a:rPr kumimoji="1" lang="ja-JP" altLang="en-US" smtClean="0"/>
              <a:t>05/23/2015</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24948221-FA1D-A94C-86DD-FAC73131B24C}" type="slidenum">
              <a:rPr kumimoji="1" lang="ja-JP" altLang="en-US" smtClean="0"/>
              <a:t>‹#›</a:t>
            </a:fld>
            <a:endParaRPr kumimoji="1" lang="ja-JP" altLang="en-US"/>
          </a:p>
        </p:txBody>
      </p:sp>
    </p:spTree>
    <p:extLst>
      <p:ext uri="{BB962C8B-B14F-4D97-AF65-F5344CB8AC3E}">
        <p14:creationId xmlns:p14="http://schemas.microsoft.com/office/powerpoint/2010/main" val="253053414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629400" y="274638"/>
            <a:ext cx="2057400" cy="5851525"/>
          </a:xfrm>
        </p:spPr>
        <p:txBody>
          <a:bodyPr vert="eaVert"/>
          <a:lstStyle/>
          <a:p>
            <a:r>
              <a:rPr kumimoji="1" lang="ja-JP" altLang="en-US" smtClean="0"/>
              <a:t>マスター タイトルの書式設定</a:t>
            </a:r>
            <a:endParaRPr kumimoji="1" lang="ja-JP" altLang="en-US"/>
          </a:p>
        </p:txBody>
      </p:sp>
      <p:sp>
        <p:nvSpPr>
          <p:cNvPr id="3" name="縦書きテキスト プレースホルダー 2"/>
          <p:cNvSpPr>
            <a:spLocks noGrp="1"/>
          </p:cNvSpPr>
          <p:nvPr>
            <p:ph type="body" orient="vert" idx="1"/>
          </p:nvPr>
        </p:nvSpPr>
        <p:spPr>
          <a:xfrm>
            <a:off x="457200" y="274638"/>
            <a:ext cx="6019800" cy="5851525"/>
          </a:xfrm>
        </p:spPr>
        <p:txBody>
          <a:bodyPr vert="eaVert"/>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fld id="{CE31439A-B6E9-F14C-8703-20A6556FE92A}" type="datetimeFigureOut">
              <a:rPr kumimoji="1" lang="ja-JP" altLang="en-US" smtClean="0"/>
              <a:t>05/23/2015</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24948221-FA1D-A94C-86DD-FAC73131B24C}" type="slidenum">
              <a:rPr kumimoji="1" lang="ja-JP" altLang="en-US" smtClean="0"/>
              <a:t>‹#›</a:t>
            </a:fld>
            <a:endParaRPr kumimoji="1" lang="ja-JP" altLang="en-US"/>
          </a:p>
        </p:txBody>
      </p:sp>
    </p:spTree>
    <p:extLst>
      <p:ext uri="{BB962C8B-B14F-4D97-AF65-F5344CB8AC3E}">
        <p14:creationId xmlns:p14="http://schemas.microsoft.com/office/powerpoint/2010/main" val="196496974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685800" y="609600"/>
            <a:ext cx="7772400" cy="54864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3" name="Rectangle 4"/>
          <p:cNvSpPr>
            <a:spLocks noGrp="1" noChangeArrowheads="1"/>
          </p:cNvSpPr>
          <p:nvPr>
            <p:ph type="dt" sz="half" idx="10"/>
          </p:nvPr>
        </p:nvSpPr>
        <p:spPr>
          <a:ln/>
        </p:spPr>
        <p:txBody>
          <a:bodyPr/>
          <a:lstStyle>
            <a:lvl1pPr>
              <a:defRPr/>
            </a:lvl1pPr>
          </a:lstStyle>
          <a:p>
            <a:endParaRPr lang="ja-JP" altLang="en-US"/>
          </a:p>
        </p:txBody>
      </p:sp>
      <p:sp>
        <p:nvSpPr>
          <p:cNvPr id="4" name="Rectangle 5"/>
          <p:cNvSpPr>
            <a:spLocks noGrp="1" noChangeArrowheads="1"/>
          </p:cNvSpPr>
          <p:nvPr>
            <p:ph type="ftr" sz="quarter" idx="11"/>
          </p:nvPr>
        </p:nvSpPr>
        <p:spPr>
          <a:ln/>
        </p:spPr>
        <p:txBody>
          <a:bodyPr/>
          <a:lstStyle>
            <a:lvl1pPr>
              <a:defRPr/>
            </a:lvl1pPr>
          </a:lstStyle>
          <a:p>
            <a:endParaRPr lang="ja-JP" altLang="en-US"/>
          </a:p>
        </p:txBody>
      </p:sp>
      <p:sp>
        <p:nvSpPr>
          <p:cNvPr id="5" name="Rectangle 6"/>
          <p:cNvSpPr>
            <a:spLocks noGrp="1" noChangeArrowheads="1"/>
          </p:cNvSpPr>
          <p:nvPr>
            <p:ph type="sldNum" sz="quarter" idx="12"/>
          </p:nvPr>
        </p:nvSpPr>
        <p:spPr>
          <a:ln/>
        </p:spPr>
        <p:txBody>
          <a:bodyPr/>
          <a:lstStyle>
            <a:lvl1pPr>
              <a:defRPr/>
            </a:lvl1pPr>
          </a:lstStyle>
          <a:p>
            <a:pPr>
              <a:defRPr/>
            </a:pPr>
            <a:fld id="{C0E89C8D-555D-F747-AC38-3E4C5D65F93F}" type="slidenum">
              <a:rPr lang="en-US"/>
              <a:pPr>
                <a:defRPr/>
              </a:pPr>
              <a:t>‹#›</a:t>
            </a:fld>
            <a:endParaRPr lang="en-US"/>
          </a:p>
        </p:txBody>
      </p:sp>
    </p:spTree>
    <p:extLst>
      <p:ext uri="{BB962C8B-B14F-4D97-AF65-F5344CB8AC3E}">
        <p14:creationId xmlns:p14="http://schemas.microsoft.com/office/powerpoint/2010/main" val="255471768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idx="1"/>
          </p:nvPr>
        </p:nvSpPr>
        <p:spPr/>
        <p:txBody>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fld id="{CE31439A-B6E9-F14C-8703-20A6556FE92A}" type="datetimeFigureOut">
              <a:rPr kumimoji="1" lang="ja-JP" altLang="en-US" smtClean="0"/>
              <a:t>05/23/2015</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24948221-FA1D-A94C-86DD-FAC73131B24C}" type="slidenum">
              <a:rPr kumimoji="1" lang="ja-JP" altLang="en-US" smtClean="0"/>
              <a:t>‹#›</a:t>
            </a:fld>
            <a:endParaRPr kumimoji="1" lang="ja-JP" altLang="en-US"/>
          </a:p>
        </p:txBody>
      </p:sp>
    </p:spTree>
    <p:extLst>
      <p:ext uri="{BB962C8B-B14F-4D97-AF65-F5344CB8AC3E}">
        <p14:creationId xmlns:p14="http://schemas.microsoft.com/office/powerpoint/2010/main" val="337755900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22313" y="4406900"/>
            <a:ext cx="7772400" cy="1362075"/>
          </a:xfrm>
        </p:spPr>
        <p:txBody>
          <a:bodyPr anchor="t"/>
          <a:lstStyle>
            <a:lvl1pPr algn="l">
              <a:defRPr sz="4000" b="1" cap="all">
                <a:effectLst>
                  <a:outerShdw blurRad="50800" dist="38100" dir="2700000" algn="tl" rotWithShape="0">
                    <a:srgbClr val="000000">
                      <a:alpha val="43000"/>
                    </a:srgbClr>
                  </a:outerShdw>
                </a:effectLst>
              </a:defRPr>
            </a:lvl1pPr>
          </a:lstStyle>
          <a:p>
            <a:r>
              <a:rPr kumimoji="1" lang="ja-JP" altLang="en-US" dirty="0" smtClean="0"/>
              <a:t>マスター タイトルの書式設定</a:t>
            </a:r>
            <a:endParaRPr kumimoji="1" lang="ja-JP" altLang="en-US" dirty="0"/>
          </a:p>
        </p:txBody>
      </p:sp>
      <p:sp>
        <p:nvSpPr>
          <p:cNvPr id="3" name="テキスト プレースホルダー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effectLst>
                  <a:outerShdw blurRad="50800" dist="38100" dir="2700000" algn="tl" rotWithShape="0">
                    <a:srgbClr val="000000">
                      <a:alpha val="43000"/>
                    </a:srgbClr>
                  </a:outerShdw>
                </a:effectLs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kumimoji="1" lang="ja-JP" altLang="en-US" dirty="0" smtClean="0"/>
              <a:t>マスター テキストの書式設定</a:t>
            </a:r>
          </a:p>
        </p:txBody>
      </p:sp>
      <p:sp>
        <p:nvSpPr>
          <p:cNvPr id="4" name="日付プレースホルダー 3"/>
          <p:cNvSpPr>
            <a:spLocks noGrp="1"/>
          </p:cNvSpPr>
          <p:nvPr>
            <p:ph type="dt" sz="half" idx="10"/>
          </p:nvPr>
        </p:nvSpPr>
        <p:spPr/>
        <p:txBody>
          <a:bodyPr/>
          <a:lstStyle/>
          <a:p>
            <a:fld id="{CE31439A-B6E9-F14C-8703-20A6556FE92A}" type="datetimeFigureOut">
              <a:rPr kumimoji="1" lang="ja-JP" altLang="en-US" smtClean="0"/>
              <a:t>05/23/2015</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24948221-FA1D-A94C-86DD-FAC73131B24C}" type="slidenum">
              <a:rPr kumimoji="1" lang="ja-JP" altLang="en-US" smtClean="0"/>
              <a:t>‹#›</a:t>
            </a:fld>
            <a:endParaRPr kumimoji="1" lang="ja-JP" altLang="en-US"/>
          </a:p>
        </p:txBody>
      </p:sp>
    </p:spTree>
    <p:extLst>
      <p:ext uri="{BB962C8B-B14F-4D97-AF65-F5344CB8AC3E}">
        <p14:creationId xmlns:p14="http://schemas.microsoft.com/office/powerpoint/2010/main" val="168578557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コンテンツ プレースホルダー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日付プレースホルダー 4"/>
          <p:cNvSpPr>
            <a:spLocks noGrp="1"/>
          </p:cNvSpPr>
          <p:nvPr>
            <p:ph type="dt" sz="half" idx="10"/>
          </p:nvPr>
        </p:nvSpPr>
        <p:spPr/>
        <p:txBody>
          <a:bodyPr/>
          <a:lstStyle/>
          <a:p>
            <a:fld id="{CE31439A-B6E9-F14C-8703-20A6556FE92A}" type="datetimeFigureOut">
              <a:rPr kumimoji="1" lang="ja-JP" altLang="en-US" smtClean="0"/>
              <a:t>05/23/2015</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24948221-FA1D-A94C-86DD-FAC73131B24C}" type="slidenum">
              <a:rPr kumimoji="1" lang="ja-JP" altLang="en-US" smtClean="0"/>
              <a:t>‹#›</a:t>
            </a:fld>
            <a:endParaRPr kumimoji="1" lang="ja-JP" altLang="en-US"/>
          </a:p>
        </p:txBody>
      </p:sp>
    </p:spTree>
    <p:extLst>
      <p:ext uri="{BB962C8B-B14F-4D97-AF65-F5344CB8AC3E}">
        <p14:creationId xmlns:p14="http://schemas.microsoft.com/office/powerpoint/2010/main" val="409857143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smtClean="0"/>
              <a:t>マスター テキストの書式設定</a:t>
            </a:r>
          </a:p>
        </p:txBody>
      </p:sp>
      <p:sp>
        <p:nvSpPr>
          <p:cNvPr id="4" name="コンテンツ プレースホルダー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テキスト プレースホルダー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smtClean="0"/>
              <a:t>マスター テキストの書式設定</a:t>
            </a:r>
          </a:p>
        </p:txBody>
      </p:sp>
      <p:sp>
        <p:nvSpPr>
          <p:cNvPr id="6" name="コンテンツ プレースホルダー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7" name="日付プレースホルダー 6"/>
          <p:cNvSpPr>
            <a:spLocks noGrp="1"/>
          </p:cNvSpPr>
          <p:nvPr>
            <p:ph type="dt" sz="half" idx="10"/>
          </p:nvPr>
        </p:nvSpPr>
        <p:spPr/>
        <p:txBody>
          <a:bodyPr/>
          <a:lstStyle/>
          <a:p>
            <a:fld id="{CE31439A-B6E9-F14C-8703-20A6556FE92A}" type="datetimeFigureOut">
              <a:rPr kumimoji="1" lang="ja-JP" altLang="en-US" smtClean="0"/>
              <a:t>05/23/2015</a:t>
            </a:fld>
            <a:endParaRPr kumimoji="1" lang="ja-JP" altLang="en-US"/>
          </a:p>
        </p:txBody>
      </p:sp>
      <p:sp>
        <p:nvSpPr>
          <p:cNvPr id="8" name="フッター プレースホルダー 7"/>
          <p:cNvSpPr>
            <a:spLocks noGrp="1"/>
          </p:cNvSpPr>
          <p:nvPr>
            <p:ph type="ftr" sz="quarter" idx="11"/>
          </p:nvPr>
        </p:nvSpPr>
        <p:spPr/>
        <p:txBody>
          <a:bodyPr/>
          <a:lstStyle/>
          <a:p>
            <a:endParaRPr kumimoji="1" lang="ja-JP" altLang="en-US"/>
          </a:p>
        </p:txBody>
      </p:sp>
      <p:sp>
        <p:nvSpPr>
          <p:cNvPr id="9" name="スライド番号プレースホルダー 8"/>
          <p:cNvSpPr>
            <a:spLocks noGrp="1"/>
          </p:cNvSpPr>
          <p:nvPr>
            <p:ph type="sldNum" sz="quarter" idx="12"/>
          </p:nvPr>
        </p:nvSpPr>
        <p:spPr/>
        <p:txBody>
          <a:bodyPr/>
          <a:lstStyle/>
          <a:p>
            <a:fld id="{24948221-FA1D-A94C-86DD-FAC73131B24C}" type="slidenum">
              <a:rPr kumimoji="1" lang="ja-JP" altLang="en-US" smtClean="0"/>
              <a:t>‹#›</a:t>
            </a:fld>
            <a:endParaRPr kumimoji="1" lang="ja-JP" altLang="en-US"/>
          </a:p>
        </p:txBody>
      </p:sp>
    </p:spTree>
    <p:extLst>
      <p:ext uri="{BB962C8B-B14F-4D97-AF65-F5344CB8AC3E}">
        <p14:creationId xmlns:p14="http://schemas.microsoft.com/office/powerpoint/2010/main" val="82236489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日付プレースホルダー 2"/>
          <p:cNvSpPr>
            <a:spLocks noGrp="1"/>
          </p:cNvSpPr>
          <p:nvPr>
            <p:ph type="dt" sz="half" idx="10"/>
          </p:nvPr>
        </p:nvSpPr>
        <p:spPr/>
        <p:txBody>
          <a:bodyPr/>
          <a:lstStyle/>
          <a:p>
            <a:fld id="{CE31439A-B6E9-F14C-8703-20A6556FE92A}" type="datetimeFigureOut">
              <a:rPr kumimoji="1" lang="ja-JP" altLang="en-US" smtClean="0"/>
              <a:t>05/23/2015</a:t>
            </a:fld>
            <a:endParaRPr kumimoji="1" lang="ja-JP" altLang="en-US"/>
          </a:p>
        </p:txBody>
      </p:sp>
      <p:sp>
        <p:nvSpPr>
          <p:cNvPr id="4" name="フッター プレースホルダー 3"/>
          <p:cNvSpPr>
            <a:spLocks noGrp="1"/>
          </p:cNvSpPr>
          <p:nvPr>
            <p:ph type="ftr" sz="quarter" idx="11"/>
          </p:nvPr>
        </p:nvSpPr>
        <p:spPr/>
        <p:txBody>
          <a:bodyPr/>
          <a:lstStyle/>
          <a:p>
            <a:endParaRPr kumimoji="1" lang="ja-JP" altLang="en-US"/>
          </a:p>
        </p:txBody>
      </p:sp>
      <p:sp>
        <p:nvSpPr>
          <p:cNvPr id="5" name="スライド番号プレースホルダー 4"/>
          <p:cNvSpPr>
            <a:spLocks noGrp="1"/>
          </p:cNvSpPr>
          <p:nvPr>
            <p:ph type="sldNum" sz="quarter" idx="12"/>
          </p:nvPr>
        </p:nvSpPr>
        <p:spPr/>
        <p:txBody>
          <a:bodyPr/>
          <a:lstStyle/>
          <a:p>
            <a:fld id="{24948221-FA1D-A94C-86DD-FAC73131B24C}" type="slidenum">
              <a:rPr kumimoji="1" lang="ja-JP" altLang="en-US" smtClean="0"/>
              <a:t>‹#›</a:t>
            </a:fld>
            <a:endParaRPr kumimoji="1" lang="ja-JP" altLang="en-US"/>
          </a:p>
        </p:txBody>
      </p:sp>
    </p:spTree>
    <p:extLst>
      <p:ext uri="{BB962C8B-B14F-4D97-AF65-F5344CB8AC3E}">
        <p14:creationId xmlns:p14="http://schemas.microsoft.com/office/powerpoint/2010/main" val="297048257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p:cNvSpPr>
            <a:spLocks noGrp="1"/>
          </p:cNvSpPr>
          <p:nvPr>
            <p:ph type="dt" sz="half" idx="10"/>
          </p:nvPr>
        </p:nvSpPr>
        <p:spPr/>
        <p:txBody>
          <a:bodyPr/>
          <a:lstStyle/>
          <a:p>
            <a:fld id="{CE31439A-B6E9-F14C-8703-20A6556FE92A}" type="datetimeFigureOut">
              <a:rPr kumimoji="1" lang="ja-JP" altLang="en-US" smtClean="0"/>
              <a:t>05/23/2015</a:t>
            </a:fld>
            <a:endParaRPr kumimoji="1" lang="ja-JP" altLang="en-US"/>
          </a:p>
        </p:txBody>
      </p:sp>
      <p:sp>
        <p:nvSpPr>
          <p:cNvPr id="3" name="フッター プレースホルダー 2"/>
          <p:cNvSpPr>
            <a:spLocks noGrp="1"/>
          </p:cNvSpPr>
          <p:nvPr>
            <p:ph type="ftr" sz="quarter" idx="11"/>
          </p:nvPr>
        </p:nvSpPr>
        <p:spPr/>
        <p:txBody>
          <a:bodyPr/>
          <a:lstStyle/>
          <a:p>
            <a:endParaRPr kumimoji="1" lang="ja-JP" altLang="en-US"/>
          </a:p>
        </p:txBody>
      </p:sp>
      <p:sp>
        <p:nvSpPr>
          <p:cNvPr id="4" name="スライド番号プレースホルダー 3"/>
          <p:cNvSpPr>
            <a:spLocks noGrp="1"/>
          </p:cNvSpPr>
          <p:nvPr>
            <p:ph type="sldNum" sz="quarter" idx="12"/>
          </p:nvPr>
        </p:nvSpPr>
        <p:spPr/>
        <p:txBody>
          <a:bodyPr/>
          <a:lstStyle/>
          <a:p>
            <a:fld id="{24948221-FA1D-A94C-86DD-FAC73131B24C}" type="slidenum">
              <a:rPr kumimoji="1" lang="ja-JP" altLang="en-US" smtClean="0"/>
              <a:t>‹#›</a:t>
            </a:fld>
            <a:endParaRPr kumimoji="1" lang="ja-JP" altLang="en-US"/>
          </a:p>
        </p:txBody>
      </p:sp>
    </p:spTree>
    <p:extLst>
      <p:ext uri="{BB962C8B-B14F-4D97-AF65-F5344CB8AC3E}">
        <p14:creationId xmlns:p14="http://schemas.microsoft.com/office/powerpoint/2010/main" val="347776824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3050"/>
            <a:ext cx="3008313" cy="1162050"/>
          </a:xfrm>
        </p:spPr>
        <p:txBody>
          <a:bodyPr anchor="b"/>
          <a:lstStyle>
            <a:lvl1pPr algn="l">
              <a:defRPr sz="2000" b="1"/>
            </a:lvl1p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テキスト プレースホルダー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smtClean="0"/>
              <a:t>マスター テキストの書式設定</a:t>
            </a:r>
          </a:p>
        </p:txBody>
      </p:sp>
      <p:sp>
        <p:nvSpPr>
          <p:cNvPr id="5" name="日付プレースホルダー 4"/>
          <p:cNvSpPr>
            <a:spLocks noGrp="1"/>
          </p:cNvSpPr>
          <p:nvPr>
            <p:ph type="dt" sz="half" idx="10"/>
          </p:nvPr>
        </p:nvSpPr>
        <p:spPr/>
        <p:txBody>
          <a:bodyPr/>
          <a:lstStyle/>
          <a:p>
            <a:fld id="{CE31439A-B6E9-F14C-8703-20A6556FE92A}" type="datetimeFigureOut">
              <a:rPr kumimoji="1" lang="ja-JP" altLang="en-US" smtClean="0"/>
              <a:t>05/23/2015</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24948221-FA1D-A94C-86DD-FAC73131B24C}" type="slidenum">
              <a:rPr kumimoji="1" lang="ja-JP" altLang="en-US" smtClean="0"/>
              <a:t>‹#›</a:t>
            </a:fld>
            <a:endParaRPr kumimoji="1" lang="ja-JP" altLang="en-US"/>
          </a:p>
        </p:txBody>
      </p:sp>
    </p:spTree>
    <p:extLst>
      <p:ext uri="{BB962C8B-B14F-4D97-AF65-F5344CB8AC3E}">
        <p14:creationId xmlns:p14="http://schemas.microsoft.com/office/powerpoint/2010/main" val="275439007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288" y="4800600"/>
            <a:ext cx="5486400" cy="566738"/>
          </a:xfrm>
        </p:spPr>
        <p:txBody>
          <a:bodyPr anchor="b"/>
          <a:lstStyle>
            <a:lvl1pPr algn="l">
              <a:defRPr sz="2000" b="1"/>
            </a:lvl1pPr>
          </a:lstStyle>
          <a:p>
            <a:r>
              <a:rPr kumimoji="1" lang="ja-JP" altLang="en-US" smtClean="0"/>
              <a:t>マスター タイトルの書式設定</a:t>
            </a:r>
            <a:endParaRPr kumimoji="1" lang="ja-JP" altLang="en-US"/>
          </a:p>
        </p:txBody>
      </p:sp>
      <p:sp>
        <p:nvSpPr>
          <p:cNvPr id="3" name="図プレースホルダー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a:p>
        </p:txBody>
      </p:sp>
      <p:sp>
        <p:nvSpPr>
          <p:cNvPr id="4" name="テキスト プレースホルダー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smtClean="0"/>
              <a:t>マスター テキストの書式設定</a:t>
            </a:r>
          </a:p>
        </p:txBody>
      </p:sp>
      <p:sp>
        <p:nvSpPr>
          <p:cNvPr id="5" name="日付プレースホルダー 4"/>
          <p:cNvSpPr>
            <a:spLocks noGrp="1"/>
          </p:cNvSpPr>
          <p:nvPr>
            <p:ph type="dt" sz="half" idx="10"/>
          </p:nvPr>
        </p:nvSpPr>
        <p:spPr/>
        <p:txBody>
          <a:bodyPr/>
          <a:lstStyle/>
          <a:p>
            <a:fld id="{CE31439A-B6E9-F14C-8703-20A6556FE92A}" type="datetimeFigureOut">
              <a:rPr kumimoji="1" lang="ja-JP" altLang="en-US" smtClean="0"/>
              <a:t>05/23/2015</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24948221-FA1D-A94C-86DD-FAC73131B24C}" type="slidenum">
              <a:rPr kumimoji="1" lang="ja-JP" altLang="en-US" smtClean="0"/>
              <a:t>‹#›</a:t>
            </a:fld>
            <a:endParaRPr kumimoji="1" lang="ja-JP" altLang="en-US"/>
          </a:p>
        </p:txBody>
      </p:sp>
    </p:spTree>
    <p:extLst>
      <p:ext uri="{BB962C8B-B14F-4D97-AF65-F5344CB8AC3E}">
        <p14:creationId xmlns:p14="http://schemas.microsoft.com/office/powerpoint/2010/main" val="1796672586"/>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ー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kumimoji="1" lang="ja-JP" altLang="en-US" dirty="0" smtClean="0"/>
              <a:t>マスター テキストの書式設定</a:t>
            </a:r>
          </a:p>
          <a:p>
            <a:pPr lvl="1"/>
            <a:r>
              <a:rPr kumimoji="1" lang="ja-JP" altLang="en-US" dirty="0" smtClean="0"/>
              <a:t>第 </a:t>
            </a:r>
            <a:r>
              <a:rPr kumimoji="1" lang="en-US" altLang="ja-JP" dirty="0" smtClean="0"/>
              <a:t>2 </a:t>
            </a:r>
            <a:r>
              <a:rPr kumimoji="1" lang="ja-JP" altLang="en-US" dirty="0" smtClean="0"/>
              <a:t>レベル</a:t>
            </a:r>
          </a:p>
          <a:p>
            <a:pPr lvl="2"/>
            <a:r>
              <a:rPr kumimoji="1" lang="ja-JP" altLang="en-US" dirty="0" smtClean="0"/>
              <a:t>第 </a:t>
            </a:r>
            <a:r>
              <a:rPr kumimoji="1" lang="en-US" altLang="ja-JP" dirty="0" smtClean="0"/>
              <a:t>3 </a:t>
            </a:r>
            <a:r>
              <a:rPr kumimoji="1" lang="ja-JP" altLang="en-US" dirty="0" smtClean="0"/>
              <a:t>レベル</a:t>
            </a:r>
          </a:p>
          <a:p>
            <a:pPr lvl="3"/>
            <a:r>
              <a:rPr kumimoji="1" lang="ja-JP" altLang="en-US" dirty="0" smtClean="0"/>
              <a:t>第 </a:t>
            </a:r>
            <a:r>
              <a:rPr kumimoji="1" lang="en-US" altLang="ja-JP" dirty="0" smtClean="0"/>
              <a:t>4 </a:t>
            </a:r>
            <a:r>
              <a:rPr kumimoji="1" lang="ja-JP" altLang="en-US" dirty="0" smtClean="0"/>
              <a:t>レベル</a:t>
            </a:r>
          </a:p>
          <a:p>
            <a:pPr lvl="4"/>
            <a:r>
              <a:rPr kumimoji="1" lang="ja-JP" altLang="en-US" dirty="0" smtClean="0"/>
              <a:t>第 </a:t>
            </a:r>
            <a:r>
              <a:rPr kumimoji="1" lang="en-US" altLang="ja-JP" dirty="0" smtClean="0"/>
              <a:t>5 </a:t>
            </a:r>
            <a:r>
              <a:rPr kumimoji="1" lang="ja-JP" altLang="en-US" dirty="0" smtClean="0"/>
              <a:t>レベル</a:t>
            </a:r>
            <a:endParaRPr kumimoji="1" lang="ja-JP" altLang="en-US" dirty="0"/>
          </a:p>
        </p:txBody>
      </p:sp>
      <p:sp>
        <p:nvSpPr>
          <p:cNvPr id="4" name="日付プレースホルダー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E31439A-B6E9-F14C-8703-20A6556FE92A}" type="datetimeFigureOut">
              <a:rPr kumimoji="1" lang="ja-JP" altLang="en-US" smtClean="0"/>
              <a:t>05/23/2015</a:t>
            </a:fld>
            <a:endParaRPr kumimoji="1" lang="ja-JP" altLang="en-US"/>
          </a:p>
        </p:txBody>
      </p:sp>
      <p:sp>
        <p:nvSpPr>
          <p:cNvPr id="5" name="フッター プレースホルダー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スライド番号プレースホルダー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4948221-FA1D-A94C-86DD-FAC73131B24C}" type="slidenum">
              <a:rPr kumimoji="1" lang="ja-JP" altLang="en-US" smtClean="0"/>
              <a:t>‹#›</a:t>
            </a:fld>
            <a:endParaRPr kumimoji="1" lang="ja-JP" altLang="en-US"/>
          </a:p>
        </p:txBody>
      </p:sp>
    </p:spTree>
    <p:extLst>
      <p:ext uri="{BB962C8B-B14F-4D97-AF65-F5344CB8AC3E}">
        <p14:creationId xmlns:p14="http://schemas.microsoft.com/office/powerpoint/2010/main" val="336441177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ctr" defTabSz="457200" rtl="0" eaLnBrk="1" latinLnBrk="0" hangingPunct="1">
        <a:spcBef>
          <a:spcPct val="0"/>
        </a:spcBef>
        <a:buNone/>
        <a:defRPr kumimoji="1"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kumimoji="1"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kumimoji="1"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kumimoji="1"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9pPr>
    </p:bodyStyle>
    <p:otherStyle>
      <a:defPPr>
        <a:defRPr lang="ja-JP"/>
      </a:defPPr>
      <a:lvl1pPr marL="0" algn="l" defTabSz="457200" rtl="0" eaLnBrk="1" latinLnBrk="0" hangingPunct="1">
        <a:defRPr kumimoji="1" sz="1800" kern="1200">
          <a:solidFill>
            <a:schemeClr val="tx1"/>
          </a:solidFill>
          <a:latin typeface="+mn-lt"/>
          <a:ea typeface="+mn-ea"/>
          <a:cs typeface="+mn-cs"/>
        </a:defRPr>
      </a:lvl1pPr>
      <a:lvl2pPr marL="457200" algn="l" defTabSz="457200" rtl="0" eaLnBrk="1" latinLnBrk="0" hangingPunct="1">
        <a:defRPr kumimoji="1" sz="1800" kern="1200">
          <a:solidFill>
            <a:schemeClr val="tx1"/>
          </a:solidFill>
          <a:latin typeface="+mn-lt"/>
          <a:ea typeface="+mn-ea"/>
          <a:cs typeface="+mn-cs"/>
        </a:defRPr>
      </a:lvl2pPr>
      <a:lvl3pPr marL="914400" algn="l" defTabSz="457200" rtl="0" eaLnBrk="1" latinLnBrk="0" hangingPunct="1">
        <a:defRPr kumimoji="1" sz="1800" kern="1200">
          <a:solidFill>
            <a:schemeClr val="tx1"/>
          </a:solidFill>
          <a:latin typeface="+mn-lt"/>
          <a:ea typeface="+mn-ea"/>
          <a:cs typeface="+mn-cs"/>
        </a:defRPr>
      </a:lvl3pPr>
      <a:lvl4pPr marL="1371600" algn="l" defTabSz="457200" rtl="0" eaLnBrk="1" latinLnBrk="0" hangingPunct="1">
        <a:defRPr kumimoji="1" sz="1800" kern="1200">
          <a:solidFill>
            <a:schemeClr val="tx1"/>
          </a:solidFill>
          <a:latin typeface="+mn-lt"/>
          <a:ea typeface="+mn-ea"/>
          <a:cs typeface="+mn-cs"/>
        </a:defRPr>
      </a:lvl4pPr>
      <a:lvl5pPr marL="1828800" algn="l" defTabSz="457200" rtl="0" eaLnBrk="1" latinLnBrk="0" hangingPunct="1">
        <a:defRPr kumimoji="1" sz="1800" kern="1200">
          <a:solidFill>
            <a:schemeClr val="tx1"/>
          </a:solidFill>
          <a:latin typeface="+mn-lt"/>
          <a:ea typeface="+mn-ea"/>
          <a:cs typeface="+mn-cs"/>
        </a:defRPr>
      </a:lvl5pPr>
      <a:lvl6pPr marL="2286000" algn="l" defTabSz="457200" rtl="0" eaLnBrk="1" latinLnBrk="0" hangingPunct="1">
        <a:defRPr kumimoji="1" sz="1800" kern="1200">
          <a:solidFill>
            <a:schemeClr val="tx1"/>
          </a:solidFill>
          <a:latin typeface="+mn-lt"/>
          <a:ea typeface="+mn-ea"/>
          <a:cs typeface="+mn-cs"/>
        </a:defRPr>
      </a:lvl6pPr>
      <a:lvl7pPr marL="2743200" algn="l" defTabSz="457200" rtl="0" eaLnBrk="1" latinLnBrk="0" hangingPunct="1">
        <a:defRPr kumimoji="1" sz="1800" kern="1200">
          <a:solidFill>
            <a:schemeClr val="tx1"/>
          </a:solidFill>
          <a:latin typeface="+mn-lt"/>
          <a:ea typeface="+mn-ea"/>
          <a:cs typeface="+mn-cs"/>
        </a:defRPr>
      </a:lvl7pPr>
      <a:lvl8pPr marL="3200400" algn="l" defTabSz="457200" rtl="0" eaLnBrk="1" latinLnBrk="0" hangingPunct="1">
        <a:defRPr kumimoji="1" sz="1800" kern="1200">
          <a:solidFill>
            <a:schemeClr val="tx1"/>
          </a:solidFill>
          <a:latin typeface="+mn-lt"/>
          <a:ea typeface="+mn-ea"/>
          <a:cs typeface="+mn-cs"/>
        </a:defRPr>
      </a:lvl8pPr>
      <a:lvl9pPr marL="3657600" algn="l" defTabSz="4572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xml"/><Relationship Id="rId3" Type="http://schemas.openxmlformats.org/officeDocument/2006/relationships/image" Target="../media/image1.jp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2.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image" Target="../media/image3.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image" Target="../media/image4.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 Id="rId3" Type="http://schemas.openxmlformats.org/officeDocument/2006/relationships/image" Target="../media/image5.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 Id="rId3" Type="http://schemas.openxmlformats.org/officeDocument/2006/relationships/image" Target="../media/image6.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 Id="rId3" Type="http://schemas.openxmlformats.org/officeDocument/2006/relationships/image" Target="../media/image7.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fontScale="90000"/>
          </a:bodyPr>
          <a:lstStyle/>
          <a:p>
            <a:r>
              <a:rPr lang="ja-JP" altLang="en-US" dirty="0" smtClean="0">
                <a:solidFill>
                  <a:schemeClr val="bg1"/>
                </a:solidFill>
              </a:rPr>
              <a:t>第</a:t>
            </a:r>
            <a:r>
              <a:rPr lang="en-US" altLang="ja-JP" dirty="0" smtClean="0">
                <a:solidFill>
                  <a:schemeClr val="bg1"/>
                </a:solidFill>
              </a:rPr>
              <a:t>15</a:t>
            </a:r>
            <a:r>
              <a:rPr lang="ja-JP" altLang="en-US" dirty="0" smtClean="0">
                <a:solidFill>
                  <a:schemeClr val="bg1"/>
                </a:solidFill>
              </a:rPr>
              <a:t>章　表面にエネルギーを与える</a:t>
            </a:r>
            <a:r>
              <a:rPr lang="en-US" altLang="ja-JP" dirty="0" smtClean="0">
                <a:solidFill>
                  <a:schemeClr val="bg1"/>
                </a:solidFill>
              </a:rPr>
              <a:t/>
            </a:r>
            <a:br>
              <a:rPr lang="en-US" altLang="ja-JP" dirty="0" smtClean="0">
                <a:solidFill>
                  <a:schemeClr val="bg1"/>
                </a:solidFill>
              </a:rPr>
            </a:br>
            <a:r>
              <a:rPr lang="ja-JP" altLang="en-US" dirty="0" smtClean="0">
                <a:solidFill>
                  <a:schemeClr val="bg1"/>
                </a:solidFill>
              </a:rPr>
              <a:t>生命と惑星の共進化による惑星燃料電池の形成</a:t>
            </a:r>
            <a:endParaRPr kumimoji="1" lang="ja-JP" altLang="en-US" dirty="0">
              <a:solidFill>
                <a:schemeClr val="bg1"/>
              </a:solidFill>
            </a:endParaRPr>
          </a:p>
        </p:txBody>
      </p:sp>
      <p:sp>
        <p:nvSpPr>
          <p:cNvPr id="4" name="テキスト プレースホルダー 3"/>
          <p:cNvSpPr>
            <a:spLocks noGrp="1"/>
          </p:cNvSpPr>
          <p:nvPr>
            <p:ph type="body" idx="1"/>
          </p:nvPr>
        </p:nvSpPr>
        <p:spPr/>
        <p:txBody>
          <a:bodyPr/>
          <a:lstStyle/>
          <a:p>
            <a:endParaRPr kumimoji="1" lang="ja-JP" altLang="en-US"/>
          </a:p>
        </p:txBody>
      </p:sp>
      <p:sp>
        <p:nvSpPr>
          <p:cNvPr id="3" name="テキスト ボックス 2"/>
          <p:cNvSpPr txBox="1"/>
          <p:nvPr/>
        </p:nvSpPr>
        <p:spPr>
          <a:xfrm>
            <a:off x="3752850" y="6211669"/>
            <a:ext cx="1638300" cy="646331"/>
          </a:xfrm>
          <a:prstGeom prst="rect">
            <a:avLst/>
          </a:prstGeom>
          <a:noFill/>
        </p:spPr>
        <p:txBody>
          <a:bodyPr wrap="square" rtlCol="0">
            <a:spAutoFit/>
          </a:bodyPr>
          <a:lstStyle/>
          <a:p>
            <a:r>
              <a:rPr lang="ja-JP" altLang="en-US" b="1" dirty="0">
                <a:solidFill>
                  <a:schemeClr val="bg1"/>
                </a:solidFill>
              </a:rPr>
              <a:t>ビスケット</a:t>
            </a:r>
            <a:r>
              <a:rPr lang="ja-JP" altLang="en-US" b="1" dirty="0" smtClean="0">
                <a:solidFill>
                  <a:schemeClr val="bg1"/>
                </a:solidFill>
              </a:rPr>
              <a:t>火災</a:t>
            </a:r>
            <a:endParaRPr lang="en-US" altLang="ja-JP" b="1" dirty="0" smtClean="0">
              <a:solidFill>
                <a:schemeClr val="bg1"/>
              </a:solidFill>
            </a:endParaRPr>
          </a:p>
          <a:p>
            <a:endParaRPr lang="ja-JP" altLang="en-US" b="1" dirty="0">
              <a:solidFill>
                <a:schemeClr val="bg1"/>
              </a:solidFill>
            </a:endParaRPr>
          </a:p>
        </p:txBody>
      </p:sp>
    </p:spTree>
    <p:extLst>
      <p:ext uri="{BB962C8B-B14F-4D97-AF65-F5344CB8AC3E}">
        <p14:creationId xmlns:p14="http://schemas.microsoft.com/office/powerpoint/2010/main" val="3340696703"/>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0"/>
            <a:ext cx="8229600" cy="1143000"/>
          </a:xfrm>
        </p:spPr>
        <p:txBody>
          <a:bodyPr/>
          <a:lstStyle/>
          <a:p>
            <a:r>
              <a:rPr kumimoji="1" lang="ja-JP" altLang="en-US" dirty="0" smtClean="0"/>
              <a:t>電流としての生命</a:t>
            </a:r>
            <a:endParaRPr kumimoji="1" lang="ja-JP" altLang="en-US" dirty="0"/>
          </a:p>
        </p:txBody>
      </p:sp>
      <p:sp>
        <p:nvSpPr>
          <p:cNvPr id="4" name="コンテンツ プレースホルダー 3"/>
          <p:cNvSpPr>
            <a:spLocks noGrp="1"/>
          </p:cNvSpPr>
          <p:nvPr>
            <p:ph idx="1"/>
          </p:nvPr>
        </p:nvSpPr>
        <p:spPr>
          <a:xfrm>
            <a:off x="457200" y="1143000"/>
            <a:ext cx="8229600" cy="2565400"/>
          </a:xfrm>
        </p:spPr>
        <p:txBody>
          <a:bodyPr>
            <a:normAutofit fontScale="70000" lnSpcReduction="20000"/>
          </a:bodyPr>
          <a:lstStyle/>
          <a:p>
            <a:pPr>
              <a:lnSpc>
                <a:spcPct val="120000"/>
              </a:lnSpc>
            </a:pPr>
            <a:r>
              <a:rPr kumimoji="1" lang="ja-JP" altLang="en-US" dirty="0" smtClean="0"/>
              <a:t>有機物の合成：還元反応</a:t>
            </a:r>
            <a:endParaRPr kumimoji="1" lang="en-US" altLang="ja-JP" dirty="0" smtClean="0"/>
          </a:p>
          <a:p>
            <a:pPr marL="0" indent="0">
              <a:lnSpc>
                <a:spcPct val="120000"/>
              </a:lnSpc>
              <a:buNone/>
            </a:pPr>
            <a:r>
              <a:rPr lang="en-US" altLang="ja-JP" dirty="0"/>
              <a:t>CO</a:t>
            </a:r>
            <a:r>
              <a:rPr lang="en-US" altLang="ja-JP" baseline="-25000" dirty="0"/>
              <a:t>2</a:t>
            </a:r>
            <a:r>
              <a:rPr lang="en-US" altLang="ja-JP" dirty="0"/>
              <a:t> + </a:t>
            </a:r>
            <a:r>
              <a:rPr lang="ja-JP" altLang="ja-JP" dirty="0"/>
              <a:t>電子供与体 </a:t>
            </a:r>
            <a:r>
              <a:rPr lang="en-US" altLang="ja-JP" dirty="0"/>
              <a:t>+ </a:t>
            </a:r>
            <a:r>
              <a:rPr lang="ja-JP" altLang="ja-JP" dirty="0"/>
              <a:t>水素 →</a:t>
            </a:r>
            <a:r>
              <a:rPr lang="en-US" altLang="ja-JP" dirty="0"/>
              <a:t> CH</a:t>
            </a:r>
            <a:r>
              <a:rPr lang="en-US" altLang="ja-JP" baseline="-25000" dirty="0"/>
              <a:t>2</a:t>
            </a:r>
            <a:r>
              <a:rPr lang="en-US" altLang="ja-JP" dirty="0"/>
              <a:t>O + </a:t>
            </a:r>
            <a:r>
              <a:rPr lang="ja-JP" altLang="ja-JP" dirty="0"/>
              <a:t>酸化された副生成物 </a:t>
            </a:r>
            <a:endParaRPr lang="en-US" altLang="ja-JP" dirty="0" smtClean="0"/>
          </a:p>
          <a:p>
            <a:pPr>
              <a:lnSpc>
                <a:spcPct val="120000"/>
              </a:lnSpc>
            </a:pPr>
            <a:r>
              <a:rPr kumimoji="1" lang="ja-JP" altLang="en-US" dirty="0" smtClean="0"/>
              <a:t>有機物の燃焼：酸化反応</a:t>
            </a:r>
            <a:endParaRPr kumimoji="1" lang="en-US" altLang="ja-JP" dirty="0" smtClean="0"/>
          </a:p>
          <a:p>
            <a:pPr marL="0" indent="0">
              <a:lnSpc>
                <a:spcPct val="120000"/>
              </a:lnSpc>
              <a:buNone/>
            </a:pPr>
            <a:r>
              <a:rPr lang="en-US" altLang="ja-JP" dirty="0"/>
              <a:t>CH</a:t>
            </a:r>
            <a:r>
              <a:rPr lang="en-US" altLang="ja-JP" baseline="-25000" dirty="0"/>
              <a:t>4</a:t>
            </a:r>
            <a:r>
              <a:rPr lang="en-US" altLang="ja-JP" dirty="0"/>
              <a:t> + 2 O</a:t>
            </a:r>
            <a:r>
              <a:rPr lang="en-US" altLang="ja-JP" baseline="-25000" dirty="0"/>
              <a:t>2</a:t>
            </a:r>
            <a:r>
              <a:rPr lang="en-US" altLang="ja-JP" dirty="0"/>
              <a:t> </a:t>
            </a:r>
            <a:r>
              <a:rPr lang="ja-JP" altLang="ja-JP" dirty="0"/>
              <a:t>→</a:t>
            </a:r>
            <a:r>
              <a:rPr lang="en-US" altLang="ja-JP" dirty="0"/>
              <a:t> 2 H</a:t>
            </a:r>
            <a:r>
              <a:rPr lang="en-US" altLang="ja-JP" baseline="-25000" dirty="0"/>
              <a:t>2</a:t>
            </a:r>
            <a:r>
              <a:rPr lang="en-US" altLang="ja-JP" dirty="0"/>
              <a:t>O + CO</a:t>
            </a:r>
            <a:r>
              <a:rPr lang="en-US" altLang="ja-JP" baseline="-25000" dirty="0"/>
              <a:t>2</a:t>
            </a:r>
            <a:r>
              <a:rPr lang="ja-JP" altLang="ja-JP" dirty="0"/>
              <a:t> </a:t>
            </a:r>
            <a:endParaRPr lang="en-US" altLang="ja-JP" dirty="0" smtClean="0"/>
          </a:p>
          <a:p>
            <a:pPr>
              <a:lnSpc>
                <a:spcPct val="120000"/>
              </a:lnSpc>
            </a:pPr>
            <a:r>
              <a:rPr kumimoji="1" lang="ja-JP" altLang="en-US" dirty="0" smtClean="0">
                <a:solidFill>
                  <a:srgbClr val="FF0000"/>
                </a:solidFill>
              </a:rPr>
              <a:t>生物は燃料電池のように，化学エネルギーを電流に変換して利用する</a:t>
            </a:r>
            <a:endParaRPr kumimoji="1" lang="en-US" altLang="ja-JP" dirty="0" smtClean="0">
              <a:solidFill>
                <a:srgbClr val="FF0000"/>
              </a:solidFill>
            </a:endParaRPr>
          </a:p>
        </p:txBody>
      </p:sp>
      <p:pic>
        <p:nvPicPr>
          <p:cNvPr id="5" name="図 4"/>
          <p:cNvPicPr>
            <a:picLocks noChangeAspect="1"/>
          </p:cNvPicPr>
          <p:nvPr/>
        </p:nvPicPr>
        <p:blipFill>
          <a:blip r:embed="rId3"/>
          <a:stretch>
            <a:fillRect/>
          </a:stretch>
        </p:blipFill>
        <p:spPr>
          <a:xfrm>
            <a:off x="3013075" y="3203575"/>
            <a:ext cx="3117850" cy="3333750"/>
          </a:xfrm>
          <a:prstGeom prst="rect">
            <a:avLst/>
          </a:prstGeom>
        </p:spPr>
      </p:pic>
    </p:spTree>
    <p:extLst>
      <p:ext uri="{BB962C8B-B14F-4D97-AF65-F5344CB8AC3E}">
        <p14:creationId xmlns:p14="http://schemas.microsoft.com/office/powerpoint/2010/main" val="3052783390"/>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0"/>
            <a:ext cx="8229600" cy="1143000"/>
          </a:xfrm>
        </p:spPr>
        <p:txBody>
          <a:bodyPr/>
          <a:lstStyle/>
          <a:p>
            <a:r>
              <a:rPr kumimoji="1" lang="ja-JP" altLang="en-US" dirty="0" smtClean="0"/>
              <a:t>元素の酸化状態と鉱物</a:t>
            </a:r>
            <a:endParaRPr kumimoji="1" lang="ja-JP" altLang="en-US" dirty="0"/>
          </a:p>
        </p:txBody>
      </p:sp>
      <p:sp>
        <p:nvSpPr>
          <p:cNvPr id="4" name="コンテンツ プレースホルダー 3"/>
          <p:cNvSpPr>
            <a:spLocks noGrp="1"/>
          </p:cNvSpPr>
          <p:nvPr>
            <p:ph idx="1"/>
          </p:nvPr>
        </p:nvSpPr>
        <p:spPr>
          <a:xfrm>
            <a:off x="457200" y="6019800"/>
            <a:ext cx="8229600" cy="711200"/>
          </a:xfrm>
        </p:spPr>
        <p:txBody>
          <a:bodyPr>
            <a:normAutofit fontScale="77500" lnSpcReduction="20000"/>
          </a:bodyPr>
          <a:lstStyle/>
          <a:p>
            <a:r>
              <a:rPr lang="ja-JP" altLang="en-US" dirty="0" smtClean="0"/>
              <a:t>太古</a:t>
            </a:r>
            <a:r>
              <a:rPr lang="ja-JP" altLang="en-US" dirty="0"/>
              <a:t>の岩石に保存された鉱物は，それが生成したときの環境の酸化状態を記録して</a:t>
            </a:r>
            <a:r>
              <a:rPr lang="ja-JP" altLang="en-US" dirty="0" smtClean="0"/>
              <a:t>いる</a:t>
            </a:r>
            <a:endParaRPr kumimoji="1" lang="ja-JP" altLang="en-US" dirty="0"/>
          </a:p>
        </p:txBody>
      </p:sp>
      <p:pic>
        <p:nvPicPr>
          <p:cNvPr id="3" name="図 2"/>
          <p:cNvPicPr>
            <a:picLocks noChangeAspect="1"/>
          </p:cNvPicPr>
          <p:nvPr/>
        </p:nvPicPr>
        <p:blipFill>
          <a:blip r:embed="rId3"/>
          <a:stretch>
            <a:fillRect/>
          </a:stretch>
        </p:blipFill>
        <p:spPr>
          <a:xfrm>
            <a:off x="938213" y="995261"/>
            <a:ext cx="7267575" cy="4933950"/>
          </a:xfrm>
          <a:prstGeom prst="rect">
            <a:avLst/>
          </a:prstGeom>
        </p:spPr>
      </p:pic>
    </p:spTree>
    <p:extLst>
      <p:ext uri="{BB962C8B-B14F-4D97-AF65-F5344CB8AC3E}">
        <p14:creationId xmlns:p14="http://schemas.microsoft.com/office/powerpoint/2010/main" val="317058489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smtClean="0"/>
              <a:t>還元的な初期地球の証拠</a:t>
            </a:r>
            <a:endParaRPr kumimoji="1" lang="ja-JP" altLang="en-US" dirty="0"/>
          </a:p>
        </p:txBody>
      </p:sp>
      <p:sp>
        <p:nvSpPr>
          <p:cNvPr id="3" name="コンテンツ プレースホルダー 2"/>
          <p:cNvSpPr>
            <a:spLocks noGrp="1"/>
          </p:cNvSpPr>
          <p:nvPr>
            <p:ph idx="1"/>
          </p:nvPr>
        </p:nvSpPr>
        <p:spPr>
          <a:xfrm>
            <a:off x="5489928" y="1600200"/>
            <a:ext cx="3420534" cy="3987799"/>
          </a:xfrm>
        </p:spPr>
        <p:txBody>
          <a:bodyPr>
            <a:normAutofit fontScale="77500" lnSpcReduction="20000"/>
          </a:bodyPr>
          <a:lstStyle/>
          <a:p>
            <a:r>
              <a:rPr kumimoji="1" lang="ja-JP" altLang="en-US" sz="3100" dirty="0" smtClean="0"/>
              <a:t>コンドライト隕石は，金属鉄，</a:t>
            </a:r>
            <a:r>
              <a:rPr kumimoji="1" lang="en-US" altLang="ja-JP" sz="3100" dirty="0" smtClean="0"/>
              <a:t>FeO, FeS</a:t>
            </a:r>
            <a:r>
              <a:rPr kumimoji="1" lang="ja-JP" altLang="en-US" sz="3100" dirty="0" smtClean="0"/>
              <a:t>を含む</a:t>
            </a:r>
            <a:endParaRPr kumimoji="1" lang="en-US" altLang="ja-JP" sz="3100" dirty="0" smtClean="0"/>
          </a:p>
          <a:p>
            <a:r>
              <a:rPr lang="ja-JP" altLang="en-US" sz="3100" dirty="0" smtClean="0"/>
              <a:t>月は現在も還元的．</a:t>
            </a:r>
            <a:r>
              <a:rPr lang="en-US" altLang="ja-JP" sz="3100" dirty="0" smtClean="0"/>
              <a:t>Fe</a:t>
            </a:r>
            <a:r>
              <a:rPr lang="en-US" altLang="ja-JP" sz="3100" baseline="30000" dirty="0" smtClean="0"/>
              <a:t>3+</a:t>
            </a:r>
            <a:r>
              <a:rPr lang="ja-JP" altLang="en-US" sz="3100" dirty="0" smtClean="0"/>
              <a:t>は無い</a:t>
            </a:r>
            <a:endParaRPr lang="en-US" altLang="ja-JP" sz="3100" dirty="0" smtClean="0"/>
          </a:p>
          <a:p>
            <a:r>
              <a:rPr lang="ja-JP" altLang="en-US" sz="3100" dirty="0" smtClean="0"/>
              <a:t>始生代の河川堆積物の礫は閃ウラン鉱（</a:t>
            </a:r>
            <a:r>
              <a:rPr lang="en-US" altLang="ja-JP" sz="3100" dirty="0" smtClean="0"/>
              <a:t>UO</a:t>
            </a:r>
            <a:r>
              <a:rPr lang="en-US" altLang="ja-JP" sz="3100" baseline="-25000" dirty="0" smtClean="0"/>
              <a:t>2</a:t>
            </a:r>
            <a:r>
              <a:rPr lang="ja-JP" altLang="en-US" sz="3100" dirty="0" smtClean="0"/>
              <a:t>）を含む</a:t>
            </a:r>
            <a:endParaRPr lang="en-US" altLang="ja-JP" sz="3100" dirty="0" smtClean="0"/>
          </a:p>
          <a:p>
            <a:r>
              <a:rPr lang="ja-JP" altLang="en-US" sz="3100" dirty="0" smtClean="0"/>
              <a:t>生命の材料・食物となった有機物の化学合成には，嫌気的条件が必要</a:t>
            </a:r>
            <a:endParaRPr lang="en-US" altLang="ja-JP" sz="3100" dirty="0" smtClean="0"/>
          </a:p>
          <a:p>
            <a:endParaRPr kumimoji="1" lang="ja-JP" altLang="en-US" dirty="0"/>
          </a:p>
        </p:txBody>
      </p:sp>
      <p:pic>
        <p:nvPicPr>
          <p:cNvPr id="4" name="図 3"/>
          <p:cNvPicPr>
            <a:picLocks noChangeAspect="1"/>
          </p:cNvPicPr>
          <p:nvPr/>
        </p:nvPicPr>
        <p:blipFill>
          <a:blip r:embed="rId3"/>
          <a:stretch>
            <a:fillRect/>
          </a:stretch>
        </p:blipFill>
        <p:spPr>
          <a:xfrm>
            <a:off x="233539" y="1600201"/>
            <a:ext cx="5022850" cy="3200400"/>
          </a:xfrm>
          <a:prstGeom prst="rect">
            <a:avLst/>
          </a:prstGeom>
        </p:spPr>
      </p:pic>
      <p:sp>
        <p:nvSpPr>
          <p:cNvPr id="5" name="テキスト ボックス 4"/>
          <p:cNvSpPr txBox="1"/>
          <p:nvPr/>
        </p:nvSpPr>
        <p:spPr>
          <a:xfrm>
            <a:off x="232834" y="4870450"/>
            <a:ext cx="5022850" cy="1200329"/>
          </a:xfrm>
          <a:prstGeom prst="rect">
            <a:avLst/>
          </a:prstGeom>
          <a:noFill/>
        </p:spPr>
        <p:txBody>
          <a:bodyPr wrap="square" rtlCol="0">
            <a:spAutoFit/>
          </a:bodyPr>
          <a:lstStyle/>
          <a:p>
            <a:r>
              <a:rPr lang="ja-JP" altLang="en-US" dirty="0"/>
              <a:t>太古の河川の礫</a:t>
            </a:r>
            <a:r>
              <a:rPr lang="ja-JP" altLang="en-US" dirty="0" smtClean="0"/>
              <a:t>．閃</a:t>
            </a:r>
            <a:r>
              <a:rPr lang="ja-JP" altLang="en-US" dirty="0"/>
              <a:t>ウラン鉱を含む．そのウランは＋</a:t>
            </a:r>
            <a:r>
              <a:rPr lang="en-US" altLang="ja-JP" dirty="0"/>
              <a:t>4 </a:t>
            </a:r>
            <a:r>
              <a:rPr lang="ja-JP" altLang="en-US" dirty="0" smtClean="0"/>
              <a:t>価．閃</a:t>
            </a:r>
            <a:r>
              <a:rPr lang="ja-JP" altLang="en-US" dirty="0"/>
              <a:t>ウラン鉱は</a:t>
            </a:r>
            <a:r>
              <a:rPr lang="ja-JP" altLang="en-US" dirty="0" smtClean="0"/>
              <a:t>，還元的</a:t>
            </a:r>
            <a:r>
              <a:rPr lang="ja-JP" altLang="en-US" dirty="0"/>
              <a:t>大気の条件でのみ河川礫に含まれ，残存</a:t>
            </a:r>
            <a:r>
              <a:rPr lang="ja-JP" altLang="en-US" dirty="0" smtClean="0"/>
              <a:t>する</a:t>
            </a:r>
            <a:endParaRPr lang="en-US" altLang="ja-JP" dirty="0" smtClean="0"/>
          </a:p>
          <a:p>
            <a:endParaRPr kumimoji="1" lang="ja-JP" altLang="en-US" dirty="0"/>
          </a:p>
        </p:txBody>
      </p:sp>
    </p:spTree>
    <p:extLst>
      <p:ext uri="{BB962C8B-B14F-4D97-AF65-F5344CB8AC3E}">
        <p14:creationId xmlns:p14="http://schemas.microsoft.com/office/powerpoint/2010/main" val="398831054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a:bodyPr>
          <a:lstStyle/>
          <a:p>
            <a:r>
              <a:rPr kumimoji="1" lang="ja-JP" altLang="en-US" dirty="0" smtClean="0"/>
              <a:t>最初のエネルギー革命：独立栄養</a:t>
            </a:r>
            <a:endParaRPr kumimoji="1" lang="ja-JP" altLang="en-US" dirty="0"/>
          </a:p>
        </p:txBody>
      </p:sp>
      <p:sp>
        <p:nvSpPr>
          <p:cNvPr id="3" name="コンテンツ プレースホルダー 2"/>
          <p:cNvSpPr>
            <a:spLocks noGrp="1"/>
          </p:cNvSpPr>
          <p:nvPr>
            <p:ph idx="1"/>
          </p:nvPr>
        </p:nvSpPr>
        <p:spPr>
          <a:xfrm>
            <a:off x="457200" y="1600200"/>
            <a:ext cx="8229600" cy="5257800"/>
          </a:xfrm>
        </p:spPr>
        <p:txBody>
          <a:bodyPr>
            <a:normAutofit fontScale="70000" lnSpcReduction="20000"/>
          </a:bodyPr>
          <a:lstStyle/>
          <a:p>
            <a:pPr>
              <a:lnSpc>
                <a:spcPct val="120000"/>
              </a:lnSpc>
            </a:pPr>
            <a:r>
              <a:rPr lang="ja-JP" altLang="en-US" dirty="0"/>
              <a:t>細胞におけるエネルギー通貨は，アデノシン三リン酸</a:t>
            </a:r>
            <a:r>
              <a:rPr lang="ja-JP" altLang="en-US" dirty="0" smtClean="0"/>
              <a:t>（</a:t>
            </a:r>
            <a:r>
              <a:rPr lang="en-US" altLang="ja-JP" dirty="0" smtClean="0"/>
              <a:t>ATP</a:t>
            </a:r>
            <a:r>
              <a:rPr lang="ja-JP" altLang="en-US" dirty="0" smtClean="0"/>
              <a:t>）</a:t>
            </a:r>
            <a:endParaRPr lang="en-US" altLang="ja-JP" dirty="0" smtClean="0"/>
          </a:p>
          <a:p>
            <a:pPr>
              <a:lnSpc>
                <a:spcPct val="120000"/>
              </a:lnSpc>
            </a:pPr>
            <a:r>
              <a:rPr lang="ja-JP" altLang="en-US" dirty="0" smtClean="0"/>
              <a:t>生物は，炭水化物を分解して，</a:t>
            </a:r>
            <a:r>
              <a:rPr lang="ja-JP" altLang="en-US" dirty="0"/>
              <a:t>電子移動を起こし，</a:t>
            </a:r>
            <a:r>
              <a:rPr lang="en-US" altLang="ja-JP" dirty="0"/>
              <a:t>ADP</a:t>
            </a:r>
            <a:r>
              <a:rPr lang="ja-JP" altLang="en-US" dirty="0"/>
              <a:t>から</a:t>
            </a:r>
            <a:r>
              <a:rPr lang="en-US" altLang="ja-JP" dirty="0"/>
              <a:t>ATP</a:t>
            </a:r>
            <a:r>
              <a:rPr lang="ja-JP" altLang="en-US" dirty="0"/>
              <a:t>を</a:t>
            </a:r>
            <a:r>
              <a:rPr lang="ja-JP" altLang="en-US" dirty="0" smtClean="0"/>
              <a:t>つくる</a:t>
            </a:r>
            <a:endParaRPr lang="en-US" altLang="ja-JP" dirty="0" smtClean="0"/>
          </a:p>
          <a:p>
            <a:pPr>
              <a:lnSpc>
                <a:spcPct val="120000"/>
              </a:lnSpc>
            </a:pPr>
            <a:r>
              <a:rPr lang="ja-JP" altLang="en-US" dirty="0"/>
              <a:t>従属栄養</a:t>
            </a:r>
            <a:r>
              <a:rPr lang="ja-JP" altLang="en-US" dirty="0" smtClean="0"/>
              <a:t>生物：他から有機</a:t>
            </a:r>
            <a:r>
              <a:rPr lang="ja-JP" altLang="en-US" dirty="0"/>
              <a:t>分子を吸収（摂食）し，細胞過程のためのエネルギーを得る</a:t>
            </a:r>
            <a:endParaRPr lang="en-US" altLang="ja-JP" dirty="0"/>
          </a:p>
          <a:p>
            <a:pPr>
              <a:lnSpc>
                <a:spcPct val="120000"/>
              </a:lnSpc>
            </a:pPr>
            <a:r>
              <a:rPr lang="ja-JP" altLang="en-US" dirty="0" smtClean="0">
                <a:solidFill>
                  <a:srgbClr val="FF0000"/>
                </a:solidFill>
              </a:rPr>
              <a:t>独立</a:t>
            </a:r>
            <a:r>
              <a:rPr lang="ja-JP" altLang="en-US" dirty="0">
                <a:solidFill>
                  <a:srgbClr val="FF0000"/>
                </a:solidFill>
              </a:rPr>
              <a:t>栄養</a:t>
            </a:r>
            <a:r>
              <a:rPr lang="ja-JP" altLang="en-US" dirty="0" smtClean="0">
                <a:solidFill>
                  <a:srgbClr val="FF0000"/>
                </a:solidFill>
              </a:rPr>
              <a:t>生物：外部</a:t>
            </a:r>
            <a:r>
              <a:rPr lang="ja-JP" altLang="en-US" dirty="0">
                <a:solidFill>
                  <a:srgbClr val="FF0000"/>
                </a:solidFill>
              </a:rPr>
              <a:t>のエネルギー源を利用して</a:t>
            </a:r>
            <a:r>
              <a:rPr lang="ja-JP" altLang="en-US" dirty="0" smtClean="0">
                <a:solidFill>
                  <a:srgbClr val="FF0000"/>
                </a:solidFill>
              </a:rPr>
              <a:t>，有機</a:t>
            </a:r>
            <a:r>
              <a:rPr lang="ja-JP" altLang="en-US" dirty="0">
                <a:solidFill>
                  <a:srgbClr val="FF0000"/>
                </a:solidFill>
              </a:rPr>
              <a:t>分子を合成</a:t>
            </a:r>
            <a:r>
              <a:rPr lang="ja-JP" altLang="en-US" dirty="0" smtClean="0">
                <a:solidFill>
                  <a:srgbClr val="FF0000"/>
                </a:solidFill>
              </a:rPr>
              <a:t>する</a:t>
            </a:r>
            <a:endParaRPr lang="en-US" altLang="ja-JP" dirty="0" smtClean="0">
              <a:solidFill>
                <a:srgbClr val="FF0000"/>
              </a:solidFill>
            </a:endParaRPr>
          </a:p>
          <a:p>
            <a:pPr>
              <a:lnSpc>
                <a:spcPct val="120000"/>
              </a:lnSpc>
            </a:pPr>
            <a:r>
              <a:rPr lang="ja-JP" altLang="ja-JP" dirty="0" smtClean="0"/>
              <a:t>化学</a:t>
            </a:r>
            <a:r>
              <a:rPr lang="ja-JP" altLang="ja-JP" dirty="0"/>
              <a:t>合成独立栄養生物 </a:t>
            </a:r>
            <a:r>
              <a:rPr lang="ja-JP" altLang="en-US" dirty="0"/>
              <a:t>：例，メタン生成</a:t>
            </a:r>
            <a:r>
              <a:rPr lang="ja-JP" altLang="en-US" dirty="0" smtClean="0"/>
              <a:t>菌</a:t>
            </a:r>
            <a:endParaRPr lang="en-US" altLang="ja-JP" dirty="0" smtClean="0"/>
          </a:p>
          <a:p>
            <a:pPr marL="0" indent="0">
              <a:lnSpc>
                <a:spcPct val="120000"/>
              </a:lnSpc>
              <a:buNone/>
            </a:pPr>
            <a:r>
              <a:rPr lang="en-US" altLang="ja-JP" dirty="0"/>
              <a:t>CO</a:t>
            </a:r>
            <a:r>
              <a:rPr lang="en-US" altLang="ja-JP" baseline="-25000" dirty="0"/>
              <a:t>2</a:t>
            </a:r>
            <a:r>
              <a:rPr lang="en-US" altLang="ja-JP" dirty="0"/>
              <a:t> + 4 H</a:t>
            </a:r>
            <a:r>
              <a:rPr lang="en-US" altLang="ja-JP" baseline="-25000" dirty="0"/>
              <a:t>2</a:t>
            </a:r>
            <a:r>
              <a:rPr lang="en-US" altLang="ja-JP" dirty="0"/>
              <a:t> </a:t>
            </a:r>
            <a:r>
              <a:rPr lang="ja-JP" altLang="ja-JP" dirty="0"/>
              <a:t>→</a:t>
            </a:r>
            <a:r>
              <a:rPr lang="en-US" altLang="ja-JP" dirty="0"/>
              <a:t> CH</a:t>
            </a:r>
            <a:r>
              <a:rPr lang="en-US" altLang="ja-JP" baseline="-25000" dirty="0"/>
              <a:t>4</a:t>
            </a:r>
            <a:r>
              <a:rPr lang="en-US" altLang="ja-JP" dirty="0"/>
              <a:t> + 2 H</a:t>
            </a:r>
            <a:r>
              <a:rPr lang="en-US" altLang="ja-JP" baseline="-25000" dirty="0"/>
              <a:t>2</a:t>
            </a:r>
            <a:r>
              <a:rPr lang="en-US" altLang="ja-JP" dirty="0"/>
              <a:t>O</a:t>
            </a:r>
            <a:r>
              <a:rPr lang="ja-JP" altLang="ja-JP" dirty="0"/>
              <a:t> </a:t>
            </a:r>
            <a:endParaRPr lang="en-US" altLang="ja-JP" dirty="0" smtClean="0"/>
          </a:p>
          <a:p>
            <a:pPr>
              <a:lnSpc>
                <a:spcPct val="120000"/>
              </a:lnSpc>
            </a:pPr>
            <a:r>
              <a:rPr lang="ja-JP" altLang="ja-JP" dirty="0"/>
              <a:t>光合成独立栄養生物 </a:t>
            </a:r>
            <a:r>
              <a:rPr lang="ja-JP" altLang="en-US" dirty="0" smtClean="0"/>
              <a:t>：例，嫌気性細菌．還元体分子による制限</a:t>
            </a:r>
            <a:endParaRPr lang="en-US" altLang="ja-JP" dirty="0" smtClean="0"/>
          </a:p>
          <a:p>
            <a:pPr marL="0" indent="0">
              <a:lnSpc>
                <a:spcPct val="120000"/>
              </a:lnSpc>
              <a:buNone/>
            </a:pPr>
            <a:r>
              <a:rPr lang="en-US" altLang="ja-JP" dirty="0"/>
              <a:t>6 CO</a:t>
            </a:r>
            <a:r>
              <a:rPr lang="en-US" altLang="ja-JP" baseline="-25000" dirty="0"/>
              <a:t>2</a:t>
            </a:r>
            <a:r>
              <a:rPr lang="en-US" altLang="ja-JP" dirty="0"/>
              <a:t> + 12 H</a:t>
            </a:r>
            <a:r>
              <a:rPr lang="en-US" altLang="ja-JP" baseline="-25000" dirty="0"/>
              <a:t>2</a:t>
            </a:r>
            <a:r>
              <a:rPr lang="en-US" altLang="ja-JP" dirty="0"/>
              <a:t> + </a:t>
            </a:r>
            <a:r>
              <a:rPr lang="ja-JP" altLang="ja-JP" dirty="0"/>
              <a:t>太陽エネルギー →</a:t>
            </a:r>
            <a:r>
              <a:rPr lang="en-US" altLang="ja-JP" dirty="0"/>
              <a:t> C</a:t>
            </a:r>
            <a:r>
              <a:rPr lang="en-US" altLang="ja-JP" baseline="-25000" dirty="0"/>
              <a:t>6</a:t>
            </a:r>
            <a:r>
              <a:rPr lang="en-US" altLang="ja-JP" dirty="0"/>
              <a:t>H</a:t>
            </a:r>
            <a:r>
              <a:rPr lang="en-US" altLang="ja-JP" baseline="-25000" dirty="0"/>
              <a:t>12</a:t>
            </a:r>
            <a:r>
              <a:rPr lang="en-US" altLang="ja-JP" dirty="0"/>
              <a:t>O</a:t>
            </a:r>
            <a:r>
              <a:rPr lang="en-US" altLang="ja-JP" baseline="-25000" dirty="0"/>
              <a:t>6</a:t>
            </a:r>
            <a:r>
              <a:rPr lang="en-US" altLang="ja-JP" dirty="0"/>
              <a:t> + </a:t>
            </a:r>
            <a:r>
              <a:rPr lang="en-US" altLang="ja-JP" dirty="0" smtClean="0"/>
              <a:t>6H</a:t>
            </a:r>
            <a:r>
              <a:rPr lang="en-US" altLang="ja-JP" baseline="-25000" dirty="0" smtClean="0"/>
              <a:t>2</a:t>
            </a:r>
            <a:r>
              <a:rPr lang="en-US" altLang="ja-JP" dirty="0" smtClean="0"/>
              <a:t>O		(PS1)</a:t>
            </a:r>
            <a:endParaRPr lang="ja-JP" altLang="ja-JP" dirty="0"/>
          </a:p>
          <a:p>
            <a:pPr marL="0" indent="0">
              <a:lnSpc>
                <a:spcPct val="120000"/>
              </a:lnSpc>
              <a:buNone/>
            </a:pPr>
            <a:r>
              <a:rPr lang="en-US" altLang="ja-JP" dirty="0"/>
              <a:t>6 CO</a:t>
            </a:r>
            <a:r>
              <a:rPr lang="en-US" altLang="ja-JP" baseline="-25000" dirty="0"/>
              <a:t>2</a:t>
            </a:r>
            <a:r>
              <a:rPr lang="en-US" altLang="ja-JP" dirty="0"/>
              <a:t> + 6 H</a:t>
            </a:r>
            <a:r>
              <a:rPr lang="en-US" altLang="ja-JP" baseline="-25000" dirty="0"/>
              <a:t>2</a:t>
            </a:r>
            <a:r>
              <a:rPr lang="en-US" altLang="ja-JP" dirty="0"/>
              <a:t>S +</a:t>
            </a:r>
            <a:r>
              <a:rPr lang="ja-JP" altLang="ja-JP" dirty="0"/>
              <a:t>太陽エネルギー →</a:t>
            </a:r>
            <a:r>
              <a:rPr lang="en-US" altLang="ja-JP" dirty="0"/>
              <a:t> C</a:t>
            </a:r>
            <a:r>
              <a:rPr lang="en-US" altLang="ja-JP" baseline="-25000" dirty="0"/>
              <a:t>6</a:t>
            </a:r>
            <a:r>
              <a:rPr lang="en-US" altLang="ja-JP" dirty="0"/>
              <a:t>H</a:t>
            </a:r>
            <a:r>
              <a:rPr lang="en-US" altLang="ja-JP" baseline="-25000" dirty="0"/>
              <a:t>12</a:t>
            </a:r>
            <a:r>
              <a:rPr lang="en-US" altLang="ja-JP" dirty="0"/>
              <a:t>O</a:t>
            </a:r>
            <a:r>
              <a:rPr lang="en-US" altLang="ja-JP" baseline="-25000" dirty="0"/>
              <a:t>6</a:t>
            </a:r>
            <a:r>
              <a:rPr lang="en-US" altLang="ja-JP" dirty="0"/>
              <a:t> + 6 </a:t>
            </a:r>
            <a:r>
              <a:rPr lang="en-US" altLang="ja-JP" dirty="0" smtClean="0"/>
              <a:t>S		(PS2)</a:t>
            </a:r>
            <a:endParaRPr lang="ja-JP" altLang="ja-JP" dirty="0"/>
          </a:p>
        </p:txBody>
      </p:sp>
    </p:spTree>
    <p:extLst>
      <p:ext uri="{BB962C8B-B14F-4D97-AF65-F5344CB8AC3E}">
        <p14:creationId xmlns:p14="http://schemas.microsoft.com/office/powerpoint/2010/main" val="3844083230"/>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a:bodyPr>
          <a:lstStyle/>
          <a:p>
            <a:r>
              <a:rPr kumimoji="1" lang="ja-JP" altLang="en-US" dirty="0" smtClean="0"/>
              <a:t>第二のエネルギー革命：光合成</a:t>
            </a:r>
            <a:endParaRPr kumimoji="1" lang="ja-JP" altLang="en-US" dirty="0"/>
          </a:p>
        </p:txBody>
      </p:sp>
      <p:sp>
        <p:nvSpPr>
          <p:cNvPr id="3" name="コンテンツ プレースホルダー 2"/>
          <p:cNvSpPr>
            <a:spLocks noGrp="1"/>
          </p:cNvSpPr>
          <p:nvPr>
            <p:ph idx="1"/>
          </p:nvPr>
        </p:nvSpPr>
        <p:spPr>
          <a:xfrm>
            <a:off x="457200" y="1600200"/>
            <a:ext cx="8229600" cy="4902199"/>
          </a:xfrm>
        </p:spPr>
        <p:txBody>
          <a:bodyPr>
            <a:normAutofit fontScale="77500" lnSpcReduction="20000"/>
          </a:bodyPr>
          <a:lstStyle/>
          <a:p>
            <a:pPr>
              <a:lnSpc>
                <a:spcPct val="120000"/>
              </a:lnSpc>
            </a:pPr>
            <a:r>
              <a:rPr lang="ja-JP" altLang="en-US" dirty="0"/>
              <a:t>酸素発生型</a:t>
            </a:r>
            <a:r>
              <a:rPr lang="ja-JP" altLang="en-US" dirty="0" smtClean="0"/>
              <a:t>光合成</a:t>
            </a:r>
            <a:endParaRPr lang="en-US" altLang="ja-JP" dirty="0" smtClean="0"/>
          </a:p>
          <a:p>
            <a:pPr marL="0" indent="0">
              <a:lnSpc>
                <a:spcPct val="120000"/>
              </a:lnSpc>
              <a:buNone/>
            </a:pPr>
            <a:r>
              <a:rPr lang="en-US" altLang="ja-JP" dirty="0"/>
              <a:t>6 CO</a:t>
            </a:r>
            <a:r>
              <a:rPr lang="en-US" altLang="ja-JP" baseline="-25000" dirty="0"/>
              <a:t>2</a:t>
            </a:r>
            <a:r>
              <a:rPr lang="en-US" altLang="ja-JP" dirty="0"/>
              <a:t> + 12 H</a:t>
            </a:r>
            <a:r>
              <a:rPr lang="en-US" altLang="ja-JP" baseline="-25000" dirty="0"/>
              <a:t>2</a:t>
            </a:r>
            <a:r>
              <a:rPr lang="en-US" altLang="ja-JP" dirty="0"/>
              <a:t>O + </a:t>
            </a:r>
            <a:r>
              <a:rPr lang="ja-JP" altLang="ja-JP" dirty="0"/>
              <a:t>太陽エネルギー </a:t>
            </a:r>
            <a:endParaRPr lang="en-US" altLang="ja-JP" dirty="0" smtClean="0"/>
          </a:p>
          <a:p>
            <a:pPr marL="0" indent="0">
              <a:lnSpc>
                <a:spcPct val="120000"/>
              </a:lnSpc>
              <a:buNone/>
            </a:pPr>
            <a:r>
              <a:rPr lang="en-US" altLang="ja-JP" dirty="0"/>
              <a:t>	</a:t>
            </a:r>
            <a:r>
              <a:rPr lang="en-US" altLang="ja-JP" dirty="0" smtClean="0"/>
              <a:t>							</a:t>
            </a:r>
            <a:r>
              <a:rPr lang="ja-JP" altLang="en-US" dirty="0" smtClean="0"/>
              <a:t>　</a:t>
            </a:r>
            <a:r>
              <a:rPr lang="ja-JP" altLang="ja-JP" dirty="0" smtClean="0"/>
              <a:t>→</a:t>
            </a:r>
            <a:r>
              <a:rPr lang="en-US" altLang="ja-JP" dirty="0" smtClean="0"/>
              <a:t> </a:t>
            </a:r>
            <a:r>
              <a:rPr lang="en-US" altLang="ja-JP" dirty="0"/>
              <a:t>C</a:t>
            </a:r>
            <a:r>
              <a:rPr lang="en-US" altLang="ja-JP" baseline="-25000" dirty="0"/>
              <a:t>6</a:t>
            </a:r>
            <a:r>
              <a:rPr lang="en-US" altLang="ja-JP" dirty="0"/>
              <a:t>H</a:t>
            </a:r>
            <a:r>
              <a:rPr lang="en-US" altLang="ja-JP" baseline="-25000" dirty="0"/>
              <a:t>12</a:t>
            </a:r>
            <a:r>
              <a:rPr lang="en-US" altLang="ja-JP" dirty="0"/>
              <a:t>O</a:t>
            </a:r>
            <a:r>
              <a:rPr lang="en-US" altLang="ja-JP" baseline="-25000" dirty="0"/>
              <a:t>6</a:t>
            </a:r>
            <a:r>
              <a:rPr lang="en-US" altLang="ja-JP" dirty="0"/>
              <a:t> + 6 O</a:t>
            </a:r>
            <a:r>
              <a:rPr lang="en-US" altLang="ja-JP" baseline="-25000" dirty="0"/>
              <a:t>2</a:t>
            </a:r>
            <a:r>
              <a:rPr lang="en-US" altLang="ja-JP" dirty="0"/>
              <a:t> + 6 H</a:t>
            </a:r>
            <a:r>
              <a:rPr lang="en-US" altLang="ja-JP" baseline="-25000" dirty="0"/>
              <a:t>2</a:t>
            </a:r>
            <a:r>
              <a:rPr lang="en-US" altLang="ja-JP" dirty="0"/>
              <a:t>O</a:t>
            </a:r>
            <a:r>
              <a:rPr lang="ja-JP" altLang="ja-JP" dirty="0"/>
              <a:t> </a:t>
            </a:r>
            <a:endParaRPr lang="en-US" altLang="ja-JP" dirty="0" smtClean="0"/>
          </a:p>
          <a:p>
            <a:pPr>
              <a:lnSpc>
                <a:spcPct val="120000"/>
              </a:lnSpc>
            </a:pPr>
            <a:r>
              <a:rPr lang="en-US" altLang="ja-JP" dirty="0"/>
              <a:t>PS2</a:t>
            </a:r>
            <a:r>
              <a:rPr lang="ja-JP" altLang="ja-JP" dirty="0"/>
              <a:t>が</a:t>
            </a:r>
            <a:r>
              <a:rPr lang="en-US" altLang="ja-JP" dirty="0"/>
              <a:t>H–O</a:t>
            </a:r>
            <a:r>
              <a:rPr lang="ja-JP" altLang="ja-JP" dirty="0"/>
              <a:t>結合を開裂できるように改変された．次に，</a:t>
            </a:r>
            <a:r>
              <a:rPr lang="en-US" altLang="ja-JP" dirty="0"/>
              <a:t>PS1</a:t>
            </a:r>
            <a:r>
              <a:rPr lang="ja-JP" altLang="ja-JP" dirty="0" smtClean="0"/>
              <a:t>が</a:t>
            </a:r>
            <a:r>
              <a:rPr lang="ja-JP" altLang="en-US" dirty="0" smtClean="0"/>
              <a:t>反応</a:t>
            </a:r>
            <a:r>
              <a:rPr lang="ja-JP" altLang="ja-JP" dirty="0" smtClean="0"/>
              <a:t>を</a:t>
            </a:r>
            <a:r>
              <a:rPr lang="ja-JP" altLang="ja-JP" dirty="0"/>
              <a:t>完結する </a:t>
            </a:r>
            <a:endParaRPr lang="en-US" altLang="ja-JP" dirty="0" smtClean="0"/>
          </a:p>
          <a:p>
            <a:pPr>
              <a:lnSpc>
                <a:spcPct val="120000"/>
              </a:lnSpc>
            </a:pPr>
            <a:r>
              <a:rPr lang="ja-JP" altLang="ja-JP" dirty="0"/>
              <a:t>藍色</a:t>
            </a:r>
            <a:r>
              <a:rPr lang="ja-JP" altLang="ja-JP" dirty="0" smtClean="0"/>
              <a:t>細菌は</a:t>
            </a:r>
            <a:r>
              <a:rPr lang="ja-JP" altLang="ja-JP" dirty="0"/>
              <a:t>，この能力を発達させた初期生物の多様な</a:t>
            </a:r>
            <a:r>
              <a:rPr lang="ja-JP" altLang="ja-JP" dirty="0" smtClean="0"/>
              <a:t>子孫</a:t>
            </a:r>
            <a:endParaRPr lang="en-US" altLang="ja-JP" dirty="0" smtClean="0"/>
          </a:p>
          <a:p>
            <a:pPr lvl="1">
              <a:lnSpc>
                <a:spcPct val="120000"/>
              </a:lnSpc>
            </a:pPr>
            <a:r>
              <a:rPr lang="ja-JP" altLang="ja-JP" dirty="0">
                <a:solidFill>
                  <a:srgbClr val="FF0000"/>
                </a:solidFill>
              </a:rPr>
              <a:t>水分子の強い結合を開裂できるようになると，水素と電子の供給源はほとんど無尽蔵となった </a:t>
            </a:r>
            <a:endParaRPr lang="en-US" altLang="ja-JP" dirty="0" smtClean="0">
              <a:solidFill>
                <a:srgbClr val="FF0000"/>
              </a:solidFill>
            </a:endParaRPr>
          </a:p>
          <a:p>
            <a:pPr>
              <a:lnSpc>
                <a:spcPct val="120000"/>
              </a:lnSpc>
            </a:pPr>
            <a:r>
              <a:rPr lang="ja-JP" altLang="en-US" dirty="0" smtClean="0"/>
              <a:t>しかし，廃棄物の</a:t>
            </a:r>
            <a:r>
              <a:rPr lang="en-US" altLang="ja-JP" dirty="0"/>
              <a:t>O</a:t>
            </a:r>
            <a:r>
              <a:rPr lang="en-US" altLang="ja-JP" baseline="-25000" dirty="0"/>
              <a:t>2</a:t>
            </a:r>
            <a:r>
              <a:rPr lang="ja-JP" altLang="ja-JP" dirty="0"/>
              <a:t>は，有機物を分解するため，</a:t>
            </a:r>
            <a:r>
              <a:rPr lang="ja-JP" altLang="ja-JP" dirty="0" smtClean="0"/>
              <a:t>初期</a:t>
            </a:r>
            <a:r>
              <a:rPr lang="ja-JP" altLang="en-US" dirty="0" smtClean="0"/>
              <a:t>生物</a:t>
            </a:r>
            <a:r>
              <a:rPr lang="ja-JP" altLang="ja-JP" dirty="0" smtClean="0"/>
              <a:t>に</a:t>
            </a:r>
            <a:r>
              <a:rPr lang="ja-JP" altLang="ja-JP" dirty="0"/>
              <a:t>とっては破壊的な毒であった </a:t>
            </a:r>
            <a:endParaRPr kumimoji="1" lang="en-US" altLang="ja-JP" dirty="0" smtClean="0"/>
          </a:p>
        </p:txBody>
      </p:sp>
    </p:spTree>
    <p:extLst>
      <p:ext uri="{BB962C8B-B14F-4D97-AF65-F5344CB8AC3E}">
        <p14:creationId xmlns:p14="http://schemas.microsoft.com/office/powerpoint/2010/main" val="2415719862"/>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0"/>
            <a:ext cx="8229600" cy="1143000"/>
          </a:xfrm>
        </p:spPr>
        <p:txBody>
          <a:bodyPr/>
          <a:lstStyle/>
          <a:p>
            <a:r>
              <a:rPr kumimoji="1" lang="ja-JP" altLang="en-US" dirty="0" smtClean="0"/>
              <a:t>黒海における光合成</a:t>
            </a:r>
            <a:endParaRPr kumimoji="1" lang="ja-JP" altLang="en-US" dirty="0"/>
          </a:p>
        </p:txBody>
      </p:sp>
      <p:sp>
        <p:nvSpPr>
          <p:cNvPr id="4" name="コンテンツ プレースホルダー 3"/>
          <p:cNvSpPr>
            <a:spLocks noGrp="1"/>
          </p:cNvSpPr>
          <p:nvPr>
            <p:ph idx="1"/>
          </p:nvPr>
        </p:nvSpPr>
        <p:spPr>
          <a:xfrm>
            <a:off x="457200" y="4870450"/>
            <a:ext cx="8229600" cy="1949450"/>
          </a:xfrm>
        </p:spPr>
        <p:txBody>
          <a:bodyPr>
            <a:normAutofit fontScale="70000" lnSpcReduction="20000"/>
          </a:bodyPr>
          <a:lstStyle/>
          <a:p>
            <a:pPr>
              <a:lnSpc>
                <a:spcPct val="120000"/>
              </a:lnSpc>
            </a:pPr>
            <a:r>
              <a:rPr lang="ja-JP" altLang="en-US" dirty="0"/>
              <a:t>藍色細菌が表層を占め，酸素発生型光合成</a:t>
            </a:r>
            <a:r>
              <a:rPr lang="ja-JP" altLang="en-US" dirty="0" smtClean="0"/>
              <a:t>を行う</a:t>
            </a:r>
            <a:endParaRPr lang="en-US" altLang="ja-JP" dirty="0" smtClean="0"/>
          </a:p>
          <a:p>
            <a:pPr>
              <a:lnSpc>
                <a:spcPct val="120000"/>
              </a:lnSpc>
            </a:pPr>
            <a:r>
              <a:rPr lang="ja-JP" altLang="en-US" dirty="0" smtClean="0"/>
              <a:t>それら</a:t>
            </a:r>
            <a:r>
              <a:rPr lang="ja-JP" altLang="en-US" dirty="0"/>
              <a:t>が死んで，水柱を沈降すると，有機物の分解に</a:t>
            </a:r>
            <a:r>
              <a:rPr lang="en-US" altLang="ja-JP" dirty="0"/>
              <a:t>O</a:t>
            </a:r>
            <a:r>
              <a:rPr lang="en-US" altLang="ja-JP" baseline="-25000" dirty="0"/>
              <a:t>2</a:t>
            </a:r>
            <a:r>
              <a:rPr lang="ja-JP" altLang="en-US" dirty="0"/>
              <a:t>が消</a:t>
            </a:r>
            <a:r>
              <a:rPr lang="ja-JP" altLang="en-US" dirty="0" smtClean="0"/>
              <a:t>費され，亜表層は</a:t>
            </a:r>
            <a:r>
              <a:rPr lang="ja-JP" altLang="en-US" dirty="0"/>
              <a:t>無酸素状態と</a:t>
            </a:r>
            <a:r>
              <a:rPr lang="ja-JP" altLang="en-US" dirty="0" smtClean="0"/>
              <a:t>なる</a:t>
            </a:r>
            <a:endParaRPr lang="en-US" altLang="ja-JP" dirty="0" smtClean="0"/>
          </a:p>
          <a:p>
            <a:pPr>
              <a:lnSpc>
                <a:spcPct val="120000"/>
              </a:lnSpc>
            </a:pPr>
            <a:r>
              <a:rPr lang="ja-JP" altLang="en-US" dirty="0" smtClean="0"/>
              <a:t>太陽光は届く</a:t>
            </a:r>
            <a:r>
              <a:rPr lang="ja-JP" altLang="en-US" dirty="0"/>
              <a:t>が嫌気的な亜表層では，紅色や緑色の細菌が色鮮やかな層をなし，</a:t>
            </a:r>
            <a:r>
              <a:rPr lang="en-US" altLang="ja-JP" dirty="0"/>
              <a:t>PS1</a:t>
            </a:r>
            <a:r>
              <a:rPr lang="ja-JP" altLang="en-US" dirty="0"/>
              <a:t>と</a:t>
            </a:r>
            <a:r>
              <a:rPr lang="en-US" altLang="ja-JP" dirty="0"/>
              <a:t>PS2</a:t>
            </a:r>
            <a:r>
              <a:rPr lang="ja-JP" altLang="en-US" dirty="0"/>
              <a:t>を別々に用いて光合成</a:t>
            </a:r>
            <a:r>
              <a:rPr lang="ja-JP" altLang="en-US" dirty="0" smtClean="0"/>
              <a:t>を行う</a:t>
            </a:r>
            <a:endParaRPr kumimoji="1" lang="ja-JP" altLang="en-US" dirty="0"/>
          </a:p>
        </p:txBody>
      </p:sp>
      <p:pic>
        <p:nvPicPr>
          <p:cNvPr id="5" name="図 4"/>
          <p:cNvPicPr>
            <a:picLocks noChangeAspect="1"/>
          </p:cNvPicPr>
          <p:nvPr/>
        </p:nvPicPr>
        <p:blipFill>
          <a:blip r:embed="rId3"/>
          <a:stretch>
            <a:fillRect/>
          </a:stretch>
        </p:blipFill>
        <p:spPr>
          <a:xfrm>
            <a:off x="1371600" y="1003301"/>
            <a:ext cx="6400800" cy="3629025"/>
          </a:xfrm>
          <a:prstGeom prst="rect">
            <a:avLst/>
          </a:prstGeom>
        </p:spPr>
      </p:pic>
    </p:spTree>
    <p:extLst>
      <p:ext uri="{BB962C8B-B14F-4D97-AF65-F5344CB8AC3E}">
        <p14:creationId xmlns:p14="http://schemas.microsoft.com/office/powerpoint/2010/main" val="1336679261"/>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0"/>
            <a:ext cx="8229600" cy="1143000"/>
          </a:xfrm>
        </p:spPr>
        <p:txBody>
          <a:bodyPr>
            <a:normAutofit/>
          </a:bodyPr>
          <a:lstStyle/>
          <a:p>
            <a:r>
              <a:rPr kumimoji="1" lang="ja-JP" altLang="en-US" dirty="0" smtClean="0"/>
              <a:t>第三のエネルギー革命：好気呼吸</a:t>
            </a:r>
            <a:endParaRPr kumimoji="1" lang="ja-JP" altLang="en-US" dirty="0"/>
          </a:p>
        </p:txBody>
      </p:sp>
      <p:sp>
        <p:nvSpPr>
          <p:cNvPr id="4" name="コンテンツ プレースホルダー 3"/>
          <p:cNvSpPr>
            <a:spLocks noGrp="1"/>
          </p:cNvSpPr>
          <p:nvPr>
            <p:ph idx="1"/>
          </p:nvPr>
        </p:nvSpPr>
        <p:spPr>
          <a:xfrm>
            <a:off x="457200" y="1143000"/>
            <a:ext cx="8229600" cy="2654299"/>
          </a:xfrm>
        </p:spPr>
        <p:txBody>
          <a:bodyPr>
            <a:normAutofit fontScale="77500" lnSpcReduction="20000"/>
          </a:bodyPr>
          <a:lstStyle/>
          <a:p>
            <a:pPr>
              <a:lnSpc>
                <a:spcPct val="120000"/>
              </a:lnSpc>
            </a:pPr>
            <a:r>
              <a:rPr kumimoji="1" lang="ja-JP" altLang="en-US" dirty="0" smtClean="0"/>
              <a:t>嫌気的代謝</a:t>
            </a:r>
            <a:endParaRPr kumimoji="1" lang="en-US" altLang="ja-JP" dirty="0" smtClean="0"/>
          </a:p>
          <a:p>
            <a:pPr lvl="1">
              <a:lnSpc>
                <a:spcPct val="120000"/>
              </a:lnSpc>
            </a:pPr>
            <a:r>
              <a:rPr lang="ja-JP" altLang="en-US" dirty="0" smtClean="0"/>
              <a:t>解糖：</a:t>
            </a:r>
            <a:r>
              <a:rPr lang="en-US" altLang="ja-JP" dirty="0" smtClean="0"/>
              <a:t>C</a:t>
            </a:r>
            <a:r>
              <a:rPr lang="en-US" altLang="ja-JP" baseline="-25000" dirty="0" smtClean="0"/>
              <a:t>6</a:t>
            </a:r>
            <a:r>
              <a:rPr lang="en-US" altLang="ja-JP" dirty="0" smtClean="0"/>
              <a:t>H</a:t>
            </a:r>
            <a:r>
              <a:rPr lang="en-US" altLang="ja-JP" baseline="-25000" dirty="0" smtClean="0"/>
              <a:t>12</a:t>
            </a:r>
            <a:r>
              <a:rPr lang="en-US" altLang="ja-JP" dirty="0" smtClean="0"/>
              <a:t>O</a:t>
            </a:r>
            <a:r>
              <a:rPr lang="en-US" altLang="ja-JP" baseline="-25000" dirty="0" smtClean="0"/>
              <a:t>6</a:t>
            </a:r>
            <a:r>
              <a:rPr lang="en-US" altLang="ja-JP" dirty="0" smtClean="0"/>
              <a:t> </a:t>
            </a:r>
            <a:r>
              <a:rPr lang="ja-JP" altLang="ja-JP" dirty="0"/>
              <a:t>→</a:t>
            </a:r>
            <a:r>
              <a:rPr lang="en-US" altLang="ja-JP" dirty="0"/>
              <a:t> 2 CH</a:t>
            </a:r>
            <a:r>
              <a:rPr lang="en-US" altLang="ja-JP" baseline="-25000" dirty="0"/>
              <a:t>3</a:t>
            </a:r>
            <a:r>
              <a:rPr lang="en-US" altLang="ja-JP" dirty="0"/>
              <a:t>CH</a:t>
            </a:r>
            <a:r>
              <a:rPr lang="en-US" altLang="ja-JP" baseline="-25000" dirty="0"/>
              <a:t>2</a:t>
            </a:r>
            <a:r>
              <a:rPr lang="en-US" altLang="ja-JP" dirty="0"/>
              <a:t>OH + 2 CO</a:t>
            </a:r>
            <a:r>
              <a:rPr lang="en-US" altLang="ja-JP" baseline="-25000" dirty="0"/>
              <a:t>2</a:t>
            </a:r>
            <a:r>
              <a:rPr lang="en-US" altLang="ja-JP" dirty="0"/>
              <a:t> + 2 ATP</a:t>
            </a:r>
            <a:r>
              <a:rPr lang="ja-JP" altLang="ja-JP" dirty="0"/>
              <a:t> </a:t>
            </a:r>
            <a:endParaRPr lang="en-US" altLang="ja-JP" dirty="0" smtClean="0"/>
          </a:p>
          <a:p>
            <a:pPr lvl="1">
              <a:lnSpc>
                <a:spcPct val="120000"/>
              </a:lnSpc>
            </a:pPr>
            <a:r>
              <a:rPr kumimoji="1" lang="ja-JP" altLang="en-US" dirty="0" smtClean="0"/>
              <a:t>発酵</a:t>
            </a:r>
            <a:endParaRPr kumimoji="1" lang="en-US" altLang="ja-JP" dirty="0" smtClean="0"/>
          </a:p>
          <a:p>
            <a:pPr>
              <a:lnSpc>
                <a:spcPct val="120000"/>
              </a:lnSpc>
            </a:pPr>
            <a:r>
              <a:rPr lang="ja-JP" altLang="en-US" dirty="0" smtClean="0"/>
              <a:t>好気呼吸</a:t>
            </a:r>
            <a:endParaRPr lang="en-US" altLang="ja-JP" dirty="0" smtClean="0"/>
          </a:p>
          <a:p>
            <a:pPr marL="0" indent="0">
              <a:lnSpc>
                <a:spcPct val="120000"/>
              </a:lnSpc>
              <a:buNone/>
            </a:pPr>
            <a:r>
              <a:rPr lang="en-US" altLang="ja-JP" dirty="0"/>
              <a:t>C</a:t>
            </a:r>
            <a:r>
              <a:rPr lang="en-US" altLang="ja-JP" baseline="-25000" dirty="0"/>
              <a:t>6</a:t>
            </a:r>
            <a:r>
              <a:rPr lang="en-US" altLang="ja-JP" dirty="0"/>
              <a:t>H</a:t>
            </a:r>
            <a:r>
              <a:rPr lang="en-US" altLang="ja-JP" baseline="-25000" dirty="0"/>
              <a:t>12</a:t>
            </a:r>
            <a:r>
              <a:rPr lang="en-US" altLang="ja-JP" dirty="0"/>
              <a:t>O</a:t>
            </a:r>
            <a:r>
              <a:rPr lang="en-US" altLang="ja-JP" baseline="-25000" dirty="0"/>
              <a:t>6</a:t>
            </a:r>
            <a:r>
              <a:rPr lang="en-US" altLang="ja-JP" dirty="0"/>
              <a:t> + 6 O</a:t>
            </a:r>
            <a:r>
              <a:rPr lang="en-US" altLang="ja-JP" baseline="-25000" dirty="0"/>
              <a:t>2</a:t>
            </a:r>
            <a:r>
              <a:rPr lang="en-US" altLang="ja-JP" dirty="0"/>
              <a:t> </a:t>
            </a:r>
            <a:r>
              <a:rPr lang="ja-JP" altLang="ja-JP" dirty="0"/>
              <a:t>→</a:t>
            </a:r>
            <a:r>
              <a:rPr lang="en-US" altLang="ja-JP" dirty="0"/>
              <a:t> 6 CO</a:t>
            </a:r>
            <a:r>
              <a:rPr lang="en-US" altLang="ja-JP" baseline="-25000" dirty="0"/>
              <a:t>2</a:t>
            </a:r>
            <a:r>
              <a:rPr lang="en-US" altLang="ja-JP" dirty="0"/>
              <a:t> + 6 H</a:t>
            </a:r>
            <a:r>
              <a:rPr lang="en-US" altLang="ja-JP" baseline="-25000" dirty="0"/>
              <a:t>2</a:t>
            </a:r>
            <a:r>
              <a:rPr lang="en-US" altLang="ja-JP" dirty="0"/>
              <a:t>O + 36 ATP</a:t>
            </a:r>
            <a:r>
              <a:rPr lang="ja-JP" altLang="ja-JP" dirty="0"/>
              <a:t> </a:t>
            </a:r>
            <a:endParaRPr lang="en-US" altLang="ja-JP" dirty="0" smtClean="0"/>
          </a:p>
          <a:p>
            <a:pPr lvl="1">
              <a:lnSpc>
                <a:spcPct val="120000"/>
              </a:lnSpc>
            </a:pPr>
            <a:r>
              <a:rPr lang="ja-JP" altLang="en-US" dirty="0">
                <a:solidFill>
                  <a:srgbClr val="FF0000"/>
                </a:solidFill>
              </a:rPr>
              <a:t>グルコース</a:t>
            </a:r>
            <a:r>
              <a:rPr lang="en-US" altLang="ja-JP" dirty="0">
                <a:solidFill>
                  <a:srgbClr val="FF0000"/>
                </a:solidFill>
              </a:rPr>
              <a:t>1</a:t>
            </a:r>
            <a:r>
              <a:rPr lang="ja-JP" altLang="en-US" dirty="0">
                <a:solidFill>
                  <a:srgbClr val="FF0000"/>
                </a:solidFill>
              </a:rPr>
              <a:t>分子から得られるエネルギーを</a:t>
            </a:r>
            <a:r>
              <a:rPr lang="en-US" altLang="ja-JP" dirty="0">
                <a:solidFill>
                  <a:srgbClr val="FF0000"/>
                </a:solidFill>
              </a:rPr>
              <a:t>18</a:t>
            </a:r>
            <a:r>
              <a:rPr lang="ja-JP" altLang="en-US" dirty="0">
                <a:solidFill>
                  <a:srgbClr val="FF0000"/>
                </a:solidFill>
              </a:rPr>
              <a:t>倍に増やした</a:t>
            </a:r>
            <a:endParaRPr lang="en-US" altLang="ja-JP" dirty="0" smtClean="0">
              <a:solidFill>
                <a:srgbClr val="FF0000"/>
              </a:solidFill>
            </a:endParaRPr>
          </a:p>
          <a:p>
            <a:endParaRPr kumimoji="1" lang="ja-JP" altLang="en-US" dirty="0"/>
          </a:p>
        </p:txBody>
      </p:sp>
      <p:pic>
        <p:nvPicPr>
          <p:cNvPr id="5" name="図 4"/>
          <p:cNvPicPr>
            <a:picLocks noChangeAspect="1"/>
          </p:cNvPicPr>
          <p:nvPr/>
        </p:nvPicPr>
        <p:blipFill>
          <a:blip r:embed="rId3"/>
          <a:stretch>
            <a:fillRect/>
          </a:stretch>
        </p:blipFill>
        <p:spPr>
          <a:xfrm>
            <a:off x="1957388" y="3797299"/>
            <a:ext cx="5229225" cy="2857500"/>
          </a:xfrm>
          <a:prstGeom prst="rect">
            <a:avLst/>
          </a:prstGeom>
        </p:spPr>
      </p:pic>
    </p:spTree>
    <p:extLst>
      <p:ext uri="{BB962C8B-B14F-4D97-AF65-F5344CB8AC3E}">
        <p14:creationId xmlns:p14="http://schemas.microsoft.com/office/powerpoint/2010/main" val="1370492213"/>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タイトル 5"/>
          <p:cNvSpPr>
            <a:spLocks noGrp="1"/>
          </p:cNvSpPr>
          <p:nvPr>
            <p:ph type="title"/>
          </p:nvPr>
        </p:nvSpPr>
        <p:spPr>
          <a:xfrm>
            <a:off x="3676650" y="274638"/>
            <a:ext cx="5207000" cy="1143000"/>
          </a:xfrm>
        </p:spPr>
        <p:txBody>
          <a:bodyPr>
            <a:normAutofit/>
          </a:bodyPr>
          <a:lstStyle/>
          <a:p>
            <a:r>
              <a:rPr lang="ja-JP" altLang="en-US" dirty="0"/>
              <a:t>惑星の燃料</a:t>
            </a:r>
            <a:r>
              <a:rPr lang="ja-JP" altLang="en-US" dirty="0" smtClean="0"/>
              <a:t>電池</a:t>
            </a:r>
            <a:endParaRPr kumimoji="1" lang="ja-JP" altLang="en-US" dirty="0"/>
          </a:p>
        </p:txBody>
      </p:sp>
      <p:sp>
        <p:nvSpPr>
          <p:cNvPr id="3" name="コンテンツ プレースホルダー 2"/>
          <p:cNvSpPr>
            <a:spLocks noGrp="1"/>
          </p:cNvSpPr>
          <p:nvPr>
            <p:ph idx="1"/>
          </p:nvPr>
        </p:nvSpPr>
        <p:spPr>
          <a:xfrm>
            <a:off x="3676650" y="1511300"/>
            <a:ext cx="5207000" cy="5257800"/>
          </a:xfrm>
        </p:spPr>
        <p:txBody>
          <a:bodyPr>
            <a:normAutofit fontScale="70000" lnSpcReduction="20000"/>
          </a:bodyPr>
          <a:lstStyle/>
          <a:p>
            <a:r>
              <a:rPr lang="ja-JP" altLang="en-US" dirty="0"/>
              <a:t>生物の電流が，惑星の燃料電池を「充電」した</a:t>
            </a:r>
          </a:p>
          <a:p>
            <a:r>
              <a:rPr lang="ja-JP" altLang="en-US" dirty="0"/>
              <a:t>地球内部のリザーバーは，きわめて大きく，生物過程の影響をほとんど受けて</a:t>
            </a:r>
            <a:r>
              <a:rPr lang="ja-JP" altLang="en-US" dirty="0" smtClean="0"/>
              <a:t>いない還元体</a:t>
            </a:r>
            <a:r>
              <a:rPr lang="ja-JP" altLang="en-US" dirty="0"/>
              <a:t>リザーバー</a:t>
            </a:r>
          </a:p>
          <a:p>
            <a:r>
              <a:rPr lang="ja-JP" altLang="en-US" dirty="0"/>
              <a:t>生物は，有機炭素を埋没させ，還元体リザーバーに加えた．炭素</a:t>
            </a:r>
            <a:r>
              <a:rPr lang="en-US" altLang="ja-JP" dirty="0"/>
              <a:t>1</a:t>
            </a:r>
            <a:r>
              <a:rPr lang="ja-JP" altLang="en-US" dirty="0"/>
              <a:t>原子が</a:t>
            </a:r>
            <a:r>
              <a:rPr lang="ja-JP" altLang="en-US" dirty="0" smtClean="0"/>
              <a:t>埋没すると</a:t>
            </a:r>
            <a:r>
              <a:rPr lang="ja-JP" altLang="en-US" dirty="0"/>
              <a:t>，</a:t>
            </a:r>
            <a:r>
              <a:rPr lang="en-US" altLang="ja-JP" dirty="0"/>
              <a:t>1</a:t>
            </a:r>
            <a:r>
              <a:rPr lang="ja-JP" altLang="en-US" dirty="0"/>
              <a:t>分子の</a:t>
            </a:r>
            <a:r>
              <a:rPr lang="en-US" altLang="ja-JP" dirty="0"/>
              <a:t>O</a:t>
            </a:r>
            <a:r>
              <a:rPr lang="en-US" altLang="ja-JP" baseline="-25000" dirty="0"/>
              <a:t>2</a:t>
            </a:r>
            <a:r>
              <a:rPr lang="ja-JP" altLang="en-US" dirty="0"/>
              <a:t>が放出され，地表を酸化した</a:t>
            </a:r>
          </a:p>
          <a:p>
            <a:r>
              <a:rPr lang="ja-JP" altLang="en-US" dirty="0"/>
              <a:t>還元体の硫黄と鉄が，酸素を吸収した．それらが酸素で飽和された後，初めて</a:t>
            </a:r>
            <a:r>
              <a:rPr lang="en-US" altLang="ja-JP" dirty="0"/>
              <a:t>O</a:t>
            </a:r>
            <a:r>
              <a:rPr lang="en-US" altLang="ja-JP" baseline="-25000" dirty="0"/>
              <a:t>2</a:t>
            </a:r>
            <a:r>
              <a:rPr lang="ja-JP" altLang="en-US" dirty="0"/>
              <a:t>を含む大気が発達した</a:t>
            </a:r>
          </a:p>
          <a:p>
            <a:r>
              <a:rPr lang="ja-JP" altLang="en-US" dirty="0" smtClean="0"/>
              <a:t>これは</a:t>
            </a:r>
            <a:r>
              <a:rPr lang="ja-JP" altLang="en-US" dirty="0"/>
              <a:t>，生命が単細胞生物のみであった</a:t>
            </a:r>
            <a:r>
              <a:rPr lang="ja-JP" altLang="en-US" dirty="0" smtClean="0"/>
              <a:t>とき，</a:t>
            </a:r>
            <a:r>
              <a:rPr lang="en-US" altLang="ja-JP" dirty="0"/>
              <a:t>20</a:t>
            </a:r>
            <a:r>
              <a:rPr lang="ja-JP" altLang="en-US" dirty="0"/>
              <a:t>億年以上をかけて起こった</a:t>
            </a:r>
          </a:p>
          <a:p>
            <a:r>
              <a:rPr lang="ja-JP" altLang="en-US" dirty="0"/>
              <a:t>地表で十分な</a:t>
            </a:r>
            <a:r>
              <a:rPr lang="en-US" altLang="ja-JP" dirty="0"/>
              <a:t>O</a:t>
            </a:r>
            <a:r>
              <a:rPr lang="en-US" altLang="ja-JP" baseline="-25000" dirty="0"/>
              <a:t>2</a:t>
            </a:r>
            <a:r>
              <a:rPr lang="ja-JP" altLang="en-US" dirty="0"/>
              <a:t>が利用できるようになると，多細胞生物が進化</a:t>
            </a:r>
            <a:r>
              <a:rPr lang="ja-JP" altLang="en-US" dirty="0" smtClean="0"/>
              <a:t>した</a:t>
            </a:r>
            <a:endParaRPr lang="en-US" altLang="ja-JP" dirty="0" smtClean="0"/>
          </a:p>
          <a:p>
            <a:pPr lvl="1"/>
            <a:r>
              <a:rPr lang="ja-JP" altLang="en-US" dirty="0" smtClean="0">
                <a:solidFill>
                  <a:srgbClr val="FF0000"/>
                </a:solidFill>
              </a:rPr>
              <a:t>生命と惑星の共進化</a:t>
            </a:r>
            <a:endParaRPr lang="ja-JP" altLang="en-US" dirty="0">
              <a:solidFill>
                <a:srgbClr val="FF0000"/>
              </a:solidFill>
            </a:endParaRPr>
          </a:p>
        </p:txBody>
      </p:sp>
      <p:pic>
        <p:nvPicPr>
          <p:cNvPr id="5" name="図 4"/>
          <p:cNvPicPr>
            <a:picLocks noChangeAspect="1"/>
          </p:cNvPicPr>
          <p:nvPr/>
        </p:nvPicPr>
        <p:blipFill>
          <a:blip r:embed="rId3"/>
          <a:stretch>
            <a:fillRect/>
          </a:stretch>
        </p:blipFill>
        <p:spPr>
          <a:xfrm>
            <a:off x="260350" y="815340"/>
            <a:ext cx="3155950" cy="5902960"/>
          </a:xfrm>
          <a:prstGeom prst="rect">
            <a:avLst/>
          </a:prstGeom>
        </p:spPr>
      </p:pic>
    </p:spTree>
    <p:extLst>
      <p:ext uri="{BB962C8B-B14F-4D97-AF65-F5344CB8AC3E}">
        <p14:creationId xmlns:p14="http://schemas.microsoft.com/office/powerpoint/2010/main" val="4133381468"/>
      </p:ext>
    </p:extLst>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ホワイト">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ホワイト">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ホワイト">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6348</TotalTime>
  <Words>1206</Words>
  <Application>Microsoft Macintosh PowerPoint</Application>
  <PresentationFormat>画面に合わせる (4:3)</PresentationFormat>
  <Paragraphs>67</Paragraphs>
  <Slides>9</Slides>
  <Notes>7</Notes>
  <HiddenSlides>0</HiddenSlides>
  <MMClips>0</MMClips>
  <ScaleCrop>false</ScaleCrop>
  <HeadingPairs>
    <vt:vector size="4" baseType="variant">
      <vt:variant>
        <vt:lpstr>テーマ</vt:lpstr>
      </vt:variant>
      <vt:variant>
        <vt:i4>1</vt:i4>
      </vt:variant>
      <vt:variant>
        <vt:lpstr>スライド タイトル</vt:lpstr>
      </vt:variant>
      <vt:variant>
        <vt:i4>9</vt:i4>
      </vt:variant>
    </vt:vector>
  </HeadingPairs>
  <TitlesOfParts>
    <vt:vector size="10" baseType="lpstr">
      <vt:lpstr>ホワイト</vt:lpstr>
      <vt:lpstr>第15章　表面にエネルギーを与える 生命と惑星の共進化による惑星燃料電池の形成</vt:lpstr>
      <vt:lpstr>電流としての生命</vt:lpstr>
      <vt:lpstr>元素の酸化状態と鉱物</vt:lpstr>
      <vt:lpstr>還元的な初期地球の証拠</vt:lpstr>
      <vt:lpstr>最初のエネルギー革命：独立栄養</vt:lpstr>
      <vt:lpstr>第二のエネルギー革命：光合成</vt:lpstr>
      <vt:lpstr>黒海における光合成</vt:lpstr>
      <vt:lpstr>第三のエネルギー革命：好気呼吸</vt:lpstr>
      <vt:lpstr>惑星の燃料電池</vt:lpstr>
    </vt:vector>
  </TitlesOfParts>
  <Company>Kyoto University</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生命の惑星はいかにつくられるか？ ビッグバンから人類へ至る地球の物語</dc:title>
  <dc:creator>宗林 由樹</dc:creator>
  <cp:lastModifiedBy>宗林 由樹</cp:lastModifiedBy>
  <cp:revision>1829</cp:revision>
  <cp:lastPrinted>2015-04-23T08:19:19Z</cp:lastPrinted>
  <dcterms:created xsi:type="dcterms:W3CDTF">2013-12-26T10:25:17Z</dcterms:created>
  <dcterms:modified xsi:type="dcterms:W3CDTF">2015-05-23T03:21:15Z</dcterms:modified>
</cp:coreProperties>
</file>