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387" r:id="rId2"/>
    <p:sldId id="388" r:id="rId3"/>
    <p:sldId id="389" r:id="rId4"/>
    <p:sldId id="390" r:id="rId5"/>
    <p:sldId id="391" r:id="rId6"/>
    <p:sldId id="392" r:id="rId7"/>
    <p:sldId id="393" r:id="rId8"/>
    <p:sldId id="394" r:id="rId9"/>
    <p:sldId id="395" r:id="rId10"/>
    <p:sldId id="396" r:id="rId11"/>
    <p:sldId id="397" r:id="rId12"/>
    <p:sldId id="398" r:id="rId13"/>
    <p:sldId id="399" r:id="rId14"/>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5217" autoAdjust="0"/>
  </p:normalViewPr>
  <p:slideViewPr>
    <p:cSldViewPr snapToGrid="0" snapToObjects="1" showGuides="1">
      <p:cViewPr>
        <p:scale>
          <a:sx n="100" d="100"/>
          <a:sy n="100" d="100"/>
        </p:scale>
        <p:origin x="-1616" y="-88"/>
      </p:cViewPr>
      <p:guideLst>
        <p:guide orient="horz" pos="3068"/>
        <p:guide pos="515"/>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64CCB0-F41E-EC46-BC85-FCC037CC0E23}" type="datetimeFigureOut">
              <a:rPr kumimoji="1" lang="ja-JP" altLang="en-US" smtClean="0"/>
              <a:t>05/23/2015</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726A01-D7E3-DD47-80B9-5BFC7D761E26}" type="slidenum">
              <a:rPr kumimoji="1" lang="ja-JP" altLang="en-US" smtClean="0"/>
              <a:t>‹#›</a:t>
            </a:fld>
            <a:endParaRPr kumimoji="1" lang="ja-JP" altLang="en-US"/>
          </a:p>
        </p:txBody>
      </p:sp>
    </p:spTree>
    <p:extLst>
      <p:ext uri="{BB962C8B-B14F-4D97-AF65-F5344CB8AC3E}">
        <p14:creationId xmlns:p14="http://schemas.microsoft.com/office/powerpoint/2010/main" val="3721002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B7519F-92BC-6B4F-B437-03A8FAF9A45E}" type="datetimeFigureOut">
              <a:rPr kumimoji="1" lang="ja-JP" altLang="en-US" smtClean="0"/>
              <a:t>05/23/2015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EEAE6E-CE5E-7D40-A6AE-58E5A768089B}" type="slidenum">
              <a:rPr kumimoji="1" lang="ja-JP" altLang="en-US" smtClean="0"/>
              <a:t>‹#›</a:t>
            </a:fld>
            <a:endParaRPr kumimoji="1" lang="ja-JP" altLang="en-US"/>
          </a:p>
        </p:txBody>
      </p:sp>
    </p:spTree>
    <p:extLst>
      <p:ext uri="{BB962C8B-B14F-4D97-AF65-F5344CB8AC3E}">
        <p14:creationId xmlns:p14="http://schemas.microsoft.com/office/powerpoint/2010/main" val="3317825364"/>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16―1</a:t>
            </a:r>
            <a:r>
              <a:rPr kumimoji="1" lang="ja-JP" altLang="en-US" dirty="0" smtClean="0"/>
              <a:t>：酸素サイクルのさまざまな要素の図解．</a:t>
            </a:r>
            <a:r>
              <a:rPr kumimoji="1" lang="en-US" altLang="ja-JP" dirty="0" smtClean="0"/>
              <a:t>O2 </a:t>
            </a:r>
            <a:r>
              <a:rPr kumimoji="1" lang="ja-JP" altLang="en-US" dirty="0" smtClean="0"/>
              <a:t>は，光合成によってつくられる．生産された有機物の大部分は，再酸化される．有機物の埋没は，過剰の</a:t>
            </a:r>
            <a:r>
              <a:rPr kumimoji="1" lang="en-US" altLang="ja-JP" dirty="0" smtClean="0"/>
              <a:t>O2 </a:t>
            </a:r>
            <a:r>
              <a:rPr kumimoji="1" lang="ja-JP" altLang="en-US" dirty="0" smtClean="0"/>
              <a:t>を生じ，それはさまざまな反応で消費される．還元体の鉄と硫黄は，熱水噴出孔および大陸地殻から供給され，酸化される．火山から噴出する還元体ガスも同様である．プレートの沈み込みは，さまざまな分子を地球内部にリサイクルする．堆積岩の酸化状態は，地球の歴史を通したこれらの反応を記録している．</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2</a:t>
            </a:fld>
            <a:endParaRPr kumimoji="1" lang="ja-JP" altLang="en-US"/>
          </a:p>
        </p:txBody>
      </p:sp>
    </p:spTree>
    <p:extLst>
      <p:ext uri="{BB962C8B-B14F-4D97-AF65-F5344CB8AC3E}">
        <p14:creationId xmlns:p14="http://schemas.microsoft.com/office/powerpoint/2010/main" val="1948255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16―8</a:t>
            </a:r>
            <a:r>
              <a:rPr kumimoji="1" lang="ja-JP" altLang="en-US" dirty="0" smtClean="0"/>
              <a:t>：硫黄の質量非依存分別（</a:t>
            </a:r>
            <a:r>
              <a:rPr kumimoji="1" lang="en-US" altLang="ja-JP" dirty="0" smtClean="0"/>
              <a:t>SMIF</a:t>
            </a:r>
            <a:r>
              <a:rPr kumimoji="1" lang="ja-JP" altLang="en-US" dirty="0" smtClean="0"/>
              <a:t>）の時間変化．</a:t>
            </a:r>
            <a:r>
              <a:rPr kumimoji="1" lang="en-US" altLang="ja-JP" dirty="0" smtClean="0"/>
              <a:t>24 </a:t>
            </a:r>
            <a:r>
              <a:rPr kumimoji="1" lang="ja-JP" altLang="en-US" dirty="0" smtClean="0"/>
              <a:t>億年以上前には，地球で</a:t>
            </a:r>
            <a:r>
              <a:rPr kumimoji="1" lang="en-US" altLang="ja-JP" dirty="0" smtClean="0"/>
              <a:t>SMIF </a:t>
            </a:r>
            <a:r>
              <a:rPr kumimoji="1" lang="ja-JP" altLang="en-US" dirty="0" smtClean="0"/>
              <a:t>が起こった．これには，無酸素条件が必要であった．</a:t>
            </a:r>
            <a:r>
              <a:rPr kumimoji="1" lang="en-US" altLang="ja-JP" dirty="0" smtClean="0"/>
              <a:t>SMIF </a:t>
            </a:r>
            <a:r>
              <a:rPr kumimoji="1" lang="ja-JP" altLang="en-US" dirty="0" smtClean="0"/>
              <a:t>は，その後減少し，</a:t>
            </a:r>
            <a:r>
              <a:rPr kumimoji="1" lang="en-US" altLang="ja-JP" dirty="0" smtClean="0"/>
              <a:t>20 </a:t>
            </a:r>
            <a:r>
              <a:rPr kumimoji="1" lang="ja-JP" altLang="en-US" dirty="0" smtClean="0"/>
              <a:t>億年前より若い試料では見いだされない．これは，大気中酸素の増加を示唆する．</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11</a:t>
            </a:fld>
            <a:endParaRPr kumimoji="1" lang="ja-JP" altLang="en-US"/>
          </a:p>
        </p:txBody>
      </p:sp>
    </p:spTree>
    <p:extLst>
      <p:ext uri="{BB962C8B-B14F-4D97-AF65-F5344CB8AC3E}">
        <p14:creationId xmlns:p14="http://schemas.microsoft.com/office/powerpoint/2010/main" val="3103662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16―11</a:t>
            </a:r>
            <a:r>
              <a:rPr kumimoji="1" lang="ja-JP" altLang="en-US" dirty="0" smtClean="0"/>
              <a:t>：堆積物中モリブデン濃度の時間変化．還元的状態はモリブデンを不溶化し，海水中および海洋堆積物中の濃度を低くする．高酸化状態のモリブデンは，海水に可溶である．モリブデンは，地球表面の岩石中の濃度は低いが，現代の海水ではかなり豊富な元素のひとつである．約</a:t>
            </a:r>
            <a:r>
              <a:rPr kumimoji="1" lang="en-US" altLang="ja-JP" dirty="0" smtClean="0"/>
              <a:t>6 </a:t>
            </a:r>
            <a:r>
              <a:rPr kumimoji="1" lang="ja-JP" altLang="en-US" dirty="0" smtClean="0"/>
              <a:t>億年前のモリブデン濃度の大きな変化は，地球表面の</a:t>
            </a:r>
            <a:r>
              <a:rPr kumimoji="1" lang="en-US" altLang="ja-JP" dirty="0" smtClean="0"/>
              <a:t>O2 </a:t>
            </a:r>
            <a:r>
              <a:rPr kumimoji="1" lang="ja-JP" altLang="en-US" dirty="0" smtClean="0"/>
              <a:t>の二度目の増加と調和する．灰色の領域は，硫黄同位体が</a:t>
            </a:r>
            <a:r>
              <a:rPr kumimoji="1" lang="en-US" altLang="ja-JP" dirty="0" smtClean="0"/>
              <a:t>O2 </a:t>
            </a:r>
            <a:r>
              <a:rPr kumimoji="1" lang="ja-JP" altLang="en-US" dirty="0" smtClean="0"/>
              <a:t>の最初の増加を示す時代である（図</a:t>
            </a:r>
            <a:r>
              <a:rPr kumimoji="1" lang="en-US" altLang="ja-JP" dirty="0" smtClean="0"/>
              <a:t>16―8 </a:t>
            </a:r>
            <a:r>
              <a:rPr kumimoji="1" lang="ja-JP" altLang="en-US" dirty="0" smtClean="0"/>
              <a:t>参照）．（</a:t>
            </a:r>
            <a:r>
              <a:rPr kumimoji="1" lang="en-US" altLang="ja-JP" dirty="0" smtClean="0"/>
              <a:t>Modified after Scott et al., Nature 452</a:t>
            </a:r>
            <a:r>
              <a:rPr kumimoji="1" lang="ja-JP" altLang="en-US" dirty="0" smtClean="0"/>
              <a:t>（</a:t>
            </a:r>
            <a:r>
              <a:rPr kumimoji="1" lang="en-US" altLang="ja-JP" dirty="0" smtClean="0"/>
              <a:t>2008</a:t>
            </a:r>
            <a:r>
              <a:rPr kumimoji="1" lang="ja-JP" altLang="en-US" dirty="0" smtClean="0"/>
              <a:t>）</a:t>
            </a:r>
            <a:r>
              <a:rPr kumimoji="1" lang="en-US" altLang="ja-JP" dirty="0" smtClean="0"/>
              <a:t>: 456―59</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12</a:t>
            </a:fld>
            <a:endParaRPr kumimoji="1" lang="ja-JP" altLang="en-US"/>
          </a:p>
        </p:txBody>
      </p:sp>
    </p:spTree>
    <p:extLst>
      <p:ext uri="{BB962C8B-B14F-4D97-AF65-F5344CB8AC3E}">
        <p14:creationId xmlns:p14="http://schemas.microsoft.com/office/powerpoint/2010/main" val="160305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16―12</a:t>
            </a:r>
            <a:r>
              <a:rPr kumimoji="1" lang="ja-JP" altLang="en-US" dirty="0" smtClean="0"/>
              <a:t>：大気中の</a:t>
            </a:r>
            <a:r>
              <a:rPr kumimoji="1" lang="en-US" altLang="ja-JP" dirty="0" smtClean="0"/>
              <a:t>O2 </a:t>
            </a:r>
            <a:r>
              <a:rPr kumimoji="1" lang="ja-JP" altLang="en-US" dirty="0" smtClean="0"/>
              <a:t>濃度の変遷．この図は，スノーボールアース事変（</a:t>
            </a:r>
            <a:r>
              <a:rPr kumimoji="1" lang="en-US" altLang="ja-JP" dirty="0" smtClean="0"/>
              <a:t>22 </a:t>
            </a:r>
            <a:r>
              <a:rPr kumimoji="1" lang="ja-JP" altLang="en-US" dirty="0" smtClean="0"/>
              <a:t>億年前と</a:t>
            </a:r>
            <a:r>
              <a:rPr kumimoji="1" lang="en-US" altLang="ja-JP" dirty="0" smtClean="0"/>
              <a:t>7</a:t>
            </a:r>
            <a:r>
              <a:rPr kumimoji="1" lang="ja-JP" altLang="en-US" dirty="0" smtClean="0"/>
              <a:t>～</a:t>
            </a:r>
            <a:r>
              <a:rPr kumimoji="1" lang="en-US" altLang="ja-JP" dirty="0" smtClean="0"/>
              <a:t>6 </a:t>
            </a:r>
            <a:r>
              <a:rPr kumimoji="1" lang="ja-JP" altLang="en-US" dirty="0" smtClean="0"/>
              <a:t>億年前の鉛直の帯で示されている）と急激な</a:t>
            </a:r>
            <a:r>
              <a:rPr kumimoji="1" lang="en-US" altLang="ja-JP" dirty="0" smtClean="0"/>
              <a:t>O2 </a:t>
            </a:r>
            <a:r>
              <a:rPr kumimoji="1" lang="ja-JP" altLang="en-US" dirty="0" smtClean="0"/>
              <a:t>の増加との間の仮説的な関係に基づいている．</a:t>
            </a:r>
            <a:r>
              <a:rPr kumimoji="1" lang="en-US" altLang="ja-JP" dirty="0" smtClean="0"/>
              <a:t>O2 </a:t>
            </a:r>
            <a:r>
              <a:rPr kumimoji="1" lang="ja-JP" altLang="en-US" dirty="0" smtClean="0"/>
              <a:t>の増加はもっと漸進的であったかもしれない（灰色の点線のように）．明確な境界条件は，約</a:t>
            </a:r>
            <a:r>
              <a:rPr kumimoji="1" lang="en-US" altLang="ja-JP" dirty="0" smtClean="0"/>
              <a:t>20 </a:t>
            </a:r>
            <a:r>
              <a:rPr kumimoji="1" lang="ja-JP" altLang="en-US" dirty="0" smtClean="0"/>
              <a:t>億年前以降は，硫黄の質量非依存分別がなく，縞状鉄鉱床が衰退すること，および約</a:t>
            </a:r>
            <a:r>
              <a:rPr kumimoji="1" lang="en-US" altLang="ja-JP" dirty="0" smtClean="0"/>
              <a:t>6 </a:t>
            </a:r>
            <a:r>
              <a:rPr kumimoji="1" lang="ja-JP" altLang="en-US" dirty="0" smtClean="0"/>
              <a:t>億年前の多細胞生物の出現には現代と同じくらいの酸素濃度が必要であったことである．（</a:t>
            </a:r>
            <a:r>
              <a:rPr kumimoji="1" lang="en-US" altLang="ja-JP" dirty="0" smtClean="0"/>
              <a:t>Figure modified from Paul Hofmann; http://</a:t>
            </a:r>
            <a:r>
              <a:rPr kumimoji="1" lang="en-US" altLang="ja-JP" dirty="0" err="1" smtClean="0"/>
              <a:t>www.snowballearth.org</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13</a:t>
            </a:fld>
            <a:endParaRPr kumimoji="1" lang="ja-JP" altLang="en-US"/>
          </a:p>
        </p:txBody>
      </p:sp>
    </p:spTree>
    <p:extLst>
      <p:ext uri="{BB962C8B-B14F-4D97-AF65-F5344CB8AC3E}">
        <p14:creationId xmlns:p14="http://schemas.microsoft.com/office/powerpoint/2010/main" val="1172122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表</a:t>
            </a:r>
            <a:r>
              <a:rPr kumimoji="1" lang="en-US" altLang="ja-JP" dirty="0" smtClean="0"/>
              <a:t>16―1</a:t>
            </a:r>
            <a:r>
              <a:rPr kumimoji="1" lang="ja-JP" altLang="en-US" dirty="0" smtClean="0"/>
              <a:t>：地球の炭素のリザーバー（単位は</a:t>
            </a:r>
            <a:r>
              <a:rPr kumimoji="1" lang="en-US" altLang="ja-JP" dirty="0" smtClean="0"/>
              <a:t>10</a:t>
            </a:r>
            <a:r>
              <a:rPr kumimoji="1" lang="en-US" altLang="ja-JP" baseline="30000" dirty="0" smtClean="0"/>
              <a:t>18</a:t>
            </a:r>
            <a:r>
              <a:rPr kumimoji="1" lang="en-US" altLang="ja-JP" dirty="0" smtClean="0"/>
              <a:t> </a:t>
            </a:r>
            <a:r>
              <a:rPr kumimoji="1" lang="ja-JP" altLang="en-US" dirty="0" smtClean="0"/>
              <a:t>モル）</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3</a:t>
            </a:fld>
            <a:endParaRPr kumimoji="1" lang="ja-JP" altLang="en-US"/>
          </a:p>
        </p:txBody>
      </p:sp>
    </p:spTree>
    <p:extLst>
      <p:ext uri="{BB962C8B-B14F-4D97-AF65-F5344CB8AC3E}">
        <p14:creationId xmlns:p14="http://schemas.microsoft.com/office/powerpoint/2010/main" val="100550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16―2</a:t>
            </a:r>
            <a:r>
              <a:rPr kumimoji="1" lang="ja-JP" altLang="en-US" dirty="0" smtClean="0"/>
              <a:t>：炭酸塩炭素の同位体比（</a:t>
            </a:r>
            <a:r>
              <a:rPr kumimoji="1" lang="en-US" altLang="ja-JP" dirty="0" smtClean="0"/>
              <a:t>δ13Cic</a:t>
            </a:r>
            <a:r>
              <a:rPr kumimoji="1" lang="ja-JP" altLang="en-US" dirty="0" smtClean="0"/>
              <a:t>）と有機炭素の同位体比（</a:t>
            </a:r>
            <a:r>
              <a:rPr kumimoji="1" lang="en-US" altLang="ja-JP" dirty="0" smtClean="0"/>
              <a:t>δ13Coc</a:t>
            </a:r>
            <a:r>
              <a:rPr kumimoji="1" lang="ja-JP" altLang="en-US" dirty="0" smtClean="0"/>
              <a:t>）の間の関係．有機物として埋没する炭素の割合に対する依存性．</a:t>
            </a:r>
            <a:r>
              <a:rPr kumimoji="1" lang="en-US" altLang="ja-JP" dirty="0" smtClean="0"/>
              <a:t>2 </a:t>
            </a:r>
            <a:r>
              <a:rPr kumimoji="1" lang="ja-JP" altLang="en-US" dirty="0" smtClean="0"/>
              <a:t>つの同位体比の間の差は，常に</a:t>
            </a:r>
            <a:r>
              <a:rPr kumimoji="1" lang="en-US" altLang="ja-JP" dirty="0" smtClean="0"/>
              <a:t>30‰</a:t>
            </a:r>
            <a:r>
              <a:rPr kumimoji="1" lang="ja-JP" altLang="en-US" dirty="0" smtClean="0"/>
              <a:t>である．全炭素の同位体比は，常に平均－</a:t>
            </a:r>
            <a:r>
              <a:rPr kumimoji="1" lang="en-US" altLang="ja-JP" dirty="0" smtClean="0"/>
              <a:t>5‰</a:t>
            </a:r>
            <a:r>
              <a:rPr kumimoji="1" lang="ja-JP" altLang="en-US" dirty="0" smtClean="0"/>
              <a:t>である．鉛直の線は，現在の全球の炭素サイクルの値を示す．この値は，地球史を通してほぼ一定に保たれてきた．（</a:t>
            </a:r>
            <a:r>
              <a:rPr kumimoji="1" lang="en-US" altLang="ja-JP" dirty="0" smtClean="0"/>
              <a:t>Modified from Des Marais,</a:t>
            </a:r>
            <a:r>
              <a:rPr kumimoji="1" lang="en-US" altLang="ja-JP" baseline="0" dirty="0" smtClean="0"/>
              <a:t> </a:t>
            </a:r>
            <a:r>
              <a:rPr kumimoji="1" lang="en-US" altLang="ja-JP" dirty="0" smtClean="0"/>
              <a:t>Reviews in Mineralogy and Geochemistry v. 43, 555―78 (2001)</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4</a:t>
            </a:fld>
            <a:endParaRPr kumimoji="1" lang="ja-JP" altLang="en-US"/>
          </a:p>
        </p:txBody>
      </p:sp>
    </p:spTree>
    <p:extLst>
      <p:ext uri="{BB962C8B-B14F-4D97-AF65-F5344CB8AC3E}">
        <p14:creationId xmlns:p14="http://schemas.microsoft.com/office/powerpoint/2010/main" val="2649698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16―3</a:t>
            </a:r>
            <a:r>
              <a:rPr kumimoji="1" lang="ja-JP" altLang="en-US" dirty="0" smtClean="0"/>
              <a:t>：地質時代の堆積物中炭素同位体比のデータ．白丸は炭酸塩炭素（酸化体炭素）．三角は有機炭素（還元体炭素）．約</a:t>
            </a:r>
            <a:r>
              <a:rPr kumimoji="1" lang="en-US" altLang="ja-JP" dirty="0" smtClean="0"/>
              <a:t>22 </a:t>
            </a:r>
            <a:r>
              <a:rPr kumimoji="1" lang="ja-JP" altLang="en-US" dirty="0" smtClean="0"/>
              <a:t>億年前および</a:t>
            </a:r>
            <a:r>
              <a:rPr kumimoji="1" lang="en-US" altLang="ja-JP" dirty="0" smtClean="0"/>
              <a:t>8</a:t>
            </a:r>
            <a:r>
              <a:rPr kumimoji="1" lang="ja-JP" altLang="en-US" dirty="0" smtClean="0"/>
              <a:t>～</a:t>
            </a:r>
            <a:r>
              <a:rPr kumimoji="1" lang="en-US" altLang="ja-JP" dirty="0" smtClean="0"/>
              <a:t>6 </a:t>
            </a:r>
            <a:r>
              <a:rPr kumimoji="1" lang="ja-JP" altLang="en-US" dirty="0" smtClean="0"/>
              <a:t>億年前における，無機炭素の炭素同位体比の大きな変動に注意．（</a:t>
            </a:r>
            <a:r>
              <a:rPr kumimoji="1" lang="en-US" altLang="ja-JP" dirty="0" smtClean="0"/>
              <a:t>Adapted from Hayes and Waldbauer, Phil. Trans. R. Soc. B. 361 (2006):</a:t>
            </a:r>
            <a:r>
              <a:rPr kumimoji="1" lang="en-US" altLang="ja-JP" baseline="0" dirty="0" smtClean="0"/>
              <a:t> </a:t>
            </a:r>
            <a:r>
              <a:rPr kumimoji="1" lang="en-US" altLang="ja-JP" dirty="0" smtClean="0"/>
              <a:t>931―50</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5</a:t>
            </a:fld>
            <a:endParaRPr kumimoji="1" lang="ja-JP" altLang="en-US"/>
          </a:p>
        </p:txBody>
      </p:sp>
    </p:spTree>
    <p:extLst>
      <p:ext uri="{BB962C8B-B14F-4D97-AF65-F5344CB8AC3E}">
        <p14:creationId xmlns:p14="http://schemas.microsoft.com/office/powerpoint/2010/main" val="1786752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16―4</a:t>
            </a:r>
            <a:r>
              <a:rPr kumimoji="1" lang="ja-JP" altLang="en-US" dirty="0" smtClean="0"/>
              <a:t>：図</a:t>
            </a:r>
            <a:r>
              <a:rPr kumimoji="1" lang="en-US" altLang="ja-JP" dirty="0" smtClean="0"/>
              <a:t>16―3 </a:t>
            </a:r>
            <a:r>
              <a:rPr kumimoji="1" lang="ja-JP" altLang="en-US" dirty="0" smtClean="0"/>
              <a:t>のデータをなめらかな曲線で表した可能な解釈．</a:t>
            </a:r>
            <a:r>
              <a:rPr kumimoji="1" lang="en-US" altLang="ja-JP" dirty="0" smtClean="0"/>
              <a:t>CO2 </a:t>
            </a:r>
            <a:r>
              <a:rPr kumimoji="1" lang="ja-JP" altLang="en-US" dirty="0" smtClean="0"/>
              <a:t>が地球内部から定常的に脱ガスされたならば，表面の全炭素量は時間とともに増加する．表面の有機炭素が一定の割合であったならば（</a:t>
            </a:r>
            <a:r>
              <a:rPr kumimoji="1" lang="en-US" altLang="ja-JP" dirty="0" smtClean="0"/>
              <a:t>a</a:t>
            </a:r>
            <a:r>
              <a:rPr kumimoji="1" lang="ja-JP" altLang="en-US" dirty="0" smtClean="0"/>
              <a:t>），有機炭素の総生産量は時間とともに増加したはずである（</a:t>
            </a:r>
            <a:r>
              <a:rPr kumimoji="1" lang="en-US" altLang="ja-JP" dirty="0" smtClean="0"/>
              <a:t>b</a:t>
            </a:r>
            <a:r>
              <a:rPr kumimoji="1" lang="ja-JP" altLang="en-US" dirty="0" smtClean="0"/>
              <a:t>）．有機炭素の割合が増加した短い期間があったらしい（破線）．</a:t>
            </a:r>
            <a:r>
              <a:rPr kumimoji="1" lang="en-US" altLang="ja-JP" dirty="0" smtClean="0"/>
              <a:t>O2 </a:t>
            </a:r>
            <a:r>
              <a:rPr kumimoji="1" lang="ja-JP" altLang="en-US" dirty="0" smtClean="0"/>
              <a:t>の生産は有機炭素の埋没と</a:t>
            </a:r>
            <a:r>
              <a:rPr kumimoji="1" lang="en-US" altLang="ja-JP" dirty="0" smtClean="0"/>
              <a:t>1 </a:t>
            </a:r>
            <a:r>
              <a:rPr kumimoji="1" lang="ja-JP" altLang="en-US" dirty="0" smtClean="0"/>
              <a:t>対</a:t>
            </a:r>
            <a:r>
              <a:rPr kumimoji="1" lang="en-US" altLang="ja-JP" dirty="0" smtClean="0"/>
              <a:t>1 </a:t>
            </a:r>
            <a:r>
              <a:rPr kumimoji="1" lang="ja-JP" altLang="en-US" dirty="0" smtClean="0"/>
              <a:t>の関係があるので，下図は表面での酸化体分子（大部分は酸化体の鉄と硫黄）の増加を表していると見ることができる．（</a:t>
            </a:r>
            <a:r>
              <a:rPr kumimoji="1" lang="en-US" altLang="ja-JP" dirty="0" smtClean="0"/>
              <a:t>Modified after Hayes and Waldbauer (2006)</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6</a:t>
            </a:fld>
            <a:endParaRPr kumimoji="1" lang="ja-JP" altLang="en-US"/>
          </a:p>
        </p:txBody>
      </p:sp>
    </p:spTree>
    <p:extLst>
      <p:ext uri="{BB962C8B-B14F-4D97-AF65-F5344CB8AC3E}">
        <p14:creationId xmlns:p14="http://schemas.microsoft.com/office/powerpoint/2010/main" val="2561415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表</a:t>
            </a:r>
            <a:r>
              <a:rPr kumimoji="1" lang="en-US" altLang="ja-JP" dirty="0" smtClean="0"/>
              <a:t>16―2</a:t>
            </a:r>
            <a:r>
              <a:rPr kumimoji="1" lang="ja-JP" altLang="en-US" dirty="0" smtClean="0"/>
              <a:t>：有機物の貯蔵によってつくられた</a:t>
            </a:r>
            <a:r>
              <a:rPr kumimoji="1" lang="en-US" altLang="ja-JP" dirty="0" smtClean="0"/>
              <a:t>O2 </a:t>
            </a:r>
            <a:r>
              <a:rPr kumimoji="1" lang="ja-JP" altLang="en-US" dirty="0" smtClean="0"/>
              <a:t>のゆくえ（単位は</a:t>
            </a:r>
            <a:r>
              <a:rPr kumimoji="1" lang="en-US" altLang="ja-JP" dirty="0" smtClean="0"/>
              <a:t>10</a:t>
            </a:r>
            <a:r>
              <a:rPr kumimoji="1" lang="en-US" altLang="ja-JP" baseline="30000" dirty="0" smtClean="0"/>
              <a:t>18 </a:t>
            </a:r>
            <a:r>
              <a:rPr kumimoji="1" lang="ja-JP" altLang="en-US" dirty="0" smtClean="0"/>
              <a:t>モルの</a:t>
            </a:r>
            <a:r>
              <a:rPr kumimoji="1" lang="en-US" altLang="ja-JP" dirty="0" smtClean="0"/>
              <a:t>O2</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7</a:t>
            </a:fld>
            <a:endParaRPr kumimoji="1" lang="ja-JP" altLang="en-US"/>
          </a:p>
        </p:txBody>
      </p:sp>
    </p:spTree>
    <p:extLst>
      <p:ext uri="{BB962C8B-B14F-4D97-AF65-F5344CB8AC3E}">
        <p14:creationId xmlns:p14="http://schemas.microsoft.com/office/powerpoint/2010/main" val="3745444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16―5</a:t>
            </a:r>
            <a:r>
              <a:rPr kumimoji="1" lang="ja-JP" altLang="en-US" dirty="0" smtClean="0"/>
              <a:t>：縞状鉄鉱床の試料．鉄に富む層とチャートの層の縞を示す．これらの岩石は，現代文明の鉄の主な鉱床である．</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8</a:t>
            </a:fld>
            <a:endParaRPr kumimoji="1" lang="ja-JP" altLang="en-US"/>
          </a:p>
        </p:txBody>
      </p:sp>
    </p:spTree>
    <p:extLst>
      <p:ext uri="{BB962C8B-B14F-4D97-AF65-F5344CB8AC3E}">
        <p14:creationId xmlns:p14="http://schemas.microsoft.com/office/powerpoint/2010/main" val="1875237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16―6</a:t>
            </a:r>
            <a:r>
              <a:rPr kumimoji="1" lang="ja-JP" altLang="en-US" dirty="0" smtClean="0"/>
              <a:t>：縞状鉄鉱床の相対出現度の時間変化．</a:t>
            </a:r>
            <a:r>
              <a:rPr kumimoji="1" lang="en-US" altLang="ja-JP" dirty="0" smtClean="0"/>
              <a:t>30 </a:t>
            </a:r>
            <a:r>
              <a:rPr kumimoji="1" lang="ja-JP" altLang="en-US" dirty="0" smtClean="0"/>
              <a:t>億年前から</a:t>
            </a:r>
            <a:r>
              <a:rPr kumimoji="1" lang="en-US" altLang="ja-JP" dirty="0" smtClean="0"/>
              <a:t>25 </a:t>
            </a:r>
            <a:r>
              <a:rPr kumimoji="1" lang="ja-JP" altLang="en-US" dirty="0" smtClean="0"/>
              <a:t>億年前の間の顕著なピークに注意．縞状鉄鉱床は，約</a:t>
            </a:r>
            <a:r>
              <a:rPr kumimoji="1" lang="en-US" altLang="ja-JP" dirty="0" smtClean="0"/>
              <a:t>24 </a:t>
            </a:r>
            <a:r>
              <a:rPr kumimoji="1" lang="ja-JP" altLang="en-US" dirty="0" smtClean="0"/>
              <a:t>億年前から減少し，</a:t>
            </a:r>
            <a:r>
              <a:rPr kumimoji="1" lang="en-US" altLang="ja-JP" dirty="0" smtClean="0"/>
              <a:t>18 </a:t>
            </a:r>
            <a:r>
              <a:rPr kumimoji="1" lang="ja-JP" altLang="en-US" dirty="0" smtClean="0"/>
              <a:t>億年前より若い岩石にはほとんどない．（</a:t>
            </a:r>
            <a:r>
              <a:rPr kumimoji="1" lang="en-US" altLang="ja-JP" dirty="0" smtClean="0"/>
              <a:t>From Isley and Abbott, J. Geophys. Res. 104 (1999): 15, 461―77</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9</a:t>
            </a:fld>
            <a:endParaRPr kumimoji="1" lang="ja-JP" altLang="en-US"/>
          </a:p>
        </p:txBody>
      </p:sp>
    </p:spTree>
    <p:extLst>
      <p:ext uri="{BB962C8B-B14F-4D97-AF65-F5344CB8AC3E}">
        <p14:creationId xmlns:p14="http://schemas.microsoft.com/office/powerpoint/2010/main" val="2243312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16―7</a:t>
            </a:r>
            <a:r>
              <a:rPr kumimoji="1" lang="ja-JP" altLang="en-US" dirty="0" smtClean="0"/>
              <a:t>：縞状鉄鉱床形成のメカニズムの図解．溶存態</a:t>
            </a:r>
            <a:r>
              <a:rPr kumimoji="1" lang="en-US" altLang="ja-JP" dirty="0" smtClean="0"/>
              <a:t>Fe2</a:t>
            </a:r>
            <a:r>
              <a:rPr kumimoji="1" lang="ja-JP" altLang="en-US" dirty="0" smtClean="0"/>
              <a:t>＋は，熱水噴出孔および大陸の風化から供給され，還元的な海洋に溶存する．大陸棚は光合成の場所であり，</a:t>
            </a:r>
            <a:r>
              <a:rPr kumimoji="1" lang="en-US" altLang="ja-JP" dirty="0" smtClean="0"/>
              <a:t>Fe2</a:t>
            </a:r>
            <a:r>
              <a:rPr kumimoji="1" lang="ja-JP" altLang="en-US" dirty="0" smtClean="0"/>
              <a:t>＋を</a:t>
            </a:r>
            <a:r>
              <a:rPr kumimoji="1" lang="en-US" altLang="ja-JP" dirty="0" smtClean="0"/>
              <a:t>Fe3</a:t>
            </a:r>
            <a:r>
              <a:rPr kumimoji="1" lang="ja-JP" altLang="en-US" dirty="0" smtClean="0"/>
              <a:t>＋に変換し，水酸化物および酸化物として沈殿させる．海洋深層の大部分が還元的である限り，鉄はマントルから浅海に絶えず供給され，大陸棚に縞状鉄鉱床が形成される．</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10</a:t>
            </a:fld>
            <a:endParaRPr kumimoji="1" lang="ja-JP" altLang="en-US"/>
          </a:p>
        </p:txBody>
      </p:sp>
    </p:spTree>
    <p:extLst>
      <p:ext uri="{BB962C8B-B14F-4D97-AF65-F5344CB8AC3E}">
        <p14:creationId xmlns:p14="http://schemas.microsoft.com/office/powerpoint/2010/main" val="3323178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08915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53053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1964969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endParaRPr lang="ja-JP" altLang="en-US"/>
          </a:p>
        </p:txBody>
      </p:sp>
      <p:sp>
        <p:nvSpPr>
          <p:cNvPr id="4" name="Rectangle 5"/>
          <p:cNvSpPr>
            <a:spLocks noGrp="1" noChangeArrowheads="1"/>
          </p:cNvSpPr>
          <p:nvPr>
            <p:ph type="ftr" sz="quarter" idx="11"/>
          </p:nvPr>
        </p:nvSpPr>
        <p:spPr>
          <a:ln/>
        </p:spPr>
        <p:txBody>
          <a:bodyPr/>
          <a:lstStyle>
            <a:lvl1pPr>
              <a:defRPr/>
            </a:lvl1pPr>
          </a:lstStyle>
          <a:p>
            <a:endParaRPr lang="ja-JP" altLang="en-US"/>
          </a:p>
        </p:txBody>
      </p:sp>
      <p:sp>
        <p:nvSpPr>
          <p:cNvPr id="5" name="Rectangle 6"/>
          <p:cNvSpPr>
            <a:spLocks noGrp="1" noChangeArrowheads="1"/>
          </p:cNvSpPr>
          <p:nvPr>
            <p:ph type="sldNum" sz="quarter" idx="12"/>
          </p:nvPr>
        </p:nvSpPr>
        <p:spPr>
          <a:ln/>
        </p:spPr>
        <p:txBody>
          <a:bodyPr/>
          <a:lstStyle>
            <a:lvl1pPr>
              <a:defRPr/>
            </a:lvl1pPr>
          </a:lstStyle>
          <a:p>
            <a:pPr>
              <a:defRPr/>
            </a:pPr>
            <a:fld id="{C0E89C8D-555D-F747-AC38-3E4C5D65F93F}" type="slidenum">
              <a:rPr lang="en-US"/>
              <a:pPr>
                <a:defRPr/>
              </a:pPr>
              <a:t>‹#›</a:t>
            </a:fld>
            <a:endParaRPr lang="en-US"/>
          </a:p>
        </p:txBody>
      </p:sp>
    </p:spTree>
    <p:extLst>
      <p:ext uri="{BB962C8B-B14F-4D97-AF65-F5344CB8AC3E}">
        <p14:creationId xmlns:p14="http://schemas.microsoft.com/office/powerpoint/2010/main" val="255471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3377559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effectLst>
                  <a:outerShdw blurRad="50800" dist="38100" dir="2700000" algn="tl" rotWithShape="0">
                    <a:srgbClr val="000000">
                      <a:alpha val="43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dirty="0" smtClean="0"/>
              <a:t>マスター テキストの書式設定</a:t>
            </a:r>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1685785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4098571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822364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970482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3477768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754390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17966725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3364411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mtClean="0">
                <a:solidFill>
                  <a:srgbClr val="FFFF00"/>
                </a:solidFill>
              </a:rPr>
              <a:t>第</a:t>
            </a:r>
            <a:r>
              <a:rPr kumimoji="1" lang="en-US" altLang="ja-JP" dirty="0" smtClean="0">
                <a:solidFill>
                  <a:srgbClr val="FFFF00"/>
                </a:solidFill>
              </a:rPr>
              <a:t>16</a:t>
            </a:r>
            <a:r>
              <a:rPr kumimoji="1" lang="ja-JP" altLang="en-US" dirty="0" smtClean="0">
                <a:solidFill>
                  <a:srgbClr val="FFFF00"/>
                </a:solidFill>
              </a:rPr>
              <a:t>章　エクステリアの改装</a:t>
            </a:r>
            <a:r>
              <a:rPr kumimoji="1" lang="en-US" altLang="ja-JP" dirty="0" smtClean="0">
                <a:solidFill>
                  <a:srgbClr val="FFFF00"/>
                </a:solidFill>
              </a:rPr>
              <a:t/>
            </a:r>
            <a:br>
              <a:rPr kumimoji="1" lang="en-US" altLang="ja-JP" dirty="0" smtClean="0">
                <a:solidFill>
                  <a:srgbClr val="FFFF00"/>
                </a:solidFill>
              </a:rPr>
            </a:br>
            <a:r>
              <a:rPr kumimoji="1" lang="ja-JP" altLang="en-US" dirty="0" smtClean="0">
                <a:solidFill>
                  <a:srgbClr val="FFFF00"/>
                </a:solidFill>
              </a:rPr>
              <a:t>惑星表面の酸化の記録</a:t>
            </a:r>
            <a:endParaRPr kumimoji="1" lang="ja-JP" altLang="en-US" dirty="0">
              <a:solidFill>
                <a:srgbClr val="FFFF00"/>
              </a:solidFill>
            </a:endParaRPr>
          </a:p>
        </p:txBody>
      </p:sp>
      <p:sp>
        <p:nvSpPr>
          <p:cNvPr id="3" name="テキスト プレースホルダー 2"/>
          <p:cNvSpPr>
            <a:spLocks noGrp="1"/>
          </p:cNvSpPr>
          <p:nvPr>
            <p:ph type="body" idx="1"/>
          </p:nvPr>
        </p:nvSpPr>
        <p:spPr/>
        <p:txBody>
          <a:bodyPr/>
          <a:lstStyle/>
          <a:p>
            <a:endParaRPr kumimoji="1" lang="ja-JP" altLang="en-US"/>
          </a:p>
        </p:txBody>
      </p:sp>
      <p:sp>
        <p:nvSpPr>
          <p:cNvPr id="4" name="テキスト ボックス 3"/>
          <p:cNvSpPr txBox="1"/>
          <p:nvPr/>
        </p:nvSpPr>
        <p:spPr>
          <a:xfrm>
            <a:off x="2760146" y="6211669"/>
            <a:ext cx="3623708" cy="646331"/>
          </a:xfrm>
          <a:prstGeom prst="rect">
            <a:avLst/>
          </a:prstGeom>
          <a:noFill/>
        </p:spPr>
        <p:txBody>
          <a:bodyPr wrap="none" rtlCol="0">
            <a:spAutoFit/>
          </a:bodyPr>
          <a:lstStyle/>
          <a:p>
            <a:r>
              <a:rPr lang="ja-JP" altLang="en-US" b="1" dirty="0">
                <a:solidFill>
                  <a:srgbClr val="FFFF00"/>
                </a:solidFill>
              </a:rPr>
              <a:t>オーストラリアの縞状鉄鉱床の</a:t>
            </a:r>
            <a:r>
              <a:rPr lang="ja-JP" altLang="en-US" b="1" dirty="0" smtClean="0">
                <a:solidFill>
                  <a:srgbClr val="FFFF00"/>
                </a:solidFill>
              </a:rPr>
              <a:t>露頭</a:t>
            </a:r>
            <a:endParaRPr lang="en-US" altLang="ja-JP" b="1" dirty="0" smtClean="0">
              <a:solidFill>
                <a:srgbClr val="FFFF00"/>
              </a:solidFill>
            </a:endParaRPr>
          </a:p>
          <a:p>
            <a:endParaRPr kumimoji="1" lang="ja-JP" altLang="en-US" dirty="0">
              <a:solidFill>
                <a:srgbClr val="FFFF00"/>
              </a:solidFill>
            </a:endParaRPr>
          </a:p>
        </p:txBody>
      </p:sp>
    </p:spTree>
    <p:extLst>
      <p:ext uri="{BB962C8B-B14F-4D97-AF65-F5344CB8AC3E}">
        <p14:creationId xmlns:p14="http://schemas.microsoft.com/office/powerpoint/2010/main" val="136014003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lstStyle/>
          <a:p>
            <a:r>
              <a:rPr kumimoji="1" lang="ja-JP" altLang="en-US" dirty="0" smtClean="0"/>
              <a:t>縞状鉄鉱床の成因</a:t>
            </a:r>
            <a:endParaRPr kumimoji="1" lang="ja-JP" altLang="en-US" dirty="0"/>
          </a:p>
        </p:txBody>
      </p:sp>
      <p:sp>
        <p:nvSpPr>
          <p:cNvPr id="4" name="コンテンツ プレースホルダー 3"/>
          <p:cNvSpPr>
            <a:spLocks noGrp="1"/>
          </p:cNvSpPr>
          <p:nvPr>
            <p:ph idx="1"/>
          </p:nvPr>
        </p:nvSpPr>
        <p:spPr>
          <a:xfrm>
            <a:off x="228600" y="3276600"/>
            <a:ext cx="8686800" cy="3543300"/>
          </a:xfrm>
        </p:spPr>
        <p:txBody>
          <a:bodyPr>
            <a:normAutofit fontScale="70000" lnSpcReduction="20000"/>
          </a:bodyPr>
          <a:lstStyle/>
          <a:p>
            <a:pPr>
              <a:lnSpc>
                <a:spcPct val="120000"/>
              </a:lnSpc>
            </a:pPr>
            <a:r>
              <a:rPr lang="ja-JP" altLang="en-US" dirty="0" smtClean="0"/>
              <a:t>仮説１．藍</a:t>
            </a:r>
            <a:r>
              <a:rPr lang="ja-JP" altLang="en-US" dirty="0"/>
              <a:t>色</a:t>
            </a:r>
            <a:r>
              <a:rPr lang="ja-JP" altLang="en-US" dirty="0" smtClean="0"/>
              <a:t>細菌による</a:t>
            </a:r>
            <a:r>
              <a:rPr lang="ja-JP" altLang="ja-JP" dirty="0" smtClean="0"/>
              <a:t>酸素</a:t>
            </a:r>
            <a:r>
              <a:rPr lang="ja-JP" altLang="ja-JP" dirty="0"/>
              <a:t>発生型</a:t>
            </a:r>
            <a:r>
              <a:rPr lang="ja-JP" altLang="ja-JP" dirty="0" smtClean="0"/>
              <a:t>光合成</a:t>
            </a:r>
            <a:r>
              <a:rPr lang="ja-JP" altLang="en-US" dirty="0" smtClean="0"/>
              <a:t>．</a:t>
            </a:r>
            <a:r>
              <a:rPr lang="ja-JP" altLang="en-US" dirty="0"/>
              <a:t>浅海，特に他の栄養素が供給される大陸付近</a:t>
            </a:r>
            <a:r>
              <a:rPr lang="ja-JP" altLang="en-US" dirty="0" smtClean="0"/>
              <a:t>に，</a:t>
            </a:r>
            <a:r>
              <a:rPr lang="en-US" altLang="ja-JP" dirty="0"/>
              <a:t>O</a:t>
            </a:r>
            <a:r>
              <a:rPr lang="en-US" altLang="ja-JP" baseline="-25000" dirty="0"/>
              <a:t>2</a:t>
            </a:r>
            <a:r>
              <a:rPr lang="ja-JP" altLang="en-US" dirty="0"/>
              <a:t>の起源が</a:t>
            </a:r>
            <a:r>
              <a:rPr lang="ja-JP" altLang="en-US" dirty="0" smtClean="0"/>
              <a:t>あった．</a:t>
            </a:r>
            <a:r>
              <a:rPr lang="ja-JP" altLang="en-US" dirty="0"/>
              <a:t>しかし，深海と大気は，還元的であった．鉄に富む深層海水が</a:t>
            </a:r>
            <a:r>
              <a:rPr lang="en-US" altLang="ja-JP" dirty="0"/>
              <a:t>O</a:t>
            </a:r>
            <a:r>
              <a:rPr lang="en-US" altLang="ja-JP" baseline="-25000" dirty="0"/>
              <a:t>2</a:t>
            </a:r>
            <a:r>
              <a:rPr lang="ja-JP" altLang="en-US" dirty="0"/>
              <a:t>の存在する表層に達すると，鉄は酸化</a:t>
            </a:r>
            <a:r>
              <a:rPr lang="ja-JP" altLang="en-US" dirty="0" smtClean="0"/>
              <a:t>された</a:t>
            </a:r>
            <a:endParaRPr lang="en-US" altLang="ja-JP" dirty="0" smtClean="0"/>
          </a:p>
          <a:p>
            <a:pPr>
              <a:lnSpc>
                <a:spcPct val="120000"/>
              </a:lnSpc>
            </a:pPr>
            <a:r>
              <a:rPr kumimoji="1" lang="ja-JP" altLang="en-US" dirty="0" smtClean="0"/>
              <a:t>仮説２．</a:t>
            </a:r>
            <a:r>
              <a:rPr lang="en-US" altLang="ja-JP" dirty="0"/>
              <a:t>Fe</a:t>
            </a:r>
            <a:r>
              <a:rPr lang="en-US" altLang="ja-JP" baseline="30000" dirty="0"/>
              <a:t>2</a:t>
            </a:r>
            <a:r>
              <a:rPr lang="en-US" altLang="ja-JP" baseline="30000" dirty="0" smtClean="0"/>
              <a:t>+</a:t>
            </a:r>
            <a:r>
              <a:rPr lang="ja-JP" altLang="en-US" dirty="0" smtClean="0"/>
              <a:t>を</a:t>
            </a:r>
            <a:r>
              <a:rPr lang="ja-JP" altLang="ja-JP" dirty="0" smtClean="0"/>
              <a:t>電子</a:t>
            </a:r>
            <a:r>
              <a:rPr lang="ja-JP" altLang="ja-JP" dirty="0"/>
              <a:t>の供給源</a:t>
            </a:r>
            <a:r>
              <a:rPr lang="ja-JP" altLang="ja-JP" dirty="0" smtClean="0"/>
              <a:t>と</a:t>
            </a:r>
            <a:r>
              <a:rPr lang="ja-JP" altLang="en-US" dirty="0" smtClean="0"/>
              <a:t>する</a:t>
            </a:r>
            <a:r>
              <a:rPr lang="ja-JP" altLang="ja-JP" dirty="0" smtClean="0"/>
              <a:t>酸素</a:t>
            </a:r>
            <a:r>
              <a:rPr lang="ja-JP" altLang="ja-JP" dirty="0"/>
              <a:t>非発生型光合成 </a:t>
            </a:r>
            <a:endParaRPr lang="en-US" altLang="ja-JP" dirty="0" smtClean="0"/>
          </a:p>
          <a:p>
            <a:pPr marL="0" indent="0">
              <a:lnSpc>
                <a:spcPct val="120000"/>
              </a:lnSpc>
              <a:buNone/>
            </a:pPr>
            <a:r>
              <a:rPr lang="en-US" altLang="ja-JP" dirty="0" smtClean="0"/>
              <a:t>	4 </a:t>
            </a:r>
            <a:r>
              <a:rPr lang="en-US" altLang="ja-JP" dirty="0"/>
              <a:t>Fe</a:t>
            </a:r>
            <a:r>
              <a:rPr lang="en-US" altLang="ja-JP" baseline="30000" dirty="0"/>
              <a:t>2+</a:t>
            </a:r>
            <a:r>
              <a:rPr lang="en-US" altLang="ja-JP" dirty="0"/>
              <a:t> + CO</a:t>
            </a:r>
            <a:r>
              <a:rPr lang="en-US" altLang="ja-JP" baseline="-25000" dirty="0"/>
              <a:t>2</a:t>
            </a:r>
            <a:r>
              <a:rPr lang="en-US" altLang="ja-JP" dirty="0"/>
              <a:t> + 2 H</a:t>
            </a:r>
            <a:r>
              <a:rPr lang="en-US" altLang="ja-JP" baseline="-25000" dirty="0"/>
              <a:t>2</a:t>
            </a:r>
            <a:r>
              <a:rPr lang="en-US" altLang="ja-JP" dirty="0"/>
              <a:t>O → CH</a:t>
            </a:r>
            <a:r>
              <a:rPr lang="en-US" altLang="ja-JP" baseline="-25000" dirty="0"/>
              <a:t>2</a:t>
            </a:r>
            <a:r>
              <a:rPr lang="en-US" altLang="ja-JP" dirty="0"/>
              <a:t>O + 2 Fe</a:t>
            </a:r>
            <a:r>
              <a:rPr lang="en-US" altLang="ja-JP" baseline="-25000" dirty="0"/>
              <a:t>2</a:t>
            </a:r>
            <a:r>
              <a:rPr lang="en-US" altLang="ja-JP" dirty="0"/>
              <a:t>O</a:t>
            </a:r>
            <a:r>
              <a:rPr lang="en-US" altLang="ja-JP" baseline="-25000" dirty="0"/>
              <a:t>3</a:t>
            </a:r>
            <a:r>
              <a:rPr lang="en-US" altLang="ja-JP" dirty="0"/>
              <a:t> + 2 H</a:t>
            </a:r>
            <a:r>
              <a:rPr lang="en-US" altLang="ja-JP" baseline="30000" dirty="0"/>
              <a:t>+</a:t>
            </a:r>
            <a:r>
              <a:rPr lang="ja-JP" altLang="ja-JP" dirty="0"/>
              <a:t> </a:t>
            </a:r>
            <a:endParaRPr lang="en-US" altLang="ja-JP" dirty="0" smtClean="0"/>
          </a:p>
          <a:p>
            <a:pPr lvl="1">
              <a:lnSpc>
                <a:spcPct val="120000"/>
              </a:lnSpc>
            </a:pPr>
            <a:r>
              <a:rPr lang="ja-JP" altLang="ja-JP" dirty="0"/>
              <a:t>鉄酸化光合成</a:t>
            </a:r>
            <a:r>
              <a:rPr lang="ja-JP" altLang="ja-JP" dirty="0" smtClean="0"/>
              <a:t>細菌が光合成</a:t>
            </a:r>
            <a:r>
              <a:rPr lang="ja-JP" altLang="ja-JP" dirty="0"/>
              <a:t>を行い，</a:t>
            </a:r>
            <a:r>
              <a:rPr lang="en-US" altLang="ja-JP" dirty="0"/>
              <a:t>Fe</a:t>
            </a:r>
            <a:r>
              <a:rPr lang="en-US" altLang="ja-JP" baseline="30000" dirty="0"/>
              <a:t>3+</a:t>
            </a:r>
            <a:r>
              <a:rPr lang="ja-JP" altLang="ja-JP" dirty="0"/>
              <a:t>の鉱物を</a:t>
            </a:r>
            <a:r>
              <a:rPr lang="ja-JP" altLang="ja-JP" dirty="0" smtClean="0"/>
              <a:t>つくった</a:t>
            </a:r>
            <a:r>
              <a:rPr lang="ja-JP" altLang="en-US" dirty="0" smtClean="0"/>
              <a:t>（</a:t>
            </a:r>
            <a:r>
              <a:rPr lang="ja-JP" altLang="ja-JP" dirty="0" smtClean="0"/>
              <a:t>この</a:t>
            </a:r>
            <a:r>
              <a:rPr lang="ja-JP" altLang="ja-JP" dirty="0"/>
              <a:t>細菌は，現在も生息して</a:t>
            </a:r>
            <a:r>
              <a:rPr lang="ja-JP" altLang="ja-JP" dirty="0" smtClean="0"/>
              <a:t>いる</a:t>
            </a:r>
            <a:r>
              <a:rPr lang="ja-JP" altLang="en-US" dirty="0" smtClean="0"/>
              <a:t>）</a:t>
            </a:r>
            <a:r>
              <a:rPr lang="ja-JP" altLang="ja-JP" dirty="0" smtClean="0"/>
              <a:t>．</a:t>
            </a:r>
            <a:r>
              <a:rPr lang="ja-JP" altLang="ja-JP" dirty="0"/>
              <a:t>酸化された鉄は</a:t>
            </a:r>
            <a:r>
              <a:rPr lang="ja-JP" altLang="ja-JP" dirty="0" smtClean="0"/>
              <a:t>，反応性</a:t>
            </a:r>
            <a:r>
              <a:rPr lang="ja-JP" altLang="ja-JP" dirty="0"/>
              <a:t>の高い粒子をつくり，海水からケイ素を</a:t>
            </a:r>
            <a:r>
              <a:rPr lang="ja-JP" altLang="ja-JP" dirty="0" smtClean="0"/>
              <a:t>吸着</a:t>
            </a:r>
            <a:r>
              <a:rPr lang="ja-JP" altLang="en-US" dirty="0" smtClean="0"/>
              <a:t>・</a:t>
            </a:r>
            <a:r>
              <a:rPr lang="ja-JP" altLang="ja-JP" dirty="0" smtClean="0"/>
              <a:t>除去</a:t>
            </a:r>
            <a:r>
              <a:rPr lang="ja-JP" altLang="ja-JP" dirty="0"/>
              <a:t>した．堆積物中で酸化体鉄</a:t>
            </a:r>
            <a:r>
              <a:rPr lang="ja-JP" altLang="ja-JP" dirty="0" smtClean="0"/>
              <a:t>と還元体</a:t>
            </a:r>
            <a:r>
              <a:rPr lang="ja-JP" altLang="en-US" dirty="0" smtClean="0"/>
              <a:t>有機</a:t>
            </a:r>
            <a:r>
              <a:rPr lang="ja-JP" altLang="ja-JP" dirty="0" smtClean="0"/>
              <a:t>炭素</a:t>
            </a:r>
            <a:r>
              <a:rPr lang="ja-JP" altLang="ja-JP" dirty="0"/>
              <a:t>が</a:t>
            </a:r>
            <a:r>
              <a:rPr lang="ja-JP" altLang="ja-JP" dirty="0" smtClean="0"/>
              <a:t>反応</a:t>
            </a:r>
            <a:r>
              <a:rPr lang="ja-JP" altLang="en-US" dirty="0" smtClean="0"/>
              <a:t>し</a:t>
            </a:r>
            <a:r>
              <a:rPr lang="ja-JP" altLang="ja-JP" dirty="0" smtClean="0"/>
              <a:t>，還元体</a:t>
            </a:r>
            <a:r>
              <a:rPr lang="ja-JP" altLang="ja-JP" dirty="0"/>
              <a:t>鉄の鉱物である菱鉄鉱（</a:t>
            </a:r>
            <a:r>
              <a:rPr lang="en-US" altLang="ja-JP" dirty="0"/>
              <a:t>FeCO</a:t>
            </a:r>
            <a:r>
              <a:rPr lang="en-US" altLang="ja-JP" baseline="-25000" dirty="0"/>
              <a:t>3</a:t>
            </a:r>
            <a:r>
              <a:rPr lang="ja-JP" altLang="ja-JP" dirty="0" smtClean="0"/>
              <a:t>）</a:t>
            </a:r>
            <a:r>
              <a:rPr lang="ja-JP" altLang="en-US" dirty="0" smtClean="0"/>
              <a:t>が</a:t>
            </a:r>
            <a:r>
              <a:rPr lang="ja-JP" altLang="ja-JP" dirty="0" smtClean="0"/>
              <a:t>沈殿</a:t>
            </a:r>
            <a:r>
              <a:rPr lang="ja-JP" altLang="en-US" dirty="0" smtClean="0"/>
              <a:t>し</a:t>
            </a:r>
            <a:r>
              <a:rPr lang="ja-JP" altLang="ja-JP" dirty="0" smtClean="0"/>
              <a:t>た </a:t>
            </a:r>
            <a:endParaRPr lang="en-US" altLang="ja-JP" dirty="0" smtClean="0"/>
          </a:p>
          <a:p>
            <a:endParaRPr kumimoji="1" lang="ja-JP" altLang="en-US" dirty="0"/>
          </a:p>
        </p:txBody>
      </p:sp>
      <p:pic>
        <p:nvPicPr>
          <p:cNvPr id="3" name="Picture 2" descr="Clang_16_07_S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527" y="1041400"/>
            <a:ext cx="4538919"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p:cNvSpPr txBox="1"/>
          <p:nvPr/>
        </p:nvSpPr>
        <p:spPr>
          <a:xfrm>
            <a:off x="5449973" y="1244237"/>
            <a:ext cx="3238500" cy="1477328"/>
          </a:xfrm>
          <a:prstGeom prst="rect">
            <a:avLst/>
          </a:prstGeom>
          <a:noFill/>
        </p:spPr>
        <p:txBody>
          <a:bodyPr wrap="square" rtlCol="0">
            <a:spAutoFit/>
          </a:bodyPr>
          <a:lstStyle/>
          <a:p>
            <a:r>
              <a:rPr lang="ja-JP" altLang="ja-JP" dirty="0"/>
              <a:t>溶存態</a:t>
            </a:r>
            <a:r>
              <a:rPr lang="en-US" altLang="ja-JP" dirty="0"/>
              <a:t>Fe</a:t>
            </a:r>
            <a:r>
              <a:rPr lang="en-US" altLang="ja-JP" baseline="30000" dirty="0"/>
              <a:t>2+</a:t>
            </a:r>
            <a:r>
              <a:rPr lang="ja-JP" altLang="ja-JP" dirty="0"/>
              <a:t>は，熱水噴出孔および大陸の風化から供給</a:t>
            </a:r>
            <a:r>
              <a:rPr lang="ja-JP" altLang="ja-JP" dirty="0" smtClean="0"/>
              <a:t>され</a:t>
            </a:r>
            <a:r>
              <a:rPr lang="ja-JP" altLang="en-US" dirty="0" smtClean="0"/>
              <a:t>た</a:t>
            </a:r>
            <a:r>
              <a:rPr lang="ja-JP" altLang="ja-JP" dirty="0" smtClean="0"/>
              <a:t>．</a:t>
            </a:r>
            <a:r>
              <a:rPr lang="ja-JP" altLang="ja-JP" dirty="0"/>
              <a:t>大陸棚は光合成の場所であり，</a:t>
            </a:r>
            <a:r>
              <a:rPr lang="en-US" altLang="ja-JP" dirty="0"/>
              <a:t>Fe</a:t>
            </a:r>
            <a:r>
              <a:rPr lang="en-US" altLang="ja-JP" baseline="30000" dirty="0"/>
              <a:t>2+</a:t>
            </a:r>
            <a:r>
              <a:rPr lang="ja-JP" altLang="ja-JP" dirty="0"/>
              <a:t>を</a:t>
            </a:r>
            <a:r>
              <a:rPr lang="en-US" altLang="ja-JP" dirty="0"/>
              <a:t>Fe</a:t>
            </a:r>
            <a:r>
              <a:rPr lang="en-US" altLang="ja-JP" baseline="30000" dirty="0"/>
              <a:t>3+</a:t>
            </a:r>
            <a:r>
              <a:rPr lang="ja-JP" altLang="ja-JP" dirty="0"/>
              <a:t>に変換し，水酸化物および酸化物として沈殿</a:t>
            </a:r>
            <a:r>
              <a:rPr lang="ja-JP" altLang="ja-JP" dirty="0" smtClean="0"/>
              <a:t>させ</a:t>
            </a:r>
            <a:r>
              <a:rPr lang="ja-JP" altLang="en-US" dirty="0" smtClean="0"/>
              <a:t>た</a:t>
            </a:r>
            <a:endParaRPr kumimoji="1" lang="ja-JP" altLang="en-US" dirty="0"/>
          </a:p>
        </p:txBody>
      </p:sp>
    </p:spTree>
    <p:extLst>
      <p:ext uri="{BB962C8B-B14F-4D97-AF65-F5344CB8AC3E}">
        <p14:creationId xmlns:p14="http://schemas.microsoft.com/office/powerpoint/2010/main" val="64187039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normAutofit/>
          </a:bodyPr>
          <a:lstStyle/>
          <a:p>
            <a:r>
              <a:rPr kumimoji="1" lang="ja-JP" altLang="en-US" dirty="0" smtClean="0"/>
              <a:t>硫黄同位体の質量非依存分別</a:t>
            </a:r>
            <a:endParaRPr kumimoji="1" lang="ja-JP" altLang="en-US" dirty="0"/>
          </a:p>
        </p:txBody>
      </p:sp>
      <p:sp>
        <p:nvSpPr>
          <p:cNvPr id="4" name="コンテンツ プレースホルダー 3"/>
          <p:cNvSpPr>
            <a:spLocks noGrp="1"/>
          </p:cNvSpPr>
          <p:nvPr>
            <p:ph idx="1"/>
          </p:nvPr>
        </p:nvSpPr>
        <p:spPr>
          <a:xfrm>
            <a:off x="457200" y="3733166"/>
            <a:ext cx="8229600" cy="3124834"/>
          </a:xfrm>
        </p:spPr>
        <p:txBody>
          <a:bodyPr>
            <a:normAutofit fontScale="70000" lnSpcReduction="20000"/>
          </a:bodyPr>
          <a:lstStyle/>
          <a:p>
            <a:pPr>
              <a:lnSpc>
                <a:spcPct val="120000"/>
              </a:lnSpc>
            </a:pPr>
            <a:r>
              <a:rPr lang="ja-JP" altLang="en-US" dirty="0"/>
              <a:t>硫黄同位体の質量非依存分別</a:t>
            </a:r>
            <a:r>
              <a:rPr lang="ja-JP" altLang="en-US" dirty="0" smtClean="0"/>
              <a:t>（</a:t>
            </a:r>
            <a:r>
              <a:rPr lang="en-US" altLang="ja-JP" dirty="0" smtClean="0"/>
              <a:t>SMIF</a:t>
            </a:r>
            <a:r>
              <a:rPr lang="ja-JP" altLang="en-US" dirty="0"/>
              <a:t>）は</a:t>
            </a:r>
            <a:r>
              <a:rPr lang="ja-JP" altLang="en-US" dirty="0" smtClean="0"/>
              <a:t>，現代では</a:t>
            </a:r>
            <a:r>
              <a:rPr lang="en-US" altLang="ja-JP" dirty="0" smtClean="0"/>
              <a:t>0.02</a:t>
            </a:r>
            <a:r>
              <a:rPr lang="en-US" altLang="ja-JP" dirty="0"/>
              <a:t>%</a:t>
            </a:r>
            <a:r>
              <a:rPr lang="ja-JP" altLang="en-US" dirty="0" smtClean="0"/>
              <a:t>未満</a:t>
            </a:r>
            <a:endParaRPr lang="en-US" altLang="ja-JP" dirty="0" smtClean="0"/>
          </a:p>
          <a:p>
            <a:pPr>
              <a:lnSpc>
                <a:spcPct val="120000"/>
              </a:lnSpc>
            </a:pPr>
            <a:r>
              <a:rPr lang="en-US" altLang="ja-JP" dirty="0" smtClean="0"/>
              <a:t>20</a:t>
            </a:r>
            <a:r>
              <a:rPr lang="ja-JP" altLang="en-US" dirty="0"/>
              <a:t>億年前より古い岩石は</a:t>
            </a:r>
            <a:r>
              <a:rPr lang="ja-JP" altLang="en-US" dirty="0" smtClean="0"/>
              <a:t>，大きな</a:t>
            </a:r>
            <a:r>
              <a:rPr lang="en-US" altLang="ja-JP" dirty="0"/>
              <a:t>SMIF</a:t>
            </a:r>
            <a:r>
              <a:rPr lang="ja-JP" altLang="en-US" dirty="0"/>
              <a:t>を示す．</a:t>
            </a:r>
            <a:r>
              <a:rPr lang="en-US" altLang="ja-JP" dirty="0"/>
              <a:t>24.5</a:t>
            </a:r>
            <a:r>
              <a:rPr lang="ja-JP" altLang="en-US" dirty="0"/>
              <a:t>億</a:t>
            </a:r>
            <a:r>
              <a:rPr lang="ja-JP" altLang="en-US" dirty="0" smtClean="0"/>
              <a:t>年前の</a:t>
            </a:r>
            <a:r>
              <a:rPr lang="en-US" altLang="ja-JP" dirty="0" smtClean="0"/>
              <a:t>SMIF</a:t>
            </a:r>
            <a:r>
              <a:rPr lang="ja-JP" altLang="en-US" dirty="0" smtClean="0"/>
              <a:t>は，現代の</a:t>
            </a:r>
            <a:r>
              <a:rPr lang="en-US" altLang="ja-JP" dirty="0" smtClean="0"/>
              <a:t>60</a:t>
            </a:r>
            <a:r>
              <a:rPr lang="ja-JP" altLang="en-US" dirty="0" smtClean="0"/>
              <a:t>倍</a:t>
            </a:r>
            <a:endParaRPr lang="en-US" altLang="ja-JP" dirty="0"/>
          </a:p>
          <a:p>
            <a:pPr>
              <a:lnSpc>
                <a:spcPct val="120000"/>
              </a:lnSpc>
            </a:pPr>
            <a:r>
              <a:rPr lang="en-US" altLang="ja-JP" dirty="0" smtClean="0"/>
              <a:t>SMIF</a:t>
            </a:r>
            <a:r>
              <a:rPr lang="ja-JP" altLang="ja-JP" dirty="0"/>
              <a:t>は深紫外線に</a:t>
            </a:r>
            <a:r>
              <a:rPr lang="ja-JP" altLang="ja-JP" dirty="0" smtClean="0"/>
              <a:t>よる</a:t>
            </a:r>
            <a:r>
              <a:rPr lang="en-US" altLang="ja-JP" dirty="0" smtClean="0"/>
              <a:t>SO</a:t>
            </a:r>
            <a:r>
              <a:rPr lang="en-US" altLang="ja-JP" baseline="-25000" dirty="0" smtClean="0"/>
              <a:t>2</a:t>
            </a:r>
            <a:r>
              <a:rPr lang="ja-JP" altLang="ja-JP" dirty="0" smtClean="0"/>
              <a:t>と</a:t>
            </a:r>
            <a:r>
              <a:rPr lang="en-US" altLang="ja-JP" dirty="0" smtClean="0"/>
              <a:t>SO</a:t>
            </a:r>
            <a:r>
              <a:rPr lang="ja-JP" altLang="ja-JP" dirty="0" smtClean="0"/>
              <a:t>の</a:t>
            </a:r>
            <a:r>
              <a:rPr lang="ja-JP" altLang="ja-JP" dirty="0"/>
              <a:t>光分解によって起こる </a:t>
            </a:r>
            <a:endParaRPr lang="en-US" altLang="ja-JP" dirty="0"/>
          </a:p>
          <a:p>
            <a:pPr>
              <a:lnSpc>
                <a:spcPct val="120000"/>
              </a:lnSpc>
            </a:pPr>
            <a:r>
              <a:rPr lang="ja-JP" altLang="ja-JP" dirty="0" smtClean="0"/>
              <a:t>大気中</a:t>
            </a:r>
            <a:r>
              <a:rPr lang="ja-JP" altLang="ja-JP" dirty="0"/>
              <a:t>のオゾンは，紫外線を吸収する．また，硫黄の光分解を妨げ</a:t>
            </a:r>
            <a:r>
              <a:rPr lang="ja-JP" altLang="ja-JP" dirty="0" smtClean="0"/>
              <a:t>，同位体</a:t>
            </a:r>
            <a:r>
              <a:rPr lang="ja-JP" altLang="ja-JP" dirty="0"/>
              <a:t>変動を保存する複数の硫黄化学種の共存を</a:t>
            </a:r>
            <a:r>
              <a:rPr lang="ja-JP" altLang="ja-JP" dirty="0" smtClean="0"/>
              <a:t>妨げる</a:t>
            </a:r>
            <a:endParaRPr lang="en-US" altLang="ja-JP" dirty="0" smtClean="0"/>
          </a:p>
          <a:p>
            <a:pPr lvl="1">
              <a:lnSpc>
                <a:spcPct val="120000"/>
              </a:lnSpc>
            </a:pPr>
            <a:r>
              <a:rPr lang="en-US" altLang="ja-JP" dirty="0" smtClean="0">
                <a:solidFill>
                  <a:srgbClr val="FF0000"/>
                </a:solidFill>
              </a:rPr>
              <a:t>O</a:t>
            </a:r>
            <a:r>
              <a:rPr lang="en-US" altLang="ja-JP" baseline="-25000" dirty="0" smtClean="0">
                <a:solidFill>
                  <a:srgbClr val="FF0000"/>
                </a:solidFill>
              </a:rPr>
              <a:t>2</a:t>
            </a:r>
            <a:r>
              <a:rPr lang="ja-JP" altLang="ja-JP" dirty="0" smtClean="0">
                <a:solidFill>
                  <a:srgbClr val="FF0000"/>
                </a:solidFill>
              </a:rPr>
              <a:t>濃度</a:t>
            </a:r>
            <a:r>
              <a:rPr lang="ja-JP" altLang="ja-JP" dirty="0">
                <a:solidFill>
                  <a:srgbClr val="FF0000"/>
                </a:solidFill>
              </a:rPr>
              <a:t>は，</a:t>
            </a:r>
            <a:r>
              <a:rPr lang="en-US" altLang="ja-JP" dirty="0">
                <a:solidFill>
                  <a:srgbClr val="FF0000"/>
                </a:solidFill>
              </a:rPr>
              <a:t>24.5</a:t>
            </a:r>
            <a:r>
              <a:rPr lang="ja-JP" altLang="ja-JP" dirty="0">
                <a:solidFill>
                  <a:srgbClr val="FF0000"/>
                </a:solidFill>
              </a:rPr>
              <a:t>億年前以前には</a:t>
            </a:r>
            <a:r>
              <a:rPr lang="en-US" altLang="ja-JP" dirty="0">
                <a:solidFill>
                  <a:srgbClr val="FF0000"/>
                </a:solidFill>
              </a:rPr>
              <a:t>10</a:t>
            </a:r>
            <a:r>
              <a:rPr lang="en-US" altLang="ja-JP" baseline="30000" dirty="0">
                <a:solidFill>
                  <a:srgbClr val="FF0000"/>
                </a:solidFill>
              </a:rPr>
              <a:t>–5</a:t>
            </a:r>
            <a:r>
              <a:rPr lang="en-US" altLang="ja-JP" dirty="0">
                <a:solidFill>
                  <a:srgbClr val="FF0000"/>
                </a:solidFill>
              </a:rPr>
              <a:t> PAL</a:t>
            </a:r>
            <a:r>
              <a:rPr lang="ja-JP" altLang="ja-JP" dirty="0" smtClean="0">
                <a:solidFill>
                  <a:srgbClr val="FF0000"/>
                </a:solidFill>
              </a:rPr>
              <a:t>未満</a:t>
            </a:r>
            <a:r>
              <a:rPr lang="ja-JP" altLang="en-US" dirty="0" smtClean="0">
                <a:solidFill>
                  <a:srgbClr val="FF0000"/>
                </a:solidFill>
              </a:rPr>
              <a:t>．</a:t>
            </a:r>
            <a:r>
              <a:rPr lang="en-US" altLang="ja-JP" dirty="0" smtClean="0">
                <a:solidFill>
                  <a:srgbClr val="FF0000"/>
                </a:solidFill>
              </a:rPr>
              <a:t>24.5</a:t>
            </a:r>
            <a:r>
              <a:rPr lang="ja-JP" altLang="ja-JP" dirty="0">
                <a:solidFill>
                  <a:srgbClr val="FF0000"/>
                </a:solidFill>
              </a:rPr>
              <a:t>億年前から</a:t>
            </a:r>
            <a:r>
              <a:rPr lang="en-US" altLang="ja-JP" dirty="0">
                <a:solidFill>
                  <a:srgbClr val="FF0000"/>
                </a:solidFill>
              </a:rPr>
              <a:t>20</a:t>
            </a:r>
            <a:r>
              <a:rPr lang="ja-JP" altLang="ja-JP" dirty="0">
                <a:solidFill>
                  <a:srgbClr val="FF0000"/>
                </a:solidFill>
              </a:rPr>
              <a:t>億年前まで徐々に増加し，</a:t>
            </a:r>
            <a:r>
              <a:rPr lang="en-US" altLang="ja-JP" dirty="0">
                <a:solidFill>
                  <a:srgbClr val="FF0000"/>
                </a:solidFill>
              </a:rPr>
              <a:t>20</a:t>
            </a:r>
            <a:r>
              <a:rPr lang="ja-JP" altLang="ja-JP" dirty="0">
                <a:solidFill>
                  <a:srgbClr val="FF0000"/>
                </a:solidFill>
              </a:rPr>
              <a:t>億年前に</a:t>
            </a:r>
            <a:r>
              <a:rPr lang="en-US" altLang="ja-JP" dirty="0">
                <a:solidFill>
                  <a:srgbClr val="FF0000"/>
                </a:solidFill>
              </a:rPr>
              <a:t>10</a:t>
            </a:r>
            <a:r>
              <a:rPr lang="en-US" altLang="ja-JP" baseline="30000" dirty="0">
                <a:solidFill>
                  <a:srgbClr val="FF0000"/>
                </a:solidFill>
              </a:rPr>
              <a:t>–2</a:t>
            </a:r>
            <a:r>
              <a:rPr lang="en-US" altLang="ja-JP" dirty="0">
                <a:solidFill>
                  <a:srgbClr val="FF0000"/>
                </a:solidFill>
              </a:rPr>
              <a:t> PAL</a:t>
            </a:r>
            <a:r>
              <a:rPr lang="ja-JP" altLang="ja-JP" dirty="0">
                <a:solidFill>
                  <a:srgbClr val="FF0000"/>
                </a:solidFill>
              </a:rPr>
              <a:t>以上に</a:t>
            </a:r>
            <a:r>
              <a:rPr lang="ja-JP" altLang="ja-JP" dirty="0" smtClean="0">
                <a:solidFill>
                  <a:srgbClr val="FF0000"/>
                </a:solidFill>
              </a:rPr>
              <a:t>達した</a:t>
            </a:r>
            <a:endParaRPr lang="en-US" altLang="ja-JP" dirty="0">
              <a:solidFill>
                <a:srgbClr val="FF0000"/>
              </a:solidFill>
            </a:endParaRPr>
          </a:p>
        </p:txBody>
      </p:sp>
      <p:pic>
        <p:nvPicPr>
          <p:cNvPr id="5" name="図 4"/>
          <p:cNvPicPr>
            <a:picLocks noChangeAspect="1"/>
          </p:cNvPicPr>
          <p:nvPr/>
        </p:nvPicPr>
        <p:blipFill>
          <a:blip r:embed="rId3"/>
          <a:stretch>
            <a:fillRect/>
          </a:stretch>
        </p:blipFill>
        <p:spPr>
          <a:xfrm>
            <a:off x="2583180" y="927101"/>
            <a:ext cx="3977640" cy="2806065"/>
          </a:xfrm>
          <a:prstGeom prst="rect">
            <a:avLst/>
          </a:prstGeom>
        </p:spPr>
      </p:pic>
    </p:spTree>
    <p:extLst>
      <p:ext uri="{BB962C8B-B14F-4D97-AF65-F5344CB8AC3E}">
        <p14:creationId xmlns:p14="http://schemas.microsoft.com/office/powerpoint/2010/main" val="104356770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lstStyle/>
          <a:p>
            <a:r>
              <a:rPr lang="ja-JP" altLang="en-US" dirty="0" smtClean="0"/>
              <a:t>微量元素モリブデンの地質記録</a:t>
            </a:r>
            <a:endParaRPr kumimoji="1" lang="ja-JP" altLang="en-US" dirty="0"/>
          </a:p>
        </p:txBody>
      </p:sp>
      <p:sp>
        <p:nvSpPr>
          <p:cNvPr id="3" name="コンテンツ プレースホルダー 2"/>
          <p:cNvSpPr>
            <a:spLocks noGrp="1"/>
          </p:cNvSpPr>
          <p:nvPr>
            <p:ph idx="1"/>
          </p:nvPr>
        </p:nvSpPr>
        <p:spPr>
          <a:xfrm>
            <a:off x="158750" y="3556000"/>
            <a:ext cx="8826500" cy="3200400"/>
          </a:xfrm>
        </p:spPr>
        <p:txBody>
          <a:bodyPr>
            <a:normAutofit fontScale="70000" lnSpcReduction="20000"/>
          </a:bodyPr>
          <a:lstStyle/>
          <a:p>
            <a:r>
              <a:rPr lang="ja-JP" altLang="en-US" dirty="0"/>
              <a:t>モリブデンは地殻存在度は低いが，現代の海水中濃度は比較的高い</a:t>
            </a:r>
          </a:p>
          <a:p>
            <a:pPr lvl="1"/>
            <a:r>
              <a:rPr lang="ja-JP" altLang="en-US" dirty="0"/>
              <a:t>モリブデン酸イオン（</a:t>
            </a:r>
            <a:r>
              <a:rPr lang="en-US" altLang="ja-JP" dirty="0"/>
              <a:t>MoO</a:t>
            </a:r>
            <a:r>
              <a:rPr lang="en-US" altLang="ja-JP" baseline="-25000" dirty="0"/>
              <a:t>4</a:t>
            </a:r>
            <a:r>
              <a:rPr lang="en-US" altLang="ja-JP" baseline="30000" dirty="0"/>
              <a:t>2–</a:t>
            </a:r>
            <a:r>
              <a:rPr lang="ja-JP" altLang="en-US" dirty="0"/>
              <a:t>）として大陸から風化され，酸化的な海洋に溶解</a:t>
            </a:r>
          </a:p>
          <a:p>
            <a:r>
              <a:rPr lang="ja-JP" altLang="en-US" dirty="0"/>
              <a:t>海水が還元的で硫化物イオンを含むとき，海水から効果的に除去される</a:t>
            </a:r>
          </a:p>
          <a:p>
            <a:r>
              <a:rPr lang="ja-JP" altLang="en-US" dirty="0"/>
              <a:t>黒色頁岩のモリブデン濃度は，</a:t>
            </a:r>
            <a:r>
              <a:rPr lang="en-US" altLang="ja-JP" dirty="0"/>
              <a:t>8〜5</a:t>
            </a:r>
            <a:r>
              <a:rPr lang="ja-JP" altLang="en-US" dirty="0"/>
              <a:t>億年前の新原生代に顕著に増加</a:t>
            </a:r>
          </a:p>
          <a:p>
            <a:pPr lvl="1"/>
            <a:r>
              <a:rPr lang="ja-JP" altLang="en-US" dirty="0"/>
              <a:t>原生代の大部分のあいだ，海洋には酸化された表層と還元的な深層があった</a:t>
            </a:r>
          </a:p>
          <a:p>
            <a:pPr lvl="1"/>
            <a:r>
              <a:rPr lang="ja-JP" altLang="en-US" dirty="0">
                <a:solidFill>
                  <a:srgbClr val="FF0000"/>
                </a:solidFill>
              </a:rPr>
              <a:t>新原生代に二度目の酸素の増加が起こり，海洋深層が酸化された．還元環境での除去が起こらなくなり，海水中モリブデン濃度が増加</a:t>
            </a:r>
            <a:r>
              <a:rPr lang="ja-JP" altLang="en-US" dirty="0" smtClean="0">
                <a:solidFill>
                  <a:srgbClr val="FF0000"/>
                </a:solidFill>
              </a:rPr>
              <a:t>した</a:t>
            </a:r>
            <a:endParaRPr lang="ja-JP" altLang="en-US" dirty="0">
              <a:solidFill>
                <a:srgbClr val="FF0000"/>
              </a:solidFill>
            </a:endParaRPr>
          </a:p>
        </p:txBody>
      </p:sp>
      <p:sp>
        <p:nvSpPr>
          <p:cNvPr id="5" name="テキスト ボックス 4"/>
          <p:cNvSpPr txBox="1"/>
          <p:nvPr/>
        </p:nvSpPr>
        <p:spPr>
          <a:xfrm>
            <a:off x="4946504" y="2037834"/>
            <a:ext cx="3728304" cy="369332"/>
          </a:xfrm>
          <a:prstGeom prst="rect">
            <a:avLst/>
          </a:prstGeom>
          <a:noFill/>
        </p:spPr>
        <p:txBody>
          <a:bodyPr wrap="none" rtlCol="0">
            <a:spAutoFit/>
          </a:bodyPr>
          <a:lstStyle/>
          <a:p>
            <a:r>
              <a:rPr lang="ja-JP" altLang="ja-JP" dirty="0"/>
              <a:t>堆積物中モリブデン濃度の時間変化 </a:t>
            </a:r>
            <a:endParaRPr kumimoji="1" lang="ja-JP" altLang="en-US" dirty="0"/>
          </a:p>
        </p:txBody>
      </p:sp>
      <p:pic>
        <p:nvPicPr>
          <p:cNvPr id="6" name="図 5"/>
          <p:cNvPicPr>
            <a:picLocks noChangeAspect="1"/>
          </p:cNvPicPr>
          <p:nvPr/>
        </p:nvPicPr>
        <p:blipFill>
          <a:blip r:embed="rId3"/>
          <a:stretch>
            <a:fillRect/>
          </a:stretch>
        </p:blipFill>
        <p:spPr>
          <a:xfrm>
            <a:off x="469192" y="995680"/>
            <a:ext cx="4008120" cy="2453640"/>
          </a:xfrm>
          <a:prstGeom prst="rect">
            <a:avLst/>
          </a:prstGeom>
        </p:spPr>
      </p:pic>
    </p:spTree>
    <p:extLst>
      <p:ext uri="{BB962C8B-B14F-4D97-AF65-F5344CB8AC3E}">
        <p14:creationId xmlns:p14="http://schemas.microsoft.com/office/powerpoint/2010/main" val="24792167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lstStyle/>
          <a:p>
            <a:r>
              <a:rPr kumimoji="1" lang="ja-JP" altLang="en-US" dirty="0" smtClean="0"/>
              <a:t>大気中酸素濃度の変遷</a:t>
            </a:r>
            <a:endParaRPr kumimoji="1" lang="ja-JP" altLang="en-US" dirty="0"/>
          </a:p>
        </p:txBody>
      </p:sp>
      <p:sp>
        <p:nvSpPr>
          <p:cNvPr id="4" name="コンテンツ プレースホルダー 3"/>
          <p:cNvSpPr>
            <a:spLocks noGrp="1"/>
          </p:cNvSpPr>
          <p:nvPr>
            <p:ph idx="1"/>
          </p:nvPr>
        </p:nvSpPr>
        <p:spPr>
          <a:xfrm>
            <a:off x="228600" y="4395470"/>
            <a:ext cx="8686800" cy="2462530"/>
          </a:xfrm>
        </p:spPr>
        <p:txBody>
          <a:bodyPr>
            <a:normAutofit fontScale="70000" lnSpcReduction="20000"/>
          </a:bodyPr>
          <a:lstStyle/>
          <a:p>
            <a:pPr>
              <a:lnSpc>
                <a:spcPct val="120000"/>
              </a:lnSpc>
            </a:pPr>
            <a:r>
              <a:rPr lang="ja-JP" altLang="ja-JP" dirty="0"/>
              <a:t>私たちは，大気と海洋の酸化状態の</a:t>
            </a:r>
            <a:r>
              <a:rPr lang="ja-JP" altLang="ja-JP" dirty="0" smtClean="0"/>
              <a:t>変化を</a:t>
            </a:r>
            <a:r>
              <a:rPr lang="ja-JP" altLang="ja-JP" dirty="0"/>
              <a:t>知っている．</a:t>
            </a:r>
            <a:r>
              <a:rPr lang="en-US" altLang="ja-JP" dirty="0"/>
              <a:t>O</a:t>
            </a:r>
            <a:r>
              <a:rPr lang="en-US" altLang="ja-JP" baseline="-25000" dirty="0"/>
              <a:t>2</a:t>
            </a:r>
            <a:r>
              <a:rPr lang="ja-JP" altLang="ja-JP" dirty="0"/>
              <a:t>は増加した．しかし，その詳細なメカニズムは，まだよくわかって</a:t>
            </a:r>
            <a:r>
              <a:rPr lang="ja-JP" altLang="ja-JP" dirty="0" smtClean="0"/>
              <a:t>いない</a:t>
            </a:r>
            <a:endParaRPr lang="ja-JP" altLang="ja-JP" dirty="0"/>
          </a:p>
          <a:p>
            <a:pPr>
              <a:lnSpc>
                <a:spcPct val="120000"/>
              </a:lnSpc>
            </a:pPr>
            <a:r>
              <a:rPr lang="ja-JP" altLang="ja-JP" dirty="0" smtClean="0">
                <a:solidFill>
                  <a:srgbClr val="FF0000"/>
                </a:solidFill>
              </a:rPr>
              <a:t>酸素</a:t>
            </a:r>
            <a:r>
              <a:rPr lang="ja-JP" altLang="ja-JP" dirty="0">
                <a:solidFill>
                  <a:srgbClr val="FF0000"/>
                </a:solidFill>
              </a:rPr>
              <a:t>濃度は，</a:t>
            </a:r>
            <a:r>
              <a:rPr lang="ja-JP" altLang="ja-JP" dirty="0" smtClean="0">
                <a:solidFill>
                  <a:srgbClr val="FF0000"/>
                </a:solidFill>
              </a:rPr>
              <a:t>初期地球</a:t>
            </a:r>
            <a:r>
              <a:rPr lang="ja-JP" altLang="ja-JP" dirty="0">
                <a:solidFill>
                  <a:srgbClr val="FF0000"/>
                </a:solidFill>
              </a:rPr>
              <a:t>では</a:t>
            </a:r>
            <a:r>
              <a:rPr lang="ja-JP" altLang="ja-JP" dirty="0" smtClean="0">
                <a:solidFill>
                  <a:srgbClr val="FF0000"/>
                </a:solidFill>
              </a:rPr>
              <a:t>ゼロ．</a:t>
            </a:r>
            <a:r>
              <a:rPr lang="ja-JP" altLang="en-US" dirty="0" smtClean="0">
                <a:solidFill>
                  <a:srgbClr val="FF0000"/>
                </a:solidFill>
              </a:rPr>
              <a:t>原生代初めの</a:t>
            </a:r>
            <a:r>
              <a:rPr lang="en-US" altLang="ja-JP" dirty="0" smtClean="0">
                <a:solidFill>
                  <a:srgbClr val="FF0000"/>
                </a:solidFill>
              </a:rPr>
              <a:t>24</a:t>
            </a:r>
            <a:r>
              <a:rPr lang="en-US" altLang="ja-JP" dirty="0">
                <a:solidFill>
                  <a:srgbClr val="FF0000"/>
                </a:solidFill>
              </a:rPr>
              <a:t>〜20</a:t>
            </a:r>
            <a:r>
              <a:rPr lang="ja-JP" altLang="ja-JP" dirty="0" smtClean="0">
                <a:solidFill>
                  <a:srgbClr val="FF0000"/>
                </a:solidFill>
              </a:rPr>
              <a:t>億</a:t>
            </a:r>
            <a:r>
              <a:rPr lang="ja-JP" altLang="ja-JP" dirty="0">
                <a:solidFill>
                  <a:srgbClr val="FF0000"/>
                </a:solidFill>
              </a:rPr>
              <a:t>年前に</a:t>
            </a:r>
            <a:r>
              <a:rPr lang="ja-JP" altLang="ja-JP" dirty="0" smtClean="0">
                <a:solidFill>
                  <a:srgbClr val="FF0000"/>
                </a:solidFill>
              </a:rPr>
              <a:t>有意</a:t>
            </a:r>
            <a:r>
              <a:rPr lang="ja-JP" altLang="en-US" dirty="0" smtClean="0">
                <a:solidFill>
                  <a:srgbClr val="FF0000"/>
                </a:solidFill>
              </a:rPr>
              <a:t>に増加した</a:t>
            </a:r>
            <a:r>
              <a:rPr lang="ja-JP" altLang="ja-JP" dirty="0" smtClean="0">
                <a:solidFill>
                  <a:srgbClr val="FF0000"/>
                </a:solidFill>
              </a:rPr>
              <a:t>．</a:t>
            </a:r>
            <a:r>
              <a:rPr lang="ja-JP" altLang="en-US" dirty="0" smtClean="0">
                <a:solidFill>
                  <a:srgbClr val="FF0000"/>
                </a:solidFill>
              </a:rPr>
              <a:t>さらに</a:t>
            </a:r>
            <a:r>
              <a:rPr lang="ja-JP" altLang="ja-JP" dirty="0" smtClean="0">
                <a:solidFill>
                  <a:srgbClr val="FF0000"/>
                </a:solidFill>
              </a:rPr>
              <a:t>，</a:t>
            </a:r>
            <a:r>
              <a:rPr lang="ja-JP" altLang="ja-JP" dirty="0">
                <a:solidFill>
                  <a:srgbClr val="FF0000"/>
                </a:solidFill>
              </a:rPr>
              <a:t>原生代の終わりに，現在の</a:t>
            </a:r>
            <a:r>
              <a:rPr lang="ja-JP" altLang="ja-JP" dirty="0" smtClean="0">
                <a:solidFill>
                  <a:srgbClr val="FF0000"/>
                </a:solidFill>
              </a:rPr>
              <a:t>レベル</a:t>
            </a:r>
            <a:r>
              <a:rPr lang="ja-JP" altLang="en-US" dirty="0" smtClean="0">
                <a:solidFill>
                  <a:srgbClr val="FF0000"/>
                </a:solidFill>
              </a:rPr>
              <a:t>に</a:t>
            </a:r>
            <a:r>
              <a:rPr lang="ja-JP" altLang="ja-JP" dirty="0" smtClean="0">
                <a:solidFill>
                  <a:srgbClr val="FF0000"/>
                </a:solidFill>
              </a:rPr>
              <a:t>まで</a:t>
            </a:r>
            <a:r>
              <a:rPr lang="ja-JP" altLang="ja-JP" dirty="0">
                <a:solidFill>
                  <a:srgbClr val="FF0000"/>
                </a:solidFill>
              </a:rPr>
              <a:t>増加</a:t>
            </a:r>
            <a:r>
              <a:rPr lang="ja-JP" altLang="ja-JP" dirty="0" smtClean="0">
                <a:solidFill>
                  <a:srgbClr val="FF0000"/>
                </a:solidFill>
              </a:rPr>
              <a:t>した</a:t>
            </a:r>
            <a:endParaRPr lang="en-US" altLang="ja-JP" dirty="0" smtClean="0">
              <a:solidFill>
                <a:srgbClr val="FF0000"/>
              </a:solidFill>
            </a:endParaRPr>
          </a:p>
          <a:p>
            <a:pPr>
              <a:lnSpc>
                <a:spcPct val="120000"/>
              </a:lnSpc>
            </a:pPr>
            <a:r>
              <a:rPr lang="ja-JP" altLang="ja-JP" dirty="0" smtClean="0"/>
              <a:t>酸素</a:t>
            </a:r>
            <a:r>
              <a:rPr lang="ja-JP" altLang="ja-JP" dirty="0"/>
              <a:t>濃度の変化がどのくらい漸進的であったか，急激であったか</a:t>
            </a:r>
            <a:r>
              <a:rPr lang="ja-JP" altLang="ja-JP" dirty="0" smtClean="0"/>
              <a:t>，各時代</a:t>
            </a:r>
            <a:r>
              <a:rPr lang="ja-JP" altLang="ja-JP" dirty="0"/>
              <a:t>において正確な値はいくらであったかは</a:t>
            </a:r>
            <a:r>
              <a:rPr lang="ja-JP" altLang="ja-JP" dirty="0" smtClean="0"/>
              <a:t>，不確か</a:t>
            </a:r>
            <a:endParaRPr kumimoji="1" lang="ja-JP" altLang="en-US" dirty="0"/>
          </a:p>
        </p:txBody>
      </p:sp>
      <p:pic>
        <p:nvPicPr>
          <p:cNvPr id="5" name="図 4"/>
          <p:cNvPicPr>
            <a:picLocks noChangeAspect="1"/>
          </p:cNvPicPr>
          <p:nvPr/>
        </p:nvPicPr>
        <p:blipFill>
          <a:blip r:embed="rId3"/>
          <a:stretch>
            <a:fillRect/>
          </a:stretch>
        </p:blipFill>
        <p:spPr>
          <a:xfrm>
            <a:off x="1678623" y="977900"/>
            <a:ext cx="5786755" cy="3417570"/>
          </a:xfrm>
          <a:prstGeom prst="rect">
            <a:avLst/>
          </a:prstGeom>
        </p:spPr>
      </p:pic>
    </p:spTree>
    <p:extLst>
      <p:ext uri="{BB962C8B-B14F-4D97-AF65-F5344CB8AC3E}">
        <p14:creationId xmlns:p14="http://schemas.microsoft.com/office/powerpoint/2010/main" val="40315149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2352040" cy="1143000"/>
          </a:xfrm>
        </p:spPr>
        <p:txBody>
          <a:bodyPr>
            <a:noAutofit/>
          </a:bodyPr>
          <a:lstStyle/>
          <a:p>
            <a:r>
              <a:rPr kumimoji="1" lang="ja-JP" altLang="en-US" sz="3600" dirty="0" smtClean="0"/>
              <a:t>酸素</a:t>
            </a:r>
            <a:r>
              <a:rPr kumimoji="1" lang="en-US" altLang="ja-JP" sz="3600" dirty="0" smtClean="0"/>
              <a:t/>
            </a:r>
            <a:br>
              <a:rPr kumimoji="1" lang="en-US" altLang="ja-JP" sz="3600" dirty="0" smtClean="0"/>
            </a:br>
            <a:r>
              <a:rPr kumimoji="1" lang="ja-JP" altLang="en-US" sz="3600" dirty="0" smtClean="0"/>
              <a:t>サイクル</a:t>
            </a:r>
            <a:endParaRPr kumimoji="1" lang="ja-JP" altLang="en-US" sz="3600" dirty="0"/>
          </a:p>
        </p:txBody>
      </p:sp>
      <p:sp>
        <p:nvSpPr>
          <p:cNvPr id="4" name="コンテンツ プレースホルダー 3"/>
          <p:cNvSpPr>
            <a:spLocks noGrp="1"/>
          </p:cNvSpPr>
          <p:nvPr>
            <p:ph idx="1"/>
          </p:nvPr>
        </p:nvSpPr>
        <p:spPr>
          <a:xfrm>
            <a:off x="457200" y="5147310"/>
            <a:ext cx="8229600" cy="1710690"/>
          </a:xfrm>
        </p:spPr>
        <p:txBody>
          <a:bodyPr>
            <a:normAutofit fontScale="70000" lnSpcReduction="20000"/>
          </a:bodyPr>
          <a:lstStyle/>
          <a:p>
            <a:pPr>
              <a:lnSpc>
                <a:spcPct val="120000"/>
              </a:lnSpc>
            </a:pPr>
            <a:r>
              <a:rPr lang="en-US" altLang="ja-JP" dirty="0"/>
              <a:t>C</a:t>
            </a:r>
            <a:r>
              <a:rPr lang="en-US" altLang="ja-JP" baseline="-25000" dirty="0"/>
              <a:t>6</a:t>
            </a:r>
            <a:r>
              <a:rPr lang="en-US" altLang="ja-JP" dirty="0"/>
              <a:t>H</a:t>
            </a:r>
            <a:r>
              <a:rPr lang="en-US" altLang="ja-JP" baseline="-25000" dirty="0"/>
              <a:t>12</a:t>
            </a:r>
            <a:r>
              <a:rPr lang="en-US" altLang="ja-JP" dirty="0"/>
              <a:t>O</a:t>
            </a:r>
            <a:r>
              <a:rPr lang="en-US" altLang="ja-JP" baseline="-25000" dirty="0"/>
              <a:t>6</a:t>
            </a:r>
            <a:r>
              <a:rPr lang="en-US" altLang="ja-JP" dirty="0"/>
              <a:t> + 6 O</a:t>
            </a:r>
            <a:r>
              <a:rPr lang="en-US" altLang="ja-JP" baseline="-25000" dirty="0"/>
              <a:t>2</a:t>
            </a:r>
            <a:r>
              <a:rPr lang="en-US" altLang="ja-JP" dirty="0"/>
              <a:t> → 6 CO</a:t>
            </a:r>
            <a:r>
              <a:rPr lang="en-US" altLang="ja-JP" baseline="-25000" dirty="0"/>
              <a:t>2</a:t>
            </a:r>
            <a:r>
              <a:rPr lang="en-US" altLang="ja-JP" dirty="0"/>
              <a:t> + 6 </a:t>
            </a:r>
            <a:r>
              <a:rPr lang="en-US" altLang="ja-JP" dirty="0" smtClean="0"/>
              <a:t>H</a:t>
            </a:r>
            <a:r>
              <a:rPr lang="en-US" altLang="ja-JP" baseline="-25000" dirty="0" smtClean="0"/>
              <a:t>2</a:t>
            </a:r>
            <a:r>
              <a:rPr lang="en-US" altLang="ja-JP" dirty="0" smtClean="0"/>
              <a:t>O</a:t>
            </a:r>
          </a:p>
          <a:p>
            <a:pPr>
              <a:lnSpc>
                <a:spcPct val="120000"/>
              </a:lnSpc>
            </a:pPr>
            <a:r>
              <a:rPr lang="en-US" altLang="ja-JP" dirty="0" smtClean="0"/>
              <a:t>2 </a:t>
            </a:r>
            <a:r>
              <a:rPr lang="en-US" altLang="ja-JP" dirty="0"/>
              <a:t>FeO + 1/2 O</a:t>
            </a:r>
            <a:r>
              <a:rPr lang="en-US" altLang="ja-JP" baseline="-25000" dirty="0"/>
              <a:t>2</a:t>
            </a:r>
            <a:r>
              <a:rPr lang="en-US" altLang="ja-JP" dirty="0"/>
              <a:t> → </a:t>
            </a:r>
            <a:r>
              <a:rPr lang="en-US" altLang="ja-JP" dirty="0" smtClean="0"/>
              <a:t>Fe</a:t>
            </a:r>
            <a:r>
              <a:rPr lang="en-US" altLang="ja-JP" baseline="-25000" dirty="0" smtClean="0"/>
              <a:t>2</a:t>
            </a:r>
            <a:r>
              <a:rPr lang="en-US" altLang="ja-JP" dirty="0" smtClean="0"/>
              <a:t>O</a:t>
            </a:r>
            <a:r>
              <a:rPr lang="en-US" altLang="ja-JP" baseline="-25000" dirty="0" smtClean="0"/>
              <a:t>3</a:t>
            </a:r>
            <a:endParaRPr lang="ja-JP" altLang="ja-JP" dirty="0"/>
          </a:p>
          <a:p>
            <a:pPr>
              <a:lnSpc>
                <a:spcPct val="120000"/>
              </a:lnSpc>
            </a:pPr>
            <a:r>
              <a:rPr lang="en-US" altLang="ja-JP" dirty="0"/>
              <a:t>FeS</a:t>
            </a:r>
            <a:r>
              <a:rPr lang="en-US" altLang="ja-JP" baseline="-25000" dirty="0"/>
              <a:t>2</a:t>
            </a:r>
            <a:r>
              <a:rPr lang="en-US" altLang="ja-JP" dirty="0"/>
              <a:t> + 5/2 O</a:t>
            </a:r>
            <a:r>
              <a:rPr lang="en-US" altLang="ja-JP" baseline="-25000" dirty="0"/>
              <a:t>2</a:t>
            </a:r>
            <a:r>
              <a:rPr lang="en-US" altLang="ja-JP" dirty="0"/>
              <a:t> → FeO + 2 </a:t>
            </a:r>
            <a:r>
              <a:rPr lang="en-US" altLang="ja-JP" dirty="0" smtClean="0"/>
              <a:t>SO</a:t>
            </a:r>
            <a:r>
              <a:rPr lang="en-US" altLang="ja-JP" baseline="-25000" dirty="0" smtClean="0"/>
              <a:t>2</a:t>
            </a:r>
            <a:endParaRPr lang="ja-JP" altLang="ja-JP" dirty="0"/>
          </a:p>
          <a:p>
            <a:pPr>
              <a:lnSpc>
                <a:spcPct val="120000"/>
              </a:lnSpc>
            </a:pPr>
            <a:r>
              <a:rPr lang="en-US" altLang="ja-JP" dirty="0"/>
              <a:t>2 H</a:t>
            </a:r>
            <a:r>
              <a:rPr lang="en-US" altLang="ja-JP" baseline="-25000" dirty="0"/>
              <a:t>2</a:t>
            </a:r>
            <a:r>
              <a:rPr lang="en-US" altLang="ja-JP" dirty="0"/>
              <a:t>S + 2 CaO + 4 O</a:t>
            </a:r>
            <a:r>
              <a:rPr lang="en-US" altLang="ja-JP" baseline="-25000" dirty="0"/>
              <a:t>2</a:t>
            </a:r>
            <a:r>
              <a:rPr lang="en-US" altLang="ja-JP" dirty="0"/>
              <a:t> → 2 CaSO</a:t>
            </a:r>
            <a:r>
              <a:rPr lang="en-US" altLang="ja-JP" baseline="-25000" dirty="0"/>
              <a:t>4</a:t>
            </a:r>
            <a:r>
              <a:rPr lang="en-US" altLang="ja-JP" dirty="0"/>
              <a:t> + 2 </a:t>
            </a:r>
            <a:r>
              <a:rPr lang="en-US" altLang="ja-JP" dirty="0" smtClean="0"/>
              <a:t>H</a:t>
            </a:r>
            <a:r>
              <a:rPr lang="en-US" altLang="ja-JP" baseline="-25000" dirty="0" smtClean="0"/>
              <a:t>2</a:t>
            </a:r>
            <a:r>
              <a:rPr lang="en-US" altLang="ja-JP" dirty="0" smtClean="0"/>
              <a:t>O</a:t>
            </a:r>
            <a:endParaRPr lang="ja-JP" altLang="ja-JP" dirty="0"/>
          </a:p>
        </p:txBody>
      </p:sp>
      <p:pic>
        <p:nvPicPr>
          <p:cNvPr id="5" name="図 4"/>
          <p:cNvPicPr>
            <a:picLocks noChangeAspect="1"/>
          </p:cNvPicPr>
          <p:nvPr/>
        </p:nvPicPr>
        <p:blipFill>
          <a:blip r:embed="rId3"/>
          <a:stretch>
            <a:fillRect/>
          </a:stretch>
        </p:blipFill>
        <p:spPr>
          <a:xfrm>
            <a:off x="2352040" y="0"/>
            <a:ext cx="6791960" cy="5147310"/>
          </a:xfrm>
          <a:prstGeom prst="rect">
            <a:avLst/>
          </a:prstGeom>
        </p:spPr>
      </p:pic>
    </p:spTree>
    <p:extLst>
      <p:ext uri="{BB962C8B-B14F-4D97-AF65-F5344CB8AC3E}">
        <p14:creationId xmlns:p14="http://schemas.microsoft.com/office/powerpoint/2010/main" val="28286841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lstStyle/>
          <a:p>
            <a:r>
              <a:rPr kumimoji="1" lang="ja-JP" altLang="en-US" dirty="0" smtClean="0"/>
              <a:t>地球表面の炭素のリザーバー</a:t>
            </a:r>
            <a:endParaRPr kumimoji="1" lang="ja-JP" altLang="en-US" dirty="0"/>
          </a:p>
        </p:txBody>
      </p:sp>
      <p:sp>
        <p:nvSpPr>
          <p:cNvPr id="3" name="コンテンツ プレースホルダー 2"/>
          <p:cNvSpPr>
            <a:spLocks noGrp="1"/>
          </p:cNvSpPr>
          <p:nvPr>
            <p:ph idx="1"/>
          </p:nvPr>
        </p:nvSpPr>
        <p:spPr>
          <a:xfrm>
            <a:off x="457200" y="4870450"/>
            <a:ext cx="8229600" cy="1987550"/>
          </a:xfrm>
        </p:spPr>
        <p:txBody>
          <a:bodyPr>
            <a:normAutofit fontScale="70000" lnSpcReduction="20000"/>
          </a:bodyPr>
          <a:lstStyle/>
          <a:p>
            <a:pPr>
              <a:lnSpc>
                <a:spcPct val="120000"/>
              </a:lnSpc>
            </a:pPr>
            <a:r>
              <a:rPr lang="ja-JP" altLang="en-US" dirty="0" smtClean="0"/>
              <a:t>還元体有機炭素</a:t>
            </a:r>
            <a:r>
              <a:rPr lang="ja-JP" altLang="en-US" dirty="0"/>
              <a:t>は，数十億年にわたる光合成の結果，黒色</a:t>
            </a:r>
            <a:r>
              <a:rPr lang="ja-JP" altLang="en-US" dirty="0" smtClean="0"/>
              <a:t>頁岩，</a:t>
            </a:r>
            <a:r>
              <a:rPr lang="ja-JP" altLang="en-US" dirty="0"/>
              <a:t>土壌，石炭，石油，および天然ガスに保存</a:t>
            </a:r>
            <a:r>
              <a:rPr lang="ja-JP" altLang="en-US" dirty="0" smtClean="0"/>
              <a:t>された</a:t>
            </a:r>
            <a:endParaRPr lang="en-US" altLang="ja-JP" dirty="0" smtClean="0"/>
          </a:p>
          <a:p>
            <a:pPr>
              <a:lnSpc>
                <a:spcPct val="120000"/>
              </a:lnSpc>
            </a:pPr>
            <a:r>
              <a:rPr lang="ja-JP" altLang="en-US" dirty="0"/>
              <a:t>生物圏は</a:t>
            </a:r>
            <a:r>
              <a:rPr lang="ja-JP" altLang="en-US" dirty="0" smtClean="0"/>
              <a:t>，有機</a:t>
            </a:r>
            <a:r>
              <a:rPr lang="ja-JP" altLang="en-US" dirty="0"/>
              <a:t>炭素のほんの一部で</a:t>
            </a:r>
            <a:r>
              <a:rPr lang="ja-JP" altLang="en-US" dirty="0" smtClean="0"/>
              <a:t>ある．有機</a:t>
            </a:r>
            <a:r>
              <a:rPr lang="ja-JP" altLang="en-US" dirty="0"/>
              <a:t>炭素は</a:t>
            </a:r>
            <a:r>
              <a:rPr lang="ja-JP" altLang="en-US" dirty="0" smtClean="0"/>
              <a:t>，地球表面の</a:t>
            </a:r>
            <a:r>
              <a:rPr lang="ja-JP" altLang="en-US" dirty="0"/>
              <a:t>全炭素の約</a:t>
            </a:r>
            <a:r>
              <a:rPr lang="en-US" altLang="ja-JP" dirty="0"/>
              <a:t>17%</a:t>
            </a:r>
            <a:r>
              <a:rPr lang="ja-JP" altLang="en-US" dirty="0"/>
              <a:t>を</a:t>
            </a:r>
            <a:r>
              <a:rPr lang="ja-JP" altLang="en-US" dirty="0" smtClean="0"/>
              <a:t>占める</a:t>
            </a:r>
            <a:endParaRPr lang="en-US" altLang="ja-JP" dirty="0"/>
          </a:p>
          <a:p>
            <a:pPr>
              <a:lnSpc>
                <a:spcPct val="120000"/>
              </a:lnSpc>
            </a:pPr>
            <a:r>
              <a:rPr lang="ja-JP" altLang="en-US" dirty="0" smtClean="0"/>
              <a:t>マントル</a:t>
            </a:r>
            <a:r>
              <a:rPr lang="ja-JP" altLang="en-US" dirty="0"/>
              <a:t>は，はるかに巨大な炭素のリザーバー</a:t>
            </a:r>
            <a:endParaRPr lang="en-US" altLang="ja-JP" dirty="0" smtClean="0"/>
          </a:p>
          <a:p>
            <a:endParaRPr lang="ja-JP" altLang="ja-JP" dirty="0"/>
          </a:p>
        </p:txBody>
      </p:sp>
      <p:grpSp>
        <p:nvGrpSpPr>
          <p:cNvPr id="6" name="図形グループ 5"/>
          <p:cNvGrpSpPr/>
          <p:nvPr/>
        </p:nvGrpSpPr>
        <p:grpSpPr>
          <a:xfrm>
            <a:off x="234315" y="948277"/>
            <a:ext cx="8675370" cy="3890423"/>
            <a:chOff x="234315" y="935577"/>
            <a:chExt cx="8675370" cy="3890423"/>
          </a:xfrm>
        </p:grpSpPr>
        <p:pic>
          <p:nvPicPr>
            <p:cNvPr id="5" name="図 4"/>
            <p:cNvPicPr>
              <a:picLocks noChangeAspect="1"/>
            </p:cNvPicPr>
            <p:nvPr/>
          </p:nvPicPr>
          <p:blipFill>
            <a:blip r:embed="rId3"/>
            <a:stretch>
              <a:fillRect/>
            </a:stretch>
          </p:blipFill>
          <p:spPr>
            <a:xfrm>
              <a:off x="234315" y="935577"/>
              <a:ext cx="8675370" cy="3589020"/>
            </a:xfrm>
            <a:prstGeom prst="rect">
              <a:avLst/>
            </a:prstGeom>
          </p:spPr>
        </p:pic>
        <p:sp>
          <p:nvSpPr>
            <p:cNvPr id="4" name="テキスト ボックス 3"/>
            <p:cNvSpPr txBox="1"/>
            <p:nvPr/>
          </p:nvSpPr>
          <p:spPr>
            <a:xfrm>
              <a:off x="234315" y="4456668"/>
              <a:ext cx="1762021" cy="369332"/>
            </a:xfrm>
            <a:prstGeom prst="rect">
              <a:avLst/>
            </a:prstGeom>
            <a:noFill/>
          </p:spPr>
          <p:txBody>
            <a:bodyPr wrap="none" rtlCol="0">
              <a:spAutoFit/>
            </a:bodyPr>
            <a:lstStyle/>
            <a:p>
              <a:r>
                <a:rPr lang="ja-JP" altLang="en-US" dirty="0"/>
                <a:t>単位は</a:t>
              </a:r>
              <a:r>
                <a:rPr lang="en-US" altLang="ja-JP" dirty="0"/>
                <a:t>10</a:t>
              </a:r>
              <a:r>
                <a:rPr lang="en-US" altLang="ja-JP" baseline="30000" dirty="0"/>
                <a:t>18</a:t>
              </a:r>
              <a:r>
                <a:rPr lang="en-US" altLang="ja-JP" dirty="0"/>
                <a:t> </a:t>
              </a:r>
              <a:r>
                <a:rPr lang="ja-JP" altLang="en-US" dirty="0"/>
                <a:t>モル</a:t>
              </a:r>
              <a:endParaRPr kumimoji="1" lang="ja-JP" altLang="en-US" dirty="0"/>
            </a:p>
          </p:txBody>
        </p:sp>
      </p:grpSp>
    </p:spTree>
    <p:extLst>
      <p:ext uri="{BB962C8B-B14F-4D97-AF65-F5344CB8AC3E}">
        <p14:creationId xmlns:p14="http://schemas.microsoft.com/office/powerpoint/2010/main" val="26037561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lstStyle/>
          <a:p>
            <a:r>
              <a:rPr kumimoji="1" lang="ja-JP" altLang="en-US" dirty="0" smtClean="0"/>
              <a:t>炭素同位体比</a:t>
            </a:r>
            <a:endParaRPr kumimoji="1" lang="ja-JP" altLang="en-US" dirty="0"/>
          </a:p>
        </p:txBody>
      </p:sp>
      <p:sp>
        <p:nvSpPr>
          <p:cNvPr id="4" name="コンテンツ プレースホルダー 3"/>
          <p:cNvSpPr>
            <a:spLocks noGrp="1"/>
          </p:cNvSpPr>
          <p:nvPr>
            <p:ph idx="1"/>
          </p:nvPr>
        </p:nvSpPr>
        <p:spPr>
          <a:xfrm>
            <a:off x="457200" y="951707"/>
            <a:ext cx="8229600" cy="3918743"/>
          </a:xfrm>
        </p:spPr>
        <p:txBody>
          <a:bodyPr>
            <a:normAutofit fontScale="70000" lnSpcReduction="20000"/>
          </a:bodyPr>
          <a:lstStyle/>
          <a:p>
            <a:pPr>
              <a:lnSpc>
                <a:spcPct val="120000"/>
              </a:lnSpc>
            </a:pPr>
            <a:r>
              <a:rPr lang="ja-JP" altLang="en-US" dirty="0"/>
              <a:t>有機炭素をつくる生物過程は，</a:t>
            </a:r>
            <a:r>
              <a:rPr lang="ja-JP" altLang="en-US" dirty="0" smtClean="0"/>
              <a:t>軽い</a:t>
            </a:r>
            <a:r>
              <a:rPr lang="en-US" altLang="ja-JP" baseline="30000" dirty="0" smtClean="0"/>
              <a:t>12</a:t>
            </a:r>
            <a:r>
              <a:rPr lang="en-US" altLang="ja-JP" dirty="0" smtClean="0"/>
              <a:t>C</a:t>
            </a:r>
            <a:r>
              <a:rPr lang="ja-JP" altLang="en-US" dirty="0"/>
              <a:t>を優先的に</a:t>
            </a:r>
            <a:r>
              <a:rPr lang="ja-JP" altLang="en-US" dirty="0" smtClean="0"/>
              <a:t>取り込む．有機</a:t>
            </a:r>
            <a:r>
              <a:rPr lang="ja-JP" altLang="en-US" dirty="0"/>
              <a:t>炭素の</a:t>
            </a:r>
            <a:r>
              <a:rPr lang="en-US" altLang="ja-JP" baseline="30000" dirty="0"/>
              <a:t>13</a:t>
            </a:r>
            <a:r>
              <a:rPr lang="en-US" altLang="ja-JP" dirty="0"/>
              <a:t>C/</a:t>
            </a:r>
            <a:r>
              <a:rPr lang="en-US" altLang="ja-JP" baseline="30000" dirty="0"/>
              <a:t>12</a:t>
            </a:r>
            <a:r>
              <a:rPr lang="en-US" altLang="ja-JP" dirty="0"/>
              <a:t>C</a:t>
            </a:r>
            <a:r>
              <a:rPr lang="ja-JP" altLang="en-US" dirty="0"/>
              <a:t>比は無機</a:t>
            </a:r>
            <a:r>
              <a:rPr lang="ja-JP" altLang="en-US" dirty="0" smtClean="0"/>
              <a:t>炭素（炭酸塩）の</a:t>
            </a:r>
            <a:r>
              <a:rPr lang="ja-JP" altLang="en-US" dirty="0"/>
              <a:t>比より約</a:t>
            </a:r>
            <a:r>
              <a:rPr lang="en-US" altLang="ja-JP" dirty="0"/>
              <a:t>3.0%</a:t>
            </a:r>
            <a:r>
              <a:rPr lang="ja-JP" altLang="en-US" dirty="0"/>
              <a:t>低く</a:t>
            </a:r>
            <a:r>
              <a:rPr lang="ja-JP" altLang="en-US" dirty="0" smtClean="0"/>
              <a:t>なる</a:t>
            </a:r>
            <a:endParaRPr lang="en-US" altLang="ja-JP" dirty="0" smtClean="0"/>
          </a:p>
          <a:p>
            <a:pPr>
              <a:lnSpc>
                <a:spcPct val="120000"/>
              </a:lnSpc>
            </a:pPr>
            <a:r>
              <a:rPr lang="ja-JP" altLang="ja-JP" dirty="0" smtClean="0"/>
              <a:t>マントル</a:t>
            </a:r>
            <a:r>
              <a:rPr lang="ja-JP" altLang="ja-JP" dirty="0"/>
              <a:t>の</a:t>
            </a:r>
            <a:r>
              <a:rPr lang="ja-JP" altLang="ja-JP" dirty="0" smtClean="0"/>
              <a:t>炭素</a:t>
            </a:r>
            <a:r>
              <a:rPr lang="ja-JP" altLang="en-US" dirty="0" smtClean="0"/>
              <a:t>（地表に供給される全炭素）</a:t>
            </a:r>
            <a:r>
              <a:rPr lang="ja-JP" altLang="ja-JP" dirty="0" smtClean="0"/>
              <a:t>の</a:t>
            </a:r>
            <a:r>
              <a:rPr lang="en-US" altLang="ja-JP" dirty="0" smtClean="0"/>
              <a:t>δ</a:t>
            </a:r>
            <a:r>
              <a:rPr lang="en-US" altLang="ja-JP" baseline="30000" dirty="0" smtClean="0"/>
              <a:t>13</a:t>
            </a:r>
            <a:r>
              <a:rPr lang="en-US" altLang="ja-JP" dirty="0" smtClean="0"/>
              <a:t>C</a:t>
            </a:r>
            <a:r>
              <a:rPr lang="ja-JP" altLang="ja-JP" dirty="0" smtClean="0"/>
              <a:t>は約</a:t>
            </a:r>
            <a:r>
              <a:rPr lang="en-US" altLang="ja-JP" dirty="0"/>
              <a:t>–5</a:t>
            </a:r>
            <a:r>
              <a:rPr lang="en-US" altLang="ja-JP" dirty="0" smtClean="0"/>
              <a:t>‰</a:t>
            </a:r>
          </a:p>
          <a:p>
            <a:pPr>
              <a:lnSpc>
                <a:spcPct val="120000"/>
              </a:lnSpc>
            </a:pPr>
            <a:r>
              <a:rPr lang="ja-JP" altLang="ja-JP" dirty="0" smtClean="0"/>
              <a:t>物質収支</a:t>
            </a:r>
            <a:endParaRPr lang="en-US" altLang="ja-JP" dirty="0" smtClean="0"/>
          </a:p>
          <a:p>
            <a:pPr marL="0" indent="0">
              <a:lnSpc>
                <a:spcPct val="120000"/>
              </a:lnSpc>
              <a:buNone/>
            </a:pPr>
            <a:r>
              <a:rPr lang="en-US" altLang="ja-JP" dirty="0"/>
              <a:t>δ</a:t>
            </a:r>
            <a:r>
              <a:rPr lang="en-US" altLang="ja-JP" baseline="30000" dirty="0" smtClean="0"/>
              <a:t>13</a:t>
            </a:r>
            <a:r>
              <a:rPr lang="en-US" altLang="ja-JP" dirty="0" smtClean="0"/>
              <a:t>C</a:t>
            </a:r>
            <a:r>
              <a:rPr lang="en-US" altLang="ja-JP" baseline="-25000" dirty="0" smtClean="0"/>
              <a:t>oc</a:t>
            </a:r>
            <a:r>
              <a:rPr lang="en-US" altLang="ja-JP" i="1" dirty="0" smtClean="0"/>
              <a:t>M</a:t>
            </a:r>
            <a:r>
              <a:rPr lang="en-US" altLang="ja-JP" baseline="-25000" dirty="0" smtClean="0"/>
              <a:t>oc</a:t>
            </a:r>
            <a:r>
              <a:rPr lang="en-US" altLang="ja-JP" dirty="0" smtClean="0"/>
              <a:t> </a:t>
            </a:r>
            <a:r>
              <a:rPr lang="en-US" altLang="ja-JP" dirty="0"/>
              <a:t>+ δ</a:t>
            </a:r>
            <a:r>
              <a:rPr lang="en-US" altLang="ja-JP" baseline="30000" dirty="0" smtClean="0"/>
              <a:t>13</a:t>
            </a:r>
            <a:r>
              <a:rPr lang="en-US" altLang="ja-JP" dirty="0" smtClean="0"/>
              <a:t>C</a:t>
            </a:r>
            <a:r>
              <a:rPr lang="en-US" altLang="ja-JP" baseline="-25000" dirty="0" smtClean="0"/>
              <a:t>ic</a:t>
            </a:r>
            <a:r>
              <a:rPr lang="en-US" altLang="ja-JP" i="1" dirty="0" smtClean="0"/>
              <a:t>M</a:t>
            </a:r>
            <a:r>
              <a:rPr lang="en-US" altLang="ja-JP" baseline="-25000" dirty="0" smtClean="0"/>
              <a:t>ic</a:t>
            </a:r>
            <a:r>
              <a:rPr lang="en-US" altLang="ja-JP" dirty="0" smtClean="0"/>
              <a:t> </a:t>
            </a:r>
            <a:r>
              <a:rPr lang="en-US" altLang="ja-JP" dirty="0"/>
              <a:t>= δ</a:t>
            </a:r>
            <a:r>
              <a:rPr lang="en-US" altLang="ja-JP" baseline="30000" dirty="0" smtClean="0"/>
              <a:t>13</a:t>
            </a:r>
            <a:r>
              <a:rPr lang="en-US" altLang="ja-JP" dirty="0" smtClean="0"/>
              <a:t>C</a:t>
            </a:r>
            <a:r>
              <a:rPr lang="en-US" altLang="ja-JP" baseline="-25000" dirty="0" smtClean="0"/>
              <a:t>T</a:t>
            </a:r>
            <a:r>
              <a:rPr lang="en-US" altLang="ja-JP" i="1" dirty="0" smtClean="0"/>
              <a:t>M</a:t>
            </a:r>
            <a:r>
              <a:rPr lang="en-US" altLang="ja-JP" baseline="-25000" dirty="0" smtClean="0"/>
              <a:t>T</a:t>
            </a:r>
            <a:r>
              <a:rPr lang="en-US" altLang="ja-JP" dirty="0"/>
              <a:t>	 </a:t>
            </a:r>
          </a:p>
          <a:p>
            <a:pPr marL="0" indent="0">
              <a:lnSpc>
                <a:spcPct val="120000"/>
              </a:lnSpc>
              <a:buNone/>
            </a:pPr>
            <a:r>
              <a:rPr lang="en-US" altLang="ja-JP" i="1" dirty="0" smtClean="0"/>
              <a:t>M</a:t>
            </a:r>
            <a:r>
              <a:rPr lang="en-US" altLang="ja-JP" baseline="-25000" dirty="0" smtClean="0"/>
              <a:t>T</a:t>
            </a:r>
            <a:r>
              <a:rPr lang="en-US" altLang="ja-JP" dirty="0" smtClean="0"/>
              <a:t> </a:t>
            </a:r>
            <a:r>
              <a:rPr lang="en-US" altLang="ja-JP" dirty="0"/>
              <a:t>= </a:t>
            </a:r>
            <a:r>
              <a:rPr lang="en-US" altLang="ja-JP" i="1" dirty="0" err="1"/>
              <a:t>M</a:t>
            </a:r>
            <a:r>
              <a:rPr lang="en-US" altLang="ja-JP" baseline="-25000" dirty="0" err="1"/>
              <a:t>oc</a:t>
            </a:r>
            <a:r>
              <a:rPr lang="en-US" altLang="ja-JP" dirty="0"/>
              <a:t> + </a:t>
            </a:r>
            <a:r>
              <a:rPr lang="en-US" altLang="ja-JP" i="1" dirty="0" err="1" smtClean="0"/>
              <a:t>M</a:t>
            </a:r>
            <a:r>
              <a:rPr lang="en-US" altLang="ja-JP" baseline="-25000" dirty="0" err="1" smtClean="0"/>
              <a:t>ic</a:t>
            </a:r>
            <a:endParaRPr lang="en-US" altLang="ja-JP" dirty="0"/>
          </a:p>
          <a:p>
            <a:pPr>
              <a:lnSpc>
                <a:spcPct val="120000"/>
              </a:lnSpc>
            </a:pPr>
            <a:r>
              <a:rPr lang="ja-JP" altLang="ja-JP" dirty="0" smtClean="0"/>
              <a:t>有機</a:t>
            </a:r>
            <a:r>
              <a:rPr lang="ja-JP" altLang="ja-JP" dirty="0"/>
              <a:t>炭素量と全炭素量の</a:t>
            </a:r>
            <a:r>
              <a:rPr lang="ja-JP" altLang="ja-JP" dirty="0" smtClean="0"/>
              <a:t>比</a:t>
            </a:r>
            <a:endParaRPr lang="en-US" altLang="ja-JP" dirty="0" smtClean="0"/>
          </a:p>
          <a:p>
            <a:pPr marL="0" indent="0">
              <a:lnSpc>
                <a:spcPct val="120000"/>
              </a:lnSpc>
              <a:buNone/>
            </a:pPr>
            <a:r>
              <a:rPr lang="en-US" altLang="ja-JP" i="1" dirty="0" smtClean="0"/>
              <a:t>f</a:t>
            </a:r>
            <a:r>
              <a:rPr lang="en-US" altLang="ja-JP" dirty="0" smtClean="0"/>
              <a:t> </a:t>
            </a:r>
            <a:r>
              <a:rPr lang="en-US" altLang="ja-JP" dirty="0"/>
              <a:t>= </a:t>
            </a:r>
            <a:r>
              <a:rPr lang="en-US" altLang="ja-JP" i="1" dirty="0" err="1" smtClean="0"/>
              <a:t>M</a:t>
            </a:r>
            <a:r>
              <a:rPr lang="en-US" altLang="ja-JP" baseline="-25000" dirty="0" err="1" smtClean="0"/>
              <a:t>oc</a:t>
            </a:r>
            <a:r>
              <a:rPr lang="en-US" altLang="ja-JP" dirty="0"/>
              <a:t>/</a:t>
            </a:r>
            <a:r>
              <a:rPr lang="en-US" altLang="ja-JP" i="1" dirty="0" smtClean="0"/>
              <a:t>M</a:t>
            </a:r>
            <a:r>
              <a:rPr lang="en-US" altLang="ja-JP" baseline="-25000" dirty="0" smtClean="0"/>
              <a:t>T</a:t>
            </a:r>
            <a:r>
              <a:rPr lang="en-US" altLang="ja-JP" dirty="0"/>
              <a:t>=</a:t>
            </a:r>
            <a:r>
              <a:rPr lang="ja-JP" altLang="ja-JP" dirty="0" smtClean="0"/>
              <a:t>  </a:t>
            </a:r>
            <a:r>
              <a:rPr lang="en-US" altLang="ja-JP" dirty="0" smtClean="0"/>
              <a:t>(</a:t>
            </a:r>
            <a:r>
              <a:rPr lang="en-US" altLang="ja-JP" dirty="0"/>
              <a:t>δ</a:t>
            </a:r>
            <a:r>
              <a:rPr lang="en-US" altLang="ja-JP" baseline="30000" dirty="0" smtClean="0"/>
              <a:t>13</a:t>
            </a:r>
            <a:r>
              <a:rPr lang="en-US" altLang="ja-JP" dirty="0" smtClean="0"/>
              <a:t>C</a:t>
            </a:r>
            <a:r>
              <a:rPr lang="en-US" altLang="ja-JP" baseline="-25000" dirty="0" smtClean="0"/>
              <a:t>ic</a:t>
            </a:r>
            <a:r>
              <a:rPr lang="en-US" altLang="ja-JP" dirty="0" smtClean="0"/>
              <a:t> </a:t>
            </a:r>
            <a:r>
              <a:rPr lang="en-US" altLang="ja-JP" dirty="0"/>
              <a:t>– δ</a:t>
            </a:r>
            <a:r>
              <a:rPr lang="en-US" altLang="ja-JP" baseline="30000" dirty="0" smtClean="0"/>
              <a:t>13</a:t>
            </a:r>
            <a:r>
              <a:rPr lang="en-US" altLang="ja-JP" dirty="0" smtClean="0"/>
              <a:t>C</a:t>
            </a:r>
            <a:r>
              <a:rPr lang="en-US" altLang="ja-JP" baseline="-25000" dirty="0" smtClean="0"/>
              <a:t>T</a:t>
            </a:r>
            <a:r>
              <a:rPr lang="en-US" altLang="ja-JP" dirty="0" smtClean="0"/>
              <a:t> </a:t>
            </a:r>
            <a:r>
              <a:rPr lang="en-US" altLang="ja-JP" dirty="0"/>
              <a:t>) / </a:t>
            </a:r>
            <a:r>
              <a:rPr lang="en-US" altLang="ja-JP" dirty="0" smtClean="0"/>
              <a:t>(</a:t>
            </a:r>
            <a:r>
              <a:rPr lang="en-US" altLang="ja-JP" dirty="0"/>
              <a:t>δ</a:t>
            </a:r>
            <a:r>
              <a:rPr lang="en-US" altLang="ja-JP" baseline="30000" dirty="0" smtClean="0"/>
              <a:t>13</a:t>
            </a:r>
            <a:r>
              <a:rPr lang="en-US" altLang="ja-JP" dirty="0" smtClean="0"/>
              <a:t>C</a:t>
            </a:r>
            <a:r>
              <a:rPr lang="en-US" altLang="ja-JP" baseline="-25000" dirty="0" smtClean="0"/>
              <a:t>ic</a:t>
            </a:r>
            <a:r>
              <a:rPr lang="en-US" altLang="ja-JP" dirty="0" smtClean="0"/>
              <a:t> </a:t>
            </a:r>
            <a:r>
              <a:rPr lang="en-US" altLang="ja-JP" dirty="0"/>
              <a:t>– δ</a:t>
            </a:r>
            <a:r>
              <a:rPr lang="en-US" altLang="ja-JP" baseline="30000" dirty="0" smtClean="0"/>
              <a:t>13</a:t>
            </a:r>
            <a:r>
              <a:rPr lang="en-US" altLang="ja-JP" dirty="0" smtClean="0"/>
              <a:t>C</a:t>
            </a:r>
            <a:r>
              <a:rPr lang="en-US" altLang="ja-JP" baseline="-25000" dirty="0" smtClean="0"/>
              <a:t>oc</a:t>
            </a:r>
            <a:r>
              <a:rPr lang="en-US" altLang="ja-JP" dirty="0"/>
              <a:t>)</a:t>
            </a:r>
            <a:r>
              <a:rPr lang="ja-JP" altLang="ja-JP" dirty="0"/>
              <a:t> </a:t>
            </a:r>
            <a:endParaRPr lang="en-US" altLang="ja-JP" dirty="0" smtClean="0"/>
          </a:p>
          <a:p>
            <a:pPr lvl="1">
              <a:lnSpc>
                <a:spcPct val="120000"/>
              </a:lnSpc>
            </a:pPr>
            <a:r>
              <a:rPr lang="ja-JP" altLang="en-US" dirty="0">
                <a:solidFill>
                  <a:srgbClr val="FF0000"/>
                </a:solidFill>
              </a:rPr>
              <a:t>岩石中の有機炭素と無機炭素の</a:t>
            </a:r>
            <a:r>
              <a:rPr lang="en-US" altLang="ja-JP" dirty="0">
                <a:solidFill>
                  <a:srgbClr val="FF0000"/>
                </a:solidFill>
              </a:rPr>
              <a:t>δ</a:t>
            </a:r>
            <a:r>
              <a:rPr lang="en-US" altLang="ja-JP" baseline="30000" dirty="0">
                <a:solidFill>
                  <a:srgbClr val="FF0000"/>
                </a:solidFill>
              </a:rPr>
              <a:t>13</a:t>
            </a:r>
            <a:r>
              <a:rPr lang="en-US" altLang="ja-JP" dirty="0">
                <a:solidFill>
                  <a:srgbClr val="FF0000"/>
                </a:solidFill>
              </a:rPr>
              <a:t>C</a:t>
            </a:r>
            <a:r>
              <a:rPr lang="ja-JP" altLang="en-US" dirty="0">
                <a:solidFill>
                  <a:srgbClr val="FF0000"/>
                </a:solidFill>
              </a:rPr>
              <a:t>値を測定すれば</a:t>
            </a:r>
            <a:r>
              <a:rPr lang="ja-JP" altLang="en-US" dirty="0" smtClean="0">
                <a:solidFill>
                  <a:srgbClr val="FF0000"/>
                </a:solidFill>
              </a:rPr>
              <a:t>，</a:t>
            </a:r>
            <a:r>
              <a:rPr lang="en-US" altLang="ja-JP" i="1" dirty="0" smtClean="0">
                <a:solidFill>
                  <a:srgbClr val="FF0000"/>
                </a:solidFill>
              </a:rPr>
              <a:t>f</a:t>
            </a:r>
            <a:r>
              <a:rPr lang="ja-JP" altLang="en-US" dirty="0" smtClean="0">
                <a:solidFill>
                  <a:srgbClr val="FF0000"/>
                </a:solidFill>
              </a:rPr>
              <a:t>値を決定できる</a:t>
            </a:r>
            <a:endParaRPr lang="en-US" altLang="ja-JP" dirty="0" smtClean="0">
              <a:solidFill>
                <a:srgbClr val="FF0000"/>
              </a:solidFill>
            </a:endParaRPr>
          </a:p>
        </p:txBody>
      </p:sp>
      <p:pic>
        <p:nvPicPr>
          <p:cNvPr id="5" name="図 4"/>
          <p:cNvPicPr>
            <a:picLocks noChangeAspect="1"/>
          </p:cNvPicPr>
          <p:nvPr/>
        </p:nvPicPr>
        <p:blipFill>
          <a:blip r:embed="rId3"/>
          <a:stretch>
            <a:fillRect/>
          </a:stretch>
        </p:blipFill>
        <p:spPr>
          <a:xfrm>
            <a:off x="2615565" y="4514850"/>
            <a:ext cx="3912870" cy="2294890"/>
          </a:xfrm>
          <a:prstGeom prst="rect">
            <a:avLst/>
          </a:prstGeom>
        </p:spPr>
      </p:pic>
    </p:spTree>
    <p:extLst>
      <p:ext uri="{BB962C8B-B14F-4D97-AF65-F5344CB8AC3E}">
        <p14:creationId xmlns:p14="http://schemas.microsoft.com/office/powerpoint/2010/main" val="16696770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lstStyle/>
          <a:p>
            <a:r>
              <a:rPr kumimoji="1" lang="ja-JP" altLang="en-US" dirty="0" smtClean="0"/>
              <a:t>炭素同位体比の地質記録</a:t>
            </a:r>
            <a:endParaRPr kumimoji="1" lang="ja-JP" altLang="en-US" dirty="0"/>
          </a:p>
        </p:txBody>
      </p:sp>
      <p:sp>
        <p:nvSpPr>
          <p:cNvPr id="4" name="コンテンツ プレースホルダー 3"/>
          <p:cNvSpPr>
            <a:spLocks noGrp="1"/>
          </p:cNvSpPr>
          <p:nvPr>
            <p:ph idx="1"/>
          </p:nvPr>
        </p:nvSpPr>
        <p:spPr>
          <a:xfrm>
            <a:off x="457200" y="4897962"/>
            <a:ext cx="8229600" cy="1943101"/>
          </a:xfrm>
        </p:spPr>
        <p:txBody>
          <a:bodyPr>
            <a:normAutofit fontScale="70000" lnSpcReduction="20000"/>
          </a:bodyPr>
          <a:lstStyle/>
          <a:p>
            <a:pPr>
              <a:lnSpc>
                <a:spcPct val="120000"/>
              </a:lnSpc>
            </a:pPr>
            <a:r>
              <a:rPr lang="ja-JP" altLang="ja-JP" dirty="0"/>
              <a:t>地球</a:t>
            </a:r>
            <a:r>
              <a:rPr lang="ja-JP" altLang="ja-JP" dirty="0" smtClean="0"/>
              <a:t>の歴史</a:t>
            </a:r>
            <a:r>
              <a:rPr lang="ja-JP" altLang="ja-JP" dirty="0"/>
              <a:t>を通して，炭酸塩炭素</a:t>
            </a:r>
            <a:r>
              <a:rPr lang="ja-JP" altLang="ja-JP" dirty="0" smtClean="0"/>
              <a:t>はマントル</a:t>
            </a:r>
            <a:r>
              <a:rPr lang="ja-JP" altLang="ja-JP" dirty="0"/>
              <a:t>より</a:t>
            </a:r>
            <a:r>
              <a:rPr lang="ja-JP" altLang="ja-JP" dirty="0" smtClean="0"/>
              <a:t>高い</a:t>
            </a:r>
            <a:r>
              <a:rPr lang="en-US" altLang="ja-JP" dirty="0" smtClean="0">
                <a:latin typeface="Symbol" charset="2"/>
                <a:cs typeface="Symbol" charset="2"/>
              </a:rPr>
              <a:t>d</a:t>
            </a:r>
            <a:r>
              <a:rPr lang="en-US" altLang="ja-JP" baseline="30000" dirty="0" smtClean="0"/>
              <a:t>13</a:t>
            </a:r>
            <a:r>
              <a:rPr lang="en-US" altLang="ja-JP" dirty="0" smtClean="0"/>
              <a:t>C</a:t>
            </a:r>
            <a:r>
              <a:rPr lang="ja-JP" altLang="ja-JP" dirty="0"/>
              <a:t>値を持っていた</a:t>
            </a:r>
            <a:r>
              <a:rPr lang="ja-JP" altLang="ja-JP" dirty="0" smtClean="0"/>
              <a:t>．炭酸塩</a:t>
            </a:r>
            <a:r>
              <a:rPr lang="ja-JP" altLang="ja-JP" dirty="0"/>
              <a:t>炭素とマントルの間の差は，小さな範囲で変化</a:t>
            </a:r>
            <a:r>
              <a:rPr lang="ja-JP" altLang="ja-JP" dirty="0" smtClean="0"/>
              <a:t>した</a:t>
            </a:r>
            <a:endParaRPr lang="en-US" altLang="ja-JP" dirty="0" smtClean="0"/>
          </a:p>
          <a:p>
            <a:pPr>
              <a:lnSpc>
                <a:spcPct val="120000"/>
              </a:lnSpc>
            </a:pPr>
            <a:r>
              <a:rPr lang="en-US" altLang="ja-JP" dirty="0" smtClean="0">
                <a:latin typeface="Symbol" charset="2"/>
                <a:cs typeface="Symbol" charset="2"/>
              </a:rPr>
              <a:t>d</a:t>
            </a:r>
            <a:r>
              <a:rPr lang="en-US" altLang="ja-JP" baseline="30000" dirty="0" smtClean="0"/>
              <a:t>13</a:t>
            </a:r>
            <a:r>
              <a:rPr lang="en-US" altLang="ja-JP" dirty="0" smtClean="0"/>
              <a:t>C</a:t>
            </a:r>
            <a:r>
              <a:rPr lang="ja-JP" altLang="ja-JP" dirty="0"/>
              <a:t>値は，マントル</a:t>
            </a:r>
            <a:r>
              <a:rPr lang="ja-JP" altLang="ja-JP" dirty="0" smtClean="0"/>
              <a:t>炭素</a:t>
            </a:r>
            <a:r>
              <a:rPr lang="en-US" altLang="ja-JP" dirty="0" smtClean="0"/>
              <a:t>–</a:t>
            </a:r>
            <a:r>
              <a:rPr lang="en-US" altLang="ja-JP" dirty="0"/>
              <a:t>5‰</a:t>
            </a:r>
            <a:r>
              <a:rPr lang="ja-JP" altLang="ja-JP" dirty="0"/>
              <a:t>，炭酸塩</a:t>
            </a:r>
            <a:r>
              <a:rPr lang="ja-JP" altLang="ja-JP" dirty="0" smtClean="0"/>
              <a:t>炭素</a:t>
            </a:r>
            <a:r>
              <a:rPr lang="en-US" altLang="ja-JP" dirty="0" smtClean="0"/>
              <a:t>0</a:t>
            </a:r>
            <a:r>
              <a:rPr lang="en-US" altLang="ja-JP" dirty="0"/>
              <a:t>‰</a:t>
            </a:r>
            <a:r>
              <a:rPr lang="ja-JP" altLang="ja-JP" dirty="0"/>
              <a:t>，有機</a:t>
            </a:r>
            <a:r>
              <a:rPr lang="ja-JP" altLang="ja-JP" dirty="0" smtClean="0"/>
              <a:t>炭素</a:t>
            </a:r>
            <a:r>
              <a:rPr lang="en-US" altLang="ja-JP" dirty="0" smtClean="0"/>
              <a:t>–</a:t>
            </a:r>
            <a:r>
              <a:rPr lang="en-US" altLang="ja-JP" dirty="0"/>
              <a:t>30</a:t>
            </a:r>
            <a:r>
              <a:rPr lang="en-US" altLang="ja-JP" dirty="0" smtClean="0"/>
              <a:t>‰</a:t>
            </a:r>
          </a:p>
          <a:p>
            <a:pPr lvl="1">
              <a:lnSpc>
                <a:spcPct val="120000"/>
              </a:lnSpc>
            </a:pPr>
            <a:r>
              <a:rPr lang="ja-JP" altLang="ja-JP" dirty="0" smtClean="0">
                <a:solidFill>
                  <a:srgbClr val="FF0000"/>
                </a:solidFill>
              </a:rPr>
              <a:t>炭酸塩</a:t>
            </a:r>
            <a:r>
              <a:rPr lang="ja-JP" altLang="ja-JP" dirty="0">
                <a:solidFill>
                  <a:srgbClr val="FF0000"/>
                </a:solidFill>
              </a:rPr>
              <a:t>炭素は，地球表面の</a:t>
            </a:r>
            <a:r>
              <a:rPr lang="ja-JP" altLang="ja-JP" dirty="0" smtClean="0">
                <a:solidFill>
                  <a:srgbClr val="FF0000"/>
                </a:solidFill>
              </a:rPr>
              <a:t>炭素</a:t>
            </a:r>
            <a:r>
              <a:rPr lang="ja-JP" altLang="en-US" dirty="0" smtClean="0">
                <a:solidFill>
                  <a:srgbClr val="FF0000"/>
                </a:solidFill>
              </a:rPr>
              <a:t>リザーバー</a:t>
            </a:r>
            <a:r>
              <a:rPr lang="ja-JP" altLang="ja-JP" dirty="0" smtClean="0">
                <a:solidFill>
                  <a:srgbClr val="FF0000"/>
                </a:solidFill>
              </a:rPr>
              <a:t>の</a:t>
            </a:r>
            <a:r>
              <a:rPr lang="ja-JP" altLang="ja-JP" dirty="0">
                <a:solidFill>
                  <a:srgbClr val="FF0000"/>
                </a:solidFill>
              </a:rPr>
              <a:t>約</a:t>
            </a:r>
            <a:r>
              <a:rPr lang="en-US" altLang="ja-JP" dirty="0">
                <a:solidFill>
                  <a:srgbClr val="FF0000"/>
                </a:solidFill>
              </a:rPr>
              <a:t>80%</a:t>
            </a:r>
            <a:r>
              <a:rPr lang="ja-JP" altLang="ja-JP" dirty="0">
                <a:solidFill>
                  <a:srgbClr val="FF0000"/>
                </a:solidFill>
              </a:rPr>
              <a:t>を</a:t>
            </a:r>
            <a:r>
              <a:rPr lang="ja-JP" altLang="ja-JP" dirty="0" smtClean="0">
                <a:solidFill>
                  <a:srgbClr val="FF0000"/>
                </a:solidFill>
              </a:rPr>
              <a:t>占める</a:t>
            </a:r>
            <a:r>
              <a:rPr lang="ja-JP" altLang="ja-JP" dirty="0">
                <a:solidFill>
                  <a:srgbClr val="FF0000"/>
                </a:solidFill>
              </a:rPr>
              <a:t>．有機炭素は約</a:t>
            </a:r>
            <a:r>
              <a:rPr lang="en-US" altLang="ja-JP" dirty="0">
                <a:solidFill>
                  <a:srgbClr val="FF0000"/>
                </a:solidFill>
              </a:rPr>
              <a:t>20</a:t>
            </a:r>
            <a:r>
              <a:rPr lang="en-US" altLang="ja-JP" dirty="0" smtClean="0">
                <a:solidFill>
                  <a:srgbClr val="FF0000"/>
                </a:solidFill>
              </a:rPr>
              <a:t>%</a:t>
            </a:r>
            <a:endParaRPr kumimoji="1" lang="ja-JP" altLang="en-US" dirty="0">
              <a:solidFill>
                <a:srgbClr val="FF0000"/>
              </a:solidFill>
            </a:endParaRPr>
          </a:p>
        </p:txBody>
      </p:sp>
      <p:pic>
        <p:nvPicPr>
          <p:cNvPr id="6" name="図 5"/>
          <p:cNvPicPr>
            <a:picLocks noChangeAspect="1"/>
          </p:cNvPicPr>
          <p:nvPr/>
        </p:nvPicPr>
        <p:blipFill>
          <a:blip r:embed="rId3"/>
          <a:stretch>
            <a:fillRect/>
          </a:stretch>
        </p:blipFill>
        <p:spPr>
          <a:xfrm>
            <a:off x="1473835" y="1003304"/>
            <a:ext cx="6196330" cy="3778250"/>
          </a:xfrm>
          <a:prstGeom prst="rect">
            <a:avLst/>
          </a:prstGeom>
        </p:spPr>
      </p:pic>
    </p:spTree>
    <p:extLst>
      <p:ext uri="{BB962C8B-B14F-4D97-AF65-F5344CB8AC3E}">
        <p14:creationId xmlns:p14="http://schemas.microsoft.com/office/powerpoint/2010/main" val="40955355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炭素同位体比記録の解釈</a:t>
            </a:r>
            <a:endParaRPr kumimoji="1" lang="ja-JP" altLang="en-US" dirty="0"/>
          </a:p>
        </p:txBody>
      </p:sp>
      <p:sp>
        <p:nvSpPr>
          <p:cNvPr id="4" name="コンテンツ プレースホルダー 3"/>
          <p:cNvSpPr>
            <a:spLocks noGrp="1"/>
          </p:cNvSpPr>
          <p:nvPr>
            <p:ph idx="1"/>
          </p:nvPr>
        </p:nvSpPr>
        <p:spPr>
          <a:xfrm>
            <a:off x="4670730" y="1282701"/>
            <a:ext cx="4317226" cy="5304829"/>
          </a:xfrm>
        </p:spPr>
        <p:txBody>
          <a:bodyPr>
            <a:normAutofit fontScale="70000" lnSpcReduction="20000"/>
          </a:bodyPr>
          <a:lstStyle/>
          <a:p>
            <a:pPr>
              <a:lnSpc>
                <a:spcPct val="120000"/>
              </a:lnSpc>
            </a:pPr>
            <a:r>
              <a:rPr lang="ja-JP" altLang="ja-JP" dirty="0" smtClean="0"/>
              <a:t>有機</a:t>
            </a:r>
            <a:r>
              <a:rPr lang="ja-JP" altLang="ja-JP" dirty="0"/>
              <a:t>炭素の割合は</a:t>
            </a:r>
            <a:r>
              <a:rPr lang="ja-JP" altLang="ja-JP" dirty="0" smtClean="0"/>
              <a:t>始生代の</a:t>
            </a:r>
            <a:r>
              <a:rPr lang="ja-JP" altLang="ja-JP" dirty="0"/>
              <a:t>約</a:t>
            </a:r>
            <a:r>
              <a:rPr lang="en-US" altLang="ja-JP" dirty="0"/>
              <a:t>15%</a:t>
            </a:r>
            <a:r>
              <a:rPr lang="ja-JP" altLang="ja-JP" dirty="0" smtClean="0"/>
              <a:t>から現在</a:t>
            </a:r>
            <a:r>
              <a:rPr lang="ja-JP" altLang="ja-JP" dirty="0"/>
              <a:t>の</a:t>
            </a:r>
            <a:r>
              <a:rPr lang="en-US" altLang="ja-JP" dirty="0"/>
              <a:t>20~25%</a:t>
            </a:r>
            <a:r>
              <a:rPr lang="ja-JP" altLang="ja-JP" dirty="0"/>
              <a:t>まで増加</a:t>
            </a:r>
            <a:r>
              <a:rPr lang="ja-JP" altLang="ja-JP" dirty="0" smtClean="0"/>
              <a:t>した</a:t>
            </a:r>
            <a:endParaRPr lang="en-US" altLang="ja-JP" dirty="0" smtClean="0"/>
          </a:p>
          <a:p>
            <a:pPr>
              <a:lnSpc>
                <a:spcPct val="120000"/>
              </a:lnSpc>
            </a:pPr>
            <a:r>
              <a:rPr lang="ja-JP" altLang="ja-JP" dirty="0">
                <a:solidFill>
                  <a:srgbClr val="FF0000"/>
                </a:solidFill>
              </a:rPr>
              <a:t>炭酸塩</a:t>
            </a:r>
            <a:r>
              <a:rPr lang="ja-JP" altLang="ja-JP" dirty="0" smtClean="0">
                <a:solidFill>
                  <a:srgbClr val="FF0000"/>
                </a:solidFill>
              </a:rPr>
              <a:t>の</a:t>
            </a:r>
            <a:r>
              <a:rPr lang="en-US" altLang="ja-JP" dirty="0" smtClean="0">
                <a:solidFill>
                  <a:srgbClr val="FF0000"/>
                </a:solidFill>
                <a:latin typeface="Symbol" charset="2"/>
                <a:cs typeface="Symbol" charset="2"/>
              </a:rPr>
              <a:t>d</a:t>
            </a:r>
            <a:r>
              <a:rPr lang="en-US" altLang="ja-JP" baseline="30000" dirty="0" smtClean="0">
                <a:solidFill>
                  <a:srgbClr val="FF0000"/>
                </a:solidFill>
              </a:rPr>
              <a:t>13</a:t>
            </a:r>
            <a:r>
              <a:rPr lang="en-US" altLang="ja-JP" dirty="0" smtClean="0">
                <a:solidFill>
                  <a:srgbClr val="FF0000"/>
                </a:solidFill>
              </a:rPr>
              <a:t>C</a:t>
            </a:r>
            <a:r>
              <a:rPr lang="ja-JP" altLang="en-US" dirty="0" smtClean="0">
                <a:solidFill>
                  <a:srgbClr val="FF0000"/>
                </a:solidFill>
              </a:rPr>
              <a:t>の</a:t>
            </a:r>
            <a:r>
              <a:rPr lang="ja-JP" altLang="ja-JP" dirty="0" smtClean="0">
                <a:solidFill>
                  <a:srgbClr val="FF0000"/>
                </a:solidFill>
              </a:rPr>
              <a:t>大きな</a:t>
            </a:r>
            <a:r>
              <a:rPr lang="ja-JP" altLang="ja-JP" dirty="0">
                <a:solidFill>
                  <a:srgbClr val="FF0000"/>
                </a:solidFill>
              </a:rPr>
              <a:t>変動は，</a:t>
            </a:r>
            <a:r>
              <a:rPr lang="en-US" altLang="ja-JP" dirty="0" smtClean="0">
                <a:solidFill>
                  <a:srgbClr val="FF0000"/>
                </a:solidFill>
              </a:rPr>
              <a:t>24〜20</a:t>
            </a:r>
            <a:r>
              <a:rPr lang="ja-JP" altLang="ja-JP" dirty="0">
                <a:solidFill>
                  <a:srgbClr val="FF0000"/>
                </a:solidFill>
              </a:rPr>
              <a:t>億</a:t>
            </a:r>
            <a:r>
              <a:rPr lang="ja-JP" altLang="ja-JP" dirty="0" smtClean="0">
                <a:solidFill>
                  <a:srgbClr val="FF0000"/>
                </a:solidFill>
              </a:rPr>
              <a:t>年前および</a:t>
            </a:r>
            <a:r>
              <a:rPr lang="en-US" altLang="ja-JP" dirty="0">
                <a:solidFill>
                  <a:srgbClr val="FF0000"/>
                </a:solidFill>
              </a:rPr>
              <a:t>8〜5.5</a:t>
            </a:r>
            <a:r>
              <a:rPr lang="ja-JP" altLang="ja-JP" dirty="0">
                <a:solidFill>
                  <a:srgbClr val="FF0000"/>
                </a:solidFill>
              </a:rPr>
              <a:t>億年前に</a:t>
            </a:r>
            <a:r>
              <a:rPr lang="ja-JP" altLang="ja-JP" dirty="0" smtClean="0">
                <a:solidFill>
                  <a:srgbClr val="FF0000"/>
                </a:solidFill>
              </a:rPr>
              <a:t>起こった</a:t>
            </a:r>
            <a:endParaRPr lang="en-US" altLang="ja-JP" dirty="0">
              <a:solidFill>
                <a:srgbClr val="FF0000"/>
              </a:solidFill>
            </a:endParaRPr>
          </a:p>
          <a:p>
            <a:pPr lvl="1">
              <a:lnSpc>
                <a:spcPct val="120000"/>
              </a:lnSpc>
            </a:pPr>
            <a:r>
              <a:rPr lang="ja-JP" altLang="en-US" dirty="0" smtClean="0"/>
              <a:t>有機物</a:t>
            </a:r>
            <a:r>
              <a:rPr lang="ja-JP" altLang="en-US" dirty="0"/>
              <a:t>のより高い割合</a:t>
            </a:r>
            <a:r>
              <a:rPr lang="ja-JP" altLang="en-US" dirty="0" smtClean="0"/>
              <a:t>，すなわち酸化力</a:t>
            </a:r>
            <a:r>
              <a:rPr lang="ja-JP" altLang="en-US" dirty="0"/>
              <a:t>のより大きな</a:t>
            </a:r>
            <a:r>
              <a:rPr lang="ja-JP" altLang="en-US" dirty="0" smtClean="0"/>
              <a:t>生産？</a:t>
            </a:r>
            <a:endParaRPr lang="en-US" altLang="ja-JP" dirty="0" smtClean="0"/>
          </a:p>
          <a:p>
            <a:pPr>
              <a:lnSpc>
                <a:spcPct val="120000"/>
              </a:lnSpc>
            </a:pPr>
            <a:r>
              <a:rPr lang="ja-JP" altLang="ja-JP" dirty="0"/>
              <a:t>地球の内部から</a:t>
            </a:r>
            <a:r>
              <a:rPr lang="en-US" altLang="ja-JP" dirty="0"/>
              <a:t>CO</a:t>
            </a:r>
            <a:r>
              <a:rPr lang="en-US" altLang="ja-JP" baseline="-25000" dirty="0"/>
              <a:t>2</a:t>
            </a:r>
            <a:r>
              <a:rPr lang="ja-JP" altLang="ja-JP" dirty="0"/>
              <a:t>が定常的に脱ガスされたならば，地球表面の全炭素量は，時間とともに増加する．その</a:t>
            </a:r>
            <a:r>
              <a:rPr lang="en-US" altLang="ja-JP" dirty="0"/>
              <a:t>20%</a:t>
            </a:r>
            <a:r>
              <a:rPr lang="ja-JP" altLang="ja-JP" dirty="0"/>
              <a:t>が有機物として除去されれば，表面への連続的な酸化力のフラックスが生じ，表面は徐々に酸化</a:t>
            </a:r>
            <a:r>
              <a:rPr lang="ja-JP" altLang="ja-JP" dirty="0" smtClean="0"/>
              <a:t>される</a:t>
            </a:r>
            <a:endParaRPr kumimoji="1" lang="ja-JP" altLang="en-US" dirty="0"/>
          </a:p>
        </p:txBody>
      </p:sp>
      <p:sp>
        <p:nvSpPr>
          <p:cNvPr id="5" name="テキスト ボックス 4"/>
          <p:cNvSpPr txBox="1"/>
          <p:nvPr/>
        </p:nvSpPr>
        <p:spPr>
          <a:xfrm>
            <a:off x="156045" y="5664200"/>
            <a:ext cx="4358640" cy="1200329"/>
          </a:xfrm>
          <a:prstGeom prst="rect">
            <a:avLst/>
          </a:prstGeom>
          <a:noFill/>
        </p:spPr>
        <p:txBody>
          <a:bodyPr wrap="square" rtlCol="0">
            <a:spAutoFit/>
          </a:bodyPr>
          <a:lstStyle/>
          <a:p>
            <a:pPr marL="342900" indent="-342900">
              <a:buAutoNum type="alphaLcParenBoth"/>
            </a:pPr>
            <a:r>
              <a:rPr lang="ja-JP" altLang="ja-JP" dirty="0" smtClean="0"/>
              <a:t>表面</a:t>
            </a:r>
            <a:r>
              <a:rPr lang="ja-JP" altLang="ja-JP" dirty="0"/>
              <a:t>の有機</a:t>
            </a:r>
            <a:r>
              <a:rPr lang="ja-JP" altLang="ja-JP" dirty="0" smtClean="0"/>
              <a:t>炭素の割合</a:t>
            </a:r>
            <a:endParaRPr lang="en-US" altLang="ja-JP" dirty="0"/>
          </a:p>
          <a:p>
            <a:pPr marL="342900" indent="-342900">
              <a:buAutoNum type="alphaLcParenBoth"/>
            </a:pPr>
            <a:r>
              <a:rPr lang="ja-JP" altLang="ja-JP" dirty="0" smtClean="0"/>
              <a:t>有機炭素</a:t>
            </a:r>
            <a:r>
              <a:rPr lang="ja-JP" altLang="en-US" dirty="0" smtClean="0"/>
              <a:t>の積算生産量</a:t>
            </a:r>
            <a:r>
              <a:rPr lang="ja-JP" altLang="ja-JP" dirty="0" smtClean="0"/>
              <a:t>．</a:t>
            </a:r>
            <a:r>
              <a:rPr lang="ja-JP" altLang="ja-JP" dirty="0"/>
              <a:t>有機炭素の埋没の割合が増加した短い期間があったらしい（破線</a:t>
            </a:r>
            <a:r>
              <a:rPr lang="ja-JP" altLang="ja-JP" dirty="0" smtClean="0"/>
              <a:t>）</a:t>
            </a:r>
            <a:endParaRPr lang="en-US" altLang="ja-JP" dirty="0"/>
          </a:p>
        </p:txBody>
      </p:sp>
      <p:pic>
        <p:nvPicPr>
          <p:cNvPr id="6" name="図 5"/>
          <p:cNvPicPr>
            <a:picLocks noChangeAspect="1"/>
          </p:cNvPicPr>
          <p:nvPr/>
        </p:nvPicPr>
        <p:blipFill>
          <a:blip r:embed="rId3"/>
          <a:stretch>
            <a:fillRect/>
          </a:stretch>
        </p:blipFill>
        <p:spPr>
          <a:xfrm>
            <a:off x="156045" y="1282701"/>
            <a:ext cx="4358640" cy="4135755"/>
          </a:xfrm>
          <a:prstGeom prst="rect">
            <a:avLst/>
          </a:prstGeom>
        </p:spPr>
      </p:pic>
    </p:spTree>
    <p:extLst>
      <p:ext uri="{BB962C8B-B14F-4D97-AF65-F5344CB8AC3E}">
        <p14:creationId xmlns:p14="http://schemas.microsoft.com/office/powerpoint/2010/main" val="24529912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normAutofit/>
          </a:bodyPr>
          <a:lstStyle/>
          <a:p>
            <a:r>
              <a:rPr lang="en-US" altLang="ja-JP" dirty="0" smtClean="0"/>
              <a:t>O</a:t>
            </a:r>
            <a:r>
              <a:rPr lang="en-US" altLang="ja-JP" baseline="-25000" dirty="0" smtClean="0"/>
              <a:t>2</a:t>
            </a:r>
            <a:r>
              <a:rPr lang="ja-JP" altLang="en-US" dirty="0" smtClean="0"/>
              <a:t>のゆ</a:t>
            </a:r>
            <a:r>
              <a:rPr lang="ja-JP" altLang="en-US" dirty="0"/>
              <a:t>くえ</a:t>
            </a:r>
            <a:endParaRPr kumimoji="1" lang="ja-JP" altLang="en-US" dirty="0"/>
          </a:p>
        </p:txBody>
      </p:sp>
      <p:sp>
        <p:nvSpPr>
          <p:cNvPr id="4" name="コンテンツ プレースホルダー 3"/>
          <p:cNvSpPr>
            <a:spLocks noGrp="1"/>
          </p:cNvSpPr>
          <p:nvPr>
            <p:ph idx="1"/>
          </p:nvPr>
        </p:nvSpPr>
        <p:spPr>
          <a:xfrm>
            <a:off x="457200" y="3708400"/>
            <a:ext cx="8229600" cy="3149599"/>
          </a:xfrm>
        </p:spPr>
        <p:txBody>
          <a:bodyPr>
            <a:normAutofit fontScale="70000" lnSpcReduction="20000"/>
          </a:bodyPr>
          <a:lstStyle/>
          <a:p>
            <a:pPr>
              <a:lnSpc>
                <a:spcPct val="120000"/>
              </a:lnSpc>
            </a:pPr>
            <a:r>
              <a:rPr lang="ja-JP" altLang="ja-JP" dirty="0" smtClean="0"/>
              <a:t>現在，地球</a:t>
            </a:r>
            <a:r>
              <a:rPr lang="ja-JP" altLang="ja-JP" dirty="0"/>
              <a:t>表面の岩石と海洋は，酸化された大量の鉄（</a:t>
            </a:r>
            <a:r>
              <a:rPr lang="en-US" altLang="ja-JP" dirty="0"/>
              <a:t>Fe</a:t>
            </a:r>
            <a:r>
              <a:rPr lang="en-US" altLang="ja-JP" baseline="30000" dirty="0"/>
              <a:t>3+</a:t>
            </a:r>
            <a:r>
              <a:rPr lang="ja-JP" altLang="ja-JP" dirty="0"/>
              <a:t>）と硫黄（</a:t>
            </a:r>
            <a:r>
              <a:rPr lang="en-US" altLang="ja-JP" dirty="0"/>
              <a:t>S</a:t>
            </a:r>
            <a:r>
              <a:rPr lang="en-US" altLang="ja-JP" baseline="30000" dirty="0"/>
              <a:t>6+</a:t>
            </a:r>
            <a:r>
              <a:rPr lang="ja-JP" altLang="ja-JP" dirty="0"/>
              <a:t>）を</a:t>
            </a:r>
            <a:r>
              <a:rPr lang="ja-JP" altLang="ja-JP" dirty="0" smtClean="0"/>
              <a:t>含む</a:t>
            </a:r>
            <a:endParaRPr lang="en-US" altLang="ja-JP" dirty="0" smtClean="0"/>
          </a:p>
          <a:p>
            <a:pPr>
              <a:lnSpc>
                <a:spcPct val="120000"/>
              </a:lnSpc>
            </a:pPr>
            <a:r>
              <a:rPr lang="ja-JP" altLang="ja-JP" dirty="0" smtClean="0"/>
              <a:t>還元的</a:t>
            </a:r>
            <a:r>
              <a:rPr lang="ja-JP" altLang="ja-JP" dirty="0"/>
              <a:t>状態のマントルは，火山活動によって</a:t>
            </a:r>
            <a:r>
              <a:rPr lang="ja-JP" altLang="en-US" dirty="0" smtClean="0"/>
              <a:t>鉄と硫黄</a:t>
            </a:r>
            <a:r>
              <a:rPr lang="ja-JP" altLang="ja-JP" dirty="0" smtClean="0"/>
              <a:t>の</a:t>
            </a:r>
            <a:r>
              <a:rPr lang="ja-JP" altLang="ja-JP" dirty="0"/>
              <a:t>還元体</a:t>
            </a:r>
            <a:r>
              <a:rPr lang="ja-JP" altLang="ja-JP" dirty="0" smtClean="0"/>
              <a:t>を表面</a:t>
            </a:r>
            <a:r>
              <a:rPr lang="ja-JP" altLang="ja-JP" dirty="0"/>
              <a:t>に供給</a:t>
            </a:r>
            <a:r>
              <a:rPr lang="ja-JP" altLang="ja-JP" dirty="0" smtClean="0"/>
              <a:t>する</a:t>
            </a:r>
            <a:endParaRPr lang="en-US" altLang="ja-JP" dirty="0" smtClean="0"/>
          </a:p>
          <a:p>
            <a:pPr>
              <a:lnSpc>
                <a:spcPct val="120000"/>
              </a:lnSpc>
            </a:pPr>
            <a:r>
              <a:rPr lang="ja-JP" altLang="ja-JP" dirty="0" smtClean="0"/>
              <a:t>鉄</a:t>
            </a:r>
            <a:r>
              <a:rPr lang="ja-JP" altLang="ja-JP" dirty="0"/>
              <a:t>と硫黄の酸化物</a:t>
            </a:r>
            <a:r>
              <a:rPr lang="ja-JP" altLang="ja-JP" dirty="0" smtClean="0"/>
              <a:t>に</a:t>
            </a:r>
            <a:r>
              <a:rPr lang="ja-JP" altLang="en-US" dirty="0" smtClean="0"/>
              <a:t>固定さ</a:t>
            </a:r>
            <a:r>
              <a:rPr lang="ja-JP" altLang="ja-JP" dirty="0" smtClean="0"/>
              <a:t>れた</a:t>
            </a:r>
            <a:r>
              <a:rPr lang="ja-JP" altLang="ja-JP" dirty="0"/>
              <a:t>酸素の量は，大気中の酸素量よりはるかに</a:t>
            </a:r>
            <a:r>
              <a:rPr lang="ja-JP" altLang="ja-JP" dirty="0" smtClean="0"/>
              <a:t>大きい</a:t>
            </a:r>
            <a:endParaRPr lang="en-US" altLang="ja-JP" dirty="0" smtClean="0"/>
          </a:p>
          <a:p>
            <a:pPr lvl="1">
              <a:lnSpc>
                <a:spcPct val="120000"/>
              </a:lnSpc>
            </a:pPr>
            <a:r>
              <a:rPr lang="ja-JP" altLang="ja-JP" dirty="0" smtClean="0">
                <a:solidFill>
                  <a:srgbClr val="FF0000"/>
                </a:solidFill>
              </a:rPr>
              <a:t>有機物</a:t>
            </a:r>
            <a:r>
              <a:rPr lang="ja-JP" altLang="ja-JP" dirty="0">
                <a:solidFill>
                  <a:srgbClr val="FF0000"/>
                </a:solidFill>
              </a:rPr>
              <a:t>の生産にともなってつくられた</a:t>
            </a:r>
            <a:r>
              <a:rPr lang="en-US" altLang="ja-JP" dirty="0">
                <a:solidFill>
                  <a:srgbClr val="FF0000"/>
                </a:solidFill>
              </a:rPr>
              <a:t>O</a:t>
            </a:r>
            <a:r>
              <a:rPr lang="en-US" altLang="ja-JP" baseline="-25000" dirty="0">
                <a:solidFill>
                  <a:srgbClr val="FF0000"/>
                </a:solidFill>
              </a:rPr>
              <a:t>2</a:t>
            </a:r>
            <a:r>
              <a:rPr lang="ja-JP" altLang="ja-JP" dirty="0">
                <a:solidFill>
                  <a:srgbClr val="FF0000"/>
                </a:solidFill>
              </a:rPr>
              <a:t>のほとんどは，大気中に</a:t>
            </a:r>
            <a:r>
              <a:rPr lang="en-US" altLang="ja-JP" dirty="0">
                <a:solidFill>
                  <a:srgbClr val="FF0000"/>
                </a:solidFill>
              </a:rPr>
              <a:t>O</a:t>
            </a:r>
            <a:r>
              <a:rPr lang="en-US" altLang="ja-JP" baseline="-25000" dirty="0">
                <a:solidFill>
                  <a:srgbClr val="FF0000"/>
                </a:solidFill>
              </a:rPr>
              <a:t>2</a:t>
            </a:r>
            <a:r>
              <a:rPr lang="ja-JP" altLang="ja-JP" dirty="0">
                <a:solidFill>
                  <a:srgbClr val="FF0000"/>
                </a:solidFill>
              </a:rPr>
              <a:t>として存在する</a:t>
            </a:r>
            <a:r>
              <a:rPr lang="ja-JP" altLang="ja-JP" dirty="0" smtClean="0">
                <a:solidFill>
                  <a:srgbClr val="FF0000"/>
                </a:solidFill>
              </a:rPr>
              <a:t>ので</a:t>
            </a:r>
            <a:r>
              <a:rPr lang="ja-JP" altLang="en-US" dirty="0" smtClean="0">
                <a:solidFill>
                  <a:srgbClr val="FF0000"/>
                </a:solidFill>
              </a:rPr>
              <a:t>はな</a:t>
            </a:r>
            <a:r>
              <a:rPr lang="ja-JP" altLang="ja-JP" dirty="0" smtClean="0">
                <a:solidFill>
                  <a:srgbClr val="FF0000"/>
                </a:solidFill>
              </a:rPr>
              <a:t>く</a:t>
            </a:r>
            <a:r>
              <a:rPr lang="ja-JP" altLang="ja-JP" dirty="0">
                <a:solidFill>
                  <a:srgbClr val="FF0000"/>
                </a:solidFill>
              </a:rPr>
              <a:t>，鉄と硫黄の酸化体分子に</a:t>
            </a:r>
            <a:r>
              <a:rPr lang="ja-JP" altLang="ja-JP" dirty="0" smtClean="0">
                <a:solidFill>
                  <a:srgbClr val="FF0000"/>
                </a:solidFill>
              </a:rPr>
              <a:t>蓄えられ</a:t>
            </a:r>
            <a:r>
              <a:rPr lang="ja-JP" altLang="en-US" dirty="0" smtClean="0">
                <a:solidFill>
                  <a:srgbClr val="FF0000"/>
                </a:solidFill>
              </a:rPr>
              <a:t>た</a:t>
            </a:r>
            <a:r>
              <a:rPr lang="ja-JP" altLang="ja-JP" dirty="0" smtClean="0">
                <a:solidFill>
                  <a:srgbClr val="FF0000"/>
                </a:solidFill>
              </a:rPr>
              <a:t> </a:t>
            </a:r>
            <a:endParaRPr kumimoji="1" lang="ja-JP" altLang="en-US" dirty="0">
              <a:solidFill>
                <a:srgbClr val="FF0000"/>
              </a:solidFill>
            </a:endParaRPr>
          </a:p>
        </p:txBody>
      </p:sp>
      <p:grpSp>
        <p:nvGrpSpPr>
          <p:cNvPr id="6" name="図形グループ 5"/>
          <p:cNvGrpSpPr/>
          <p:nvPr/>
        </p:nvGrpSpPr>
        <p:grpSpPr>
          <a:xfrm>
            <a:off x="268605" y="965200"/>
            <a:ext cx="8606790" cy="2732286"/>
            <a:chOff x="0" y="965200"/>
            <a:chExt cx="8606790" cy="2732286"/>
          </a:xfrm>
        </p:grpSpPr>
        <p:pic>
          <p:nvPicPr>
            <p:cNvPr id="5" name="図 4"/>
            <p:cNvPicPr>
              <a:picLocks noChangeAspect="1"/>
            </p:cNvPicPr>
            <p:nvPr/>
          </p:nvPicPr>
          <p:blipFill>
            <a:blip r:embed="rId3"/>
            <a:stretch>
              <a:fillRect/>
            </a:stretch>
          </p:blipFill>
          <p:spPr>
            <a:xfrm>
              <a:off x="0" y="965200"/>
              <a:ext cx="8606790" cy="2446020"/>
            </a:xfrm>
            <a:prstGeom prst="rect">
              <a:avLst/>
            </a:prstGeom>
          </p:spPr>
        </p:pic>
        <p:sp>
          <p:nvSpPr>
            <p:cNvPr id="3" name="テキスト ボックス 2"/>
            <p:cNvSpPr txBox="1"/>
            <p:nvPr/>
          </p:nvSpPr>
          <p:spPr>
            <a:xfrm>
              <a:off x="0" y="3328154"/>
              <a:ext cx="2240818" cy="369332"/>
            </a:xfrm>
            <a:prstGeom prst="rect">
              <a:avLst/>
            </a:prstGeom>
            <a:noFill/>
          </p:spPr>
          <p:txBody>
            <a:bodyPr wrap="none" rtlCol="0">
              <a:spAutoFit/>
            </a:bodyPr>
            <a:lstStyle/>
            <a:p>
              <a:r>
                <a:rPr lang="ja-JP" altLang="en-US" dirty="0"/>
                <a:t>単位は</a:t>
              </a:r>
              <a:r>
                <a:rPr lang="en-US" altLang="ja-JP" dirty="0"/>
                <a:t>10</a:t>
              </a:r>
              <a:r>
                <a:rPr lang="en-US" altLang="ja-JP" baseline="30000" dirty="0"/>
                <a:t>18 </a:t>
              </a:r>
              <a:r>
                <a:rPr lang="ja-JP" altLang="en-US" dirty="0"/>
                <a:t>モルの</a:t>
              </a:r>
              <a:r>
                <a:rPr lang="en-US" altLang="ja-JP" dirty="0"/>
                <a:t>O</a:t>
              </a:r>
              <a:r>
                <a:rPr lang="en-US" altLang="ja-JP" baseline="-25000" dirty="0"/>
                <a:t>2</a:t>
              </a:r>
              <a:endParaRPr kumimoji="1" lang="ja-JP" altLang="en-US" baseline="-25000" dirty="0"/>
            </a:p>
          </p:txBody>
        </p:sp>
      </p:grpSp>
    </p:spTree>
    <p:extLst>
      <p:ext uri="{BB962C8B-B14F-4D97-AF65-F5344CB8AC3E}">
        <p14:creationId xmlns:p14="http://schemas.microsoft.com/office/powerpoint/2010/main" val="32166765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lstStyle/>
          <a:p>
            <a:r>
              <a:rPr kumimoji="1" lang="ja-JP" altLang="en-US" dirty="0" smtClean="0"/>
              <a:t>縞状鉄鉱床の岩石</a:t>
            </a:r>
            <a:endParaRPr kumimoji="1" lang="ja-JP" altLang="en-US" dirty="0"/>
          </a:p>
        </p:txBody>
      </p:sp>
      <p:sp>
        <p:nvSpPr>
          <p:cNvPr id="4" name="コンテンツ プレースホルダー 3"/>
          <p:cNvSpPr>
            <a:spLocks noGrp="1"/>
          </p:cNvSpPr>
          <p:nvPr>
            <p:ph idx="1"/>
          </p:nvPr>
        </p:nvSpPr>
        <p:spPr>
          <a:xfrm>
            <a:off x="457200" y="4559300"/>
            <a:ext cx="8229600" cy="2298700"/>
          </a:xfrm>
        </p:spPr>
        <p:txBody>
          <a:bodyPr>
            <a:normAutofit fontScale="70000" lnSpcReduction="20000"/>
          </a:bodyPr>
          <a:lstStyle/>
          <a:p>
            <a:pPr>
              <a:lnSpc>
                <a:spcPct val="120000"/>
              </a:lnSpc>
            </a:pPr>
            <a:r>
              <a:rPr lang="ja-JP" altLang="en-US" dirty="0"/>
              <a:t>積層構造は，鉄に富む堆積物の層と，ほとんど純粋な</a:t>
            </a:r>
            <a:r>
              <a:rPr lang="en-US" altLang="ja-JP" dirty="0" smtClean="0"/>
              <a:t>SiO</a:t>
            </a:r>
            <a:r>
              <a:rPr lang="en-US" altLang="ja-JP" baseline="-25000" dirty="0" smtClean="0"/>
              <a:t>2</a:t>
            </a:r>
            <a:r>
              <a:rPr lang="ja-JP" altLang="en-US" dirty="0" smtClean="0"/>
              <a:t>のチャート</a:t>
            </a:r>
            <a:r>
              <a:rPr lang="ja-JP" altLang="en-US" dirty="0"/>
              <a:t>の層から</a:t>
            </a:r>
            <a:r>
              <a:rPr lang="ja-JP" altLang="en-US" dirty="0" smtClean="0"/>
              <a:t>成る</a:t>
            </a:r>
            <a:endParaRPr lang="en-US" altLang="ja-JP" dirty="0" smtClean="0"/>
          </a:p>
          <a:p>
            <a:pPr>
              <a:lnSpc>
                <a:spcPct val="120000"/>
              </a:lnSpc>
            </a:pPr>
            <a:r>
              <a:rPr lang="ja-JP" altLang="en-US" dirty="0" smtClean="0"/>
              <a:t>縞状</a:t>
            </a:r>
            <a:r>
              <a:rPr lang="ja-JP" altLang="en-US" dirty="0"/>
              <a:t>鉄鉱床は，</a:t>
            </a:r>
            <a:r>
              <a:rPr lang="ja-JP" altLang="en-US" dirty="0" smtClean="0"/>
              <a:t>浅い水中で</a:t>
            </a:r>
            <a:r>
              <a:rPr lang="ja-JP" altLang="en-US" dirty="0"/>
              <a:t>形成される</a:t>
            </a:r>
            <a:r>
              <a:rPr lang="ja-JP" altLang="en-US" dirty="0" smtClean="0"/>
              <a:t>．形成</a:t>
            </a:r>
            <a:r>
              <a:rPr lang="ja-JP" altLang="en-US" dirty="0"/>
              <a:t>の最盛期であった</a:t>
            </a:r>
            <a:r>
              <a:rPr lang="en-US" altLang="ja-JP" dirty="0"/>
              <a:t>25</a:t>
            </a:r>
            <a:r>
              <a:rPr lang="ja-JP" altLang="en-US" dirty="0"/>
              <a:t>億年前には，大陸棚の大部分を覆った</a:t>
            </a:r>
            <a:r>
              <a:rPr lang="ja-JP" altLang="en-US" dirty="0" smtClean="0"/>
              <a:t>らしい</a:t>
            </a:r>
            <a:endParaRPr lang="en-US" altLang="ja-JP" dirty="0" smtClean="0"/>
          </a:p>
          <a:p>
            <a:pPr>
              <a:lnSpc>
                <a:spcPct val="120000"/>
              </a:lnSpc>
            </a:pPr>
            <a:r>
              <a:rPr lang="ja-JP" altLang="en-US" dirty="0" smtClean="0"/>
              <a:t>この</a:t>
            </a:r>
            <a:r>
              <a:rPr lang="ja-JP" altLang="en-US" dirty="0"/>
              <a:t>特徴的な岩石は，鉄酸化物を最高</a:t>
            </a:r>
            <a:r>
              <a:rPr lang="en-US" altLang="ja-JP" dirty="0"/>
              <a:t>50%</a:t>
            </a:r>
            <a:r>
              <a:rPr lang="ja-JP" altLang="en-US" dirty="0"/>
              <a:t>も含み，現代文明の鉄の主な供給源である</a:t>
            </a:r>
            <a:endParaRPr kumimoji="1" lang="ja-JP" altLang="en-US" dirty="0"/>
          </a:p>
        </p:txBody>
      </p:sp>
      <p:pic>
        <p:nvPicPr>
          <p:cNvPr id="3" name="Picture 1" descr="Clang_16_05_rev.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2425" y="947738"/>
            <a:ext cx="59055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81675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lstStyle/>
          <a:p>
            <a:r>
              <a:rPr kumimoji="1" lang="ja-JP" altLang="en-US" dirty="0" smtClean="0"/>
              <a:t>縞状鉄鉱床の形成年代</a:t>
            </a:r>
            <a:endParaRPr kumimoji="1" lang="ja-JP" altLang="en-US" dirty="0"/>
          </a:p>
        </p:txBody>
      </p:sp>
      <p:sp>
        <p:nvSpPr>
          <p:cNvPr id="4" name="コンテンツ プレースホルダー 3"/>
          <p:cNvSpPr>
            <a:spLocks noGrp="1"/>
          </p:cNvSpPr>
          <p:nvPr>
            <p:ph idx="1"/>
          </p:nvPr>
        </p:nvSpPr>
        <p:spPr>
          <a:xfrm>
            <a:off x="228600" y="3759200"/>
            <a:ext cx="8686800" cy="3073400"/>
          </a:xfrm>
        </p:spPr>
        <p:txBody>
          <a:bodyPr>
            <a:normAutofit fontScale="70000" lnSpcReduction="20000"/>
          </a:bodyPr>
          <a:lstStyle/>
          <a:p>
            <a:pPr>
              <a:lnSpc>
                <a:spcPct val="120000"/>
              </a:lnSpc>
            </a:pPr>
            <a:r>
              <a:rPr lang="ja-JP" altLang="ja-JP" dirty="0"/>
              <a:t>最古の</a:t>
            </a:r>
            <a:r>
              <a:rPr lang="ja-JP" altLang="ja-JP" dirty="0" smtClean="0"/>
              <a:t>縞状</a:t>
            </a:r>
            <a:r>
              <a:rPr lang="ja-JP" altLang="ja-JP" dirty="0"/>
              <a:t>鉄</a:t>
            </a:r>
            <a:r>
              <a:rPr lang="ja-JP" altLang="ja-JP" dirty="0" smtClean="0"/>
              <a:t>鉱床は</a:t>
            </a:r>
            <a:r>
              <a:rPr lang="ja-JP" altLang="ja-JP" dirty="0"/>
              <a:t>，</a:t>
            </a:r>
            <a:r>
              <a:rPr lang="en-US" altLang="ja-JP" dirty="0"/>
              <a:t>38</a:t>
            </a:r>
            <a:r>
              <a:rPr lang="ja-JP" altLang="ja-JP" dirty="0"/>
              <a:t>億年前のグリーンランドのイスア</a:t>
            </a:r>
            <a:r>
              <a:rPr lang="ja-JP" altLang="ja-JP" dirty="0" smtClean="0"/>
              <a:t>堆積物．</a:t>
            </a:r>
            <a:r>
              <a:rPr lang="ja-JP" altLang="ja-JP" dirty="0"/>
              <a:t>それら</a:t>
            </a:r>
            <a:r>
              <a:rPr lang="ja-JP" altLang="ja-JP" dirty="0" smtClean="0"/>
              <a:t>は薄く</a:t>
            </a:r>
            <a:r>
              <a:rPr lang="ja-JP" altLang="ja-JP" dirty="0"/>
              <a:t>（厚さ数十メートル），火山岩の層に挟まれて</a:t>
            </a:r>
            <a:r>
              <a:rPr lang="ja-JP" altLang="ja-JP" dirty="0" smtClean="0"/>
              <a:t>いる</a:t>
            </a:r>
            <a:endParaRPr lang="en-US" altLang="ja-JP" dirty="0" smtClean="0"/>
          </a:p>
          <a:p>
            <a:pPr>
              <a:lnSpc>
                <a:spcPct val="120000"/>
              </a:lnSpc>
            </a:pPr>
            <a:r>
              <a:rPr lang="en-US" altLang="ja-JP" dirty="0" smtClean="0"/>
              <a:t>27</a:t>
            </a:r>
            <a:r>
              <a:rPr lang="ja-JP" altLang="ja-JP" dirty="0" smtClean="0"/>
              <a:t>億年前</a:t>
            </a:r>
            <a:r>
              <a:rPr lang="ja-JP" altLang="en-US" dirty="0" smtClean="0"/>
              <a:t>，</a:t>
            </a:r>
            <a:r>
              <a:rPr lang="ja-JP" altLang="ja-JP" dirty="0" smtClean="0"/>
              <a:t>形成</a:t>
            </a:r>
            <a:r>
              <a:rPr lang="ja-JP" altLang="ja-JP" dirty="0"/>
              <a:t>が最盛期に達したとき，その厚さは千メートル，面積は数百平方キロメートルに</a:t>
            </a:r>
            <a:r>
              <a:rPr lang="ja-JP" altLang="ja-JP" dirty="0" smtClean="0"/>
              <a:t>達した</a:t>
            </a:r>
            <a:endParaRPr lang="en-US" altLang="ja-JP" dirty="0" smtClean="0"/>
          </a:p>
          <a:p>
            <a:pPr>
              <a:lnSpc>
                <a:spcPct val="120000"/>
              </a:lnSpc>
            </a:pPr>
            <a:r>
              <a:rPr lang="en-US" altLang="ja-JP" dirty="0" smtClean="0"/>
              <a:t>18</a:t>
            </a:r>
            <a:r>
              <a:rPr lang="ja-JP" altLang="ja-JP" dirty="0"/>
              <a:t>億</a:t>
            </a:r>
            <a:r>
              <a:rPr lang="ja-JP" altLang="ja-JP" dirty="0" smtClean="0"/>
              <a:t>年前</a:t>
            </a:r>
            <a:r>
              <a:rPr lang="ja-JP" altLang="en-US" dirty="0" smtClean="0"/>
              <a:t>に</a:t>
            </a:r>
            <a:r>
              <a:rPr lang="ja-JP" altLang="ja-JP" dirty="0" smtClean="0"/>
              <a:t>短期間</a:t>
            </a:r>
            <a:r>
              <a:rPr lang="ja-JP" altLang="en-US" dirty="0" smtClean="0"/>
              <a:t>ふたたび現れた</a:t>
            </a:r>
            <a:r>
              <a:rPr lang="ja-JP" altLang="ja-JP" dirty="0" smtClean="0"/>
              <a:t>後</a:t>
            </a:r>
            <a:r>
              <a:rPr lang="ja-JP" altLang="ja-JP" dirty="0"/>
              <a:t>，地質記録から</a:t>
            </a:r>
            <a:r>
              <a:rPr lang="ja-JP" altLang="ja-JP" dirty="0" smtClean="0"/>
              <a:t>消失</a:t>
            </a:r>
            <a:endParaRPr lang="en-US" altLang="ja-JP" dirty="0" smtClean="0"/>
          </a:p>
          <a:p>
            <a:pPr>
              <a:lnSpc>
                <a:spcPct val="120000"/>
              </a:lnSpc>
            </a:pPr>
            <a:r>
              <a:rPr lang="ja-JP" altLang="ja-JP" dirty="0" smtClean="0"/>
              <a:t>例外</a:t>
            </a:r>
            <a:r>
              <a:rPr lang="ja-JP" altLang="ja-JP" dirty="0"/>
              <a:t>は，新原生代のスノーボールアース</a:t>
            </a:r>
            <a:r>
              <a:rPr lang="ja-JP" altLang="ja-JP" dirty="0" smtClean="0"/>
              <a:t>事変</a:t>
            </a:r>
            <a:r>
              <a:rPr lang="ja-JP" altLang="en-US" dirty="0" smtClean="0"/>
              <a:t>（約</a:t>
            </a:r>
            <a:r>
              <a:rPr lang="en-US" altLang="ja-JP" dirty="0" smtClean="0"/>
              <a:t>7</a:t>
            </a:r>
            <a:r>
              <a:rPr lang="ja-JP" altLang="en-US" dirty="0" smtClean="0"/>
              <a:t>億年前）</a:t>
            </a:r>
            <a:endParaRPr lang="en-US" altLang="ja-JP" dirty="0"/>
          </a:p>
          <a:p>
            <a:pPr>
              <a:lnSpc>
                <a:spcPct val="120000"/>
              </a:lnSpc>
            </a:pPr>
            <a:r>
              <a:rPr lang="ja-JP" altLang="ja-JP" dirty="0" smtClean="0"/>
              <a:t>新原生代</a:t>
            </a:r>
            <a:r>
              <a:rPr lang="ja-JP" altLang="ja-JP" dirty="0"/>
              <a:t>の縞状鉄鉱床は</a:t>
            </a:r>
            <a:r>
              <a:rPr lang="ja-JP" altLang="ja-JP" dirty="0" smtClean="0"/>
              <a:t>，全鉄</a:t>
            </a:r>
            <a:r>
              <a:rPr lang="ja-JP" altLang="ja-JP" dirty="0"/>
              <a:t>の</a:t>
            </a:r>
            <a:r>
              <a:rPr lang="en-US" altLang="ja-JP" dirty="0"/>
              <a:t>95%</a:t>
            </a:r>
            <a:r>
              <a:rPr lang="ja-JP" altLang="ja-JP" dirty="0"/>
              <a:t>が</a:t>
            </a:r>
            <a:r>
              <a:rPr lang="en-US" altLang="ja-JP" dirty="0"/>
              <a:t>Fe</a:t>
            </a:r>
            <a:r>
              <a:rPr lang="en-US" altLang="ja-JP" baseline="30000" dirty="0"/>
              <a:t>3</a:t>
            </a:r>
            <a:r>
              <a:rPr lang="en-US" altLang="ja-JP" baseline="30000" dirty="0" smtClean="0"/>
              <a:t>+</a:t>
            </a:r>
            <a:r>
              <a:rPr lang="ja-JP" altLang="ja-JP" dirty="0" smtClean="0"/>
              <a:t>．古い</a:t>
            </a:r>
            <a:r>
              <a:rPr lang="ja-JP" altLang="ja-JP" dirty="0"/>
              <a:t>縞状鉄鉱床では，</a:t>
            </a:r>
            <a:r>
              <a:rPr lang="en-US" altLang="ja-JP" dirty="0"/>
              <a:t>Fe</a:t>
            </a:r>
            <a:r>
              <a:rPr lang="en-US" altLang="ja-JP" baseline="30000" dirty="0"/>
              <a:t>3+</a:t>
            </a:r>
            <a:r>
              <a:rPr lang="ja-JP" altLang="ja-JP" dirty="0"/>
              <a:t>の割合は約</a:t>
            </a:r>
            <a:r>
              <a:rPr lang="en-US" altLang="ja-JP" dirty="0"/>
              <a:t>50</a:t>
            </a:r>
            <a:r>
              <a:rPr lang="en-US" altLang="ja-JP" dirty="0" smtClean="0"/>
              <a:t>%</a:t>
            </a:r>
          </a:p>
        </p:txBody>
      </p:sp>
      <p:pic>
        <p:nvPicPr>
          <p:cNvPr id="5" name="図 4"/>
          <p:cNvPicPr>
            <a:picLocks noChangeAspect="1"/>
          </p:cNvPicPr>
          <p:nvPr/>
        </p:nvPicPr>
        <p:blipFill>
          <a:blip r:embed="rId3"/>
          <a:stretch>
            <a:fillRect/>
          </a:stretch>
        </p:blipFill>
        <p:spPr>
          <a:xfrm>
            <a:off x="1300163" y="927100"/>
            <a:ext cx="6543675" cy="2857500"/>
          </a:xfrm>
          <a:prstGeom prst="rect">
            <a:avLst/>
          </a:prstGeom>
        </p:spPr>
      </p:pic>
    </p:spTree>
    <p:extLst>
      <p:ext uri="{BB962C8B-B14F-4D97-AF65-F5344CB8AC3E}">
        <p14:creationId xmlns:p14="http://schemas.microsoft.com/office/powerpoint/2010/main" val="423594894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6348</TotalTime>
  <Words>2278</Words>
  <Application>Microsoft Macintosh PowerPoint</Application>
  <PresentationFormat>画面に合わせる (4:3)</PresentationFormat>
  <Paragraphs>96</Paragraphs>
  <Slides>13</Slides>
  <Notes>12</Notes>
  <HiddenSlides>0</HiddenSlides>
  <MMClips>0</MMClips>
  <ScaleCrop>false</ScaleCrop>
  <HeadingPairs>
    <vt:vector size="4" baseType="variant">
      <vt:variant>
        <vt:lpstr>テーマ</vt:lpstr>
      </vt:variant>
      <vt:variant>
        <vt:i4>1</vt:i4>
      </vt:variant>
      <vt:variant>
        <vt:lpstr>スライド タイトル</vt:lpstr>
      </vt:variant>
      <vt:variant>
        <vt:i4>13</vt:i4>
      </vt:variant>
    </vt:vector>
  </HeadingPairs>
  <TitlesOfParts>
    <vt:vector size="14" baseType="lpstr">
      <vt:lpstr>ホワイト</vt:lpstr>
      <vt:lpstr>第16章　エクステリアの改装 惑星表面の酸化の記録</vt:lpstr>
      <vt:lpstr>酸素 サイクル</vt:lpstr>
      <vt:lpstr>地球表面の炭素のリザーバー</vt:lpstr>
      <vt:lpstr>炭素同位体比</vt:lpstr>
      <vt:lpstr>炭素同位体比の地質記録</vt:lpstr>
      <vt:lpstr>炭素同位体比記録の解釈</vt:lpstr>
      <vt:lpstr>O2のゆくえ</vt:lpstr>
      <vt:lpstr>縞状鉄鉱床の岩石</vt:lpstr>
      <vt:lpstr>縞状鉄鉱床の形成年代</vt:lpstr>
      <vt:lpstr>縞状鉄鉱床の成因</vt:lpstr>
      <vt:lpstr>硫黄同位体の質量非依存分別</vt:lpstr>
      <vt:lpstr>微量元素モリブデンの地質記録</vt:lpstr>
      <vt:lpstr>大気中酸素濃度の変遷</vt:lpstr>
    </vt:vector>
  </TitlesOfParts>
  <Company>Kyoto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生命の惑星はいかにつくられるか？ ビッグバンから人類へ至る地球の物語</dc:title>
  <dc:creator>宗林 由樹</dc:creator>
  <cp:lastModifiedBy>宗林 由樹</cp:lastModifiedBy>
  <cp:revision>1830</cp:revision>
  <cp:lastPrinted>2015-04-23T08:19:19Z</cp:lastPrinted>
  <dcterms:created xsi:type="dcterms:W3CDTF">2013-12-26T10:25:17Z</dcterms:created>
  <dcterms:modified xsi:type="dcterms:W3CDTF">2015-05-23T03:21:38Z</dcterms:modified>
</cp:coreProperties>
</file>