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400" r:id="rId2"/>
    <p:sldId id="401" r:id="rId3"/>
    <p:sldId id="402" r:id="rId4"/>
    <p:sldId id="403" r:id="rId5"/>
    <p:sldId id="408" r:id="rId6"/>
    <p:sldId id="404" r:id="rId7"/>
    <p:sldId id="405" r:id="rId8"/>
    <p:sldId id="406" r:id="rId9"/>
    <p:sldId id="407" r:id="rId10"/>
    <p:sldId id="409" r:id="rId11"/>
    <p:sldId id="410" r:id="rId12"/>
    <p:sldId id="411" r:id="rId13"/>
    <p:sldId id="412"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17―2</a:t>
            </a:r>
            <a:r>
              <a:rPr kumimoji="1" lang="ja-JP" altLang="en-US" dirty="0" smtClean="0"/>
              <a:t>：地球史の</a:t>
            </a:r>
            <a:r>
              <a:rPr kumimoji="1" lang="en-US" altLang="ja-JP" dirty="0" smtClean="0"/>
              <a:t>3 </a:t>
            </a:r>
            <a:r>
              <a:rPr kumimoji="1" lang="ja-JP" altLang="en-US" dirty="0" smtClean="0"/>
              <a:t>つの異なる時代の推定図．それぞれの生態系は，互いに，また現代のものとまったく異なる．</a:t>
            </a:r>
            <a:endParaRPr kumimoji="1" lang="en-US" altLang="ja-JP" dirty="0" smtClean="0"/>
          </a:p>
          <a:p>
            <a:r>
              <a:rPr kumimoji="1" lang="ja-JP" altLang="en-US" dirty="0" smtClean="0"/>
              <a:t>（</a:t>
            </a:r>
            <a:r>
              <a:rPr kumimoji="1" lang="en-US" altLang="ja-JP" dirty="0" smtClean="0"/>
              <a:t>a</a:t>
            </a:r>
            <a:r>
              <a:rPr kumimoji="1" lang="ja-JP" altLang="en-US" dirty="0" smtClean="0"/>
              <a:t>）カンブリア紀の海洋．無脊椎動物のみが見られる．（</a:t>
            </a:r>
            <a:r>
              <a:rPr kumimoji="1" lang="en-US" altLang="ja-JP" dirty="0" smtClean="0"/>
              <a:t>© The Field</a:t>
            </a:r>
            <a:r>
              <a:rPr kumimoji="1" lang="ja-JP" altLang="en-US" dirty="0" smtClean="0"/>
              <a:t>　</a:t>
            </a:r>
            <a:r>
              <a:rPr kumimoji="1" lang="en-US" altLang="ja-JP" dirty="0" smtClean="0"/>
              <a:t>Museum, #GEO86500―052d, with permission</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346990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17―12</a:t>
            </a:r>
            <a:r>
              <a:rPr kumimoji="1" lang="ja-JP" altLang="en-US" dirty="0" smtClean="0"/>
              <a:t>：肉食動物とその獲物の脳のサイズの増加に見られる進化の定向性．（</a:t>
            </a:r>
            <a:r>
              <a:rPr kumimoji="1" lang="en-US" altLang="ja-JP" dirty="0" smtClean="0"/>
              <a:t>Modified</a:t>
            </a:r>
            <a:r>
              <a:rPr kumimoji="1" lang="en-US" altLang="ja-JP" baseline="0" dirty="0" smtClean="0"/>
              <a:t> </a:t>
            </a:r>
            <a:r>
              <a:rPr kumimoji="1" lang="en-US" altLang="ja-JP" dirty="0" smtClean="0"/>
              <a:t>from </a:t>
            </a:r>
            <a:r>
              <a:rPr kumimoji="1" lang="en-US" altLang="ja-JP" dirty="0" err="1" smtClean="0"/>
              <a:t>Radinsky</a:t>
            </a:r>
            <a:r>
              <a:rPr kumimoji="1" lang="en-US" altLang="ja-JP" dirty="0" smtClean="0"/>
              <a:t>, The American Naturalist 112 987 (1978): 815―83</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13</a:t>
            </a:fld>
            <a:endParaRPr kumimoji="1" lang="ja-JP" altLang="en-US"/>
          </a:p>
        </p:txBody>
      </p:sp>
    </p:spTree>
    <p:extLst>
      <p:ext uri="{BB962C8B-B14F-4D97-AF65-F5344CB8AC3E}">
        <p14:creationId xmlns:p14="http://schemas.microsoft.com/office/powerpoint/2010/main" val="45232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b</a:t>
            </a:r>
            <a:r>
              <a:rPr kumimoji="1" lang="ja-JP" altLang="en-US" dirty="0" smtClean="0"/>
              <a:t>）デボン紀．ペルム紀</a:t>
            </a:r>
            <a:r>
              <a:rPr kumimoji="1" lang="en-US" altLang="ja-JP" dirty="0" smtClean="0"/>
              <a:t>― </a:t>
            </a:r>
            <a:r>
              <a:rPr kumimoji="1" lang="ja-JP" altLang="en-US" dirty="0" smtClean="0"/>
              <a:t>三畳紀境界の大量絶滅以前．複雑な植物，魚類，およびその他の脊椎動物が存在した．（</a:t>
            </a:r>
            <a:r>
              <a:rPr kumimoji="1" lang="en-US" altLang="ja-JP" dirty="0" smtClean="0"/>
              <a:t>© The Field Museum,</a:t>
            </a:r>
            <a:r>
              <a:rPr kumimoji="1" lang="en-US" altLang="ja-JP" baseline="0" dirty="0" smtClean="0"/>
              <a:t> </a:t>
            </a:r>
            <a:r>
              <a:rPr kumimoji="1" lang="en-US" altLang="ja-JP" dirty="0" smtClean="0"/>
              <a:t>#GEO86500―125d, with permission</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383013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c</a:t>
            </a:r>
            <a:r>
              <a:rPr kumimoji="1" lang="ja-JP" altLang="en-US" dirty="0" smtClean="0"/>
              <a:t>）白亜紀．白亜紀</a:t>
            </a:r>
            <a:r>
              <a:rPr kumimoji="1" lang="en-US" altLang="ja-JP" dirty="0" smtClean="0"/>
              <a:t>― </a:t>
            </a:r>
            <a:r>
              <a:rPr kumimoji="1" lang="ja-JP" altLang="en-US" dirty="0" smtClean="0"/>
              <a:t>第三紀境界の大量絶滅以前の恐竜の時代．（</a:t>
            </a:r>
            <a:r>
              <a:rPr kumimoji="1" lang="en-US" altLang="ja-JP" dirty="0" smtClean="0"/>
              <a:t>© Karen Carr, with permission (</a:t>
            </a:r>
            <a:r>
              <a:rPr kumimoji="1" lang="en-US" altLang="ja-JP" dirty="0" err="1" smtClean="0"/>
              <a:t>www.karencarr.com</a:t>
            </a:r>
            <a:r>
              <a:rPr kumimoji="1" lang="en-US" altLang="ja-JP" dirty="0" smtClean="0"/>
              <a:t>)</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221908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17―1</a:t>
            </a:r>
            <a:r>
              <a:rPr kumimoji="1" lang="ja-JP" altLang="en-US" dirty="0" smtClean="0"/>
              <a:t>：海洋動物の属の数の時間変化．生物の型の変化をあわせて示す．</a:t>
            </a:r>
            <a:r>
              <a:rPr kumimoji="1" lang="en-US" altLang="ja-JP" dirty="0" smtClean="0"/>
              <a:t>Cm </a:t>
            </a:r>
            <a:r>
              <a:rPr kumimoji="1" lang="ja-JP" altLang="en-US" dirty="0" smtClean="0"/>
              <a:t>はカンブリア型の動物，</a:t>
            </a:r>
            <a:r>
              <a:rPr kumimoji="1" lang="en-US" altLang="ja-JP" dirty="0" smtClean="0"/>
              <a:t>Pz </a:t>
            </a:r>
            <a:r>
              <a:rPr kumimoji="1" lang="ja-JP" altLang="en-US" dirty="0" smtClean="0"/>
              <a:t>は古生代型の動物，</a:t>
            </a:r>
            <a:r>
              <a:rPr kumimoji="1" lang="en-US" altLang="ja-JP" dirty="0" smtClean="0"/>
              <a:t>Md </a:t>
            </a:r>
            <a:r>
              <a:rPr kumimoji="1" lang="ja-JP" altLang="en-US" dirty="0" smtClean="0"/>
              <a:t>は現代型の動物を表す．例えば，カンブリア型の動物は，オルドビス紀に最も豊富となり，ペルム紀</a:t>
            </a:r>
            <a:r>
              <a:rPr kumimoji="1" lang="en-US" altLang="ja-JP" dirty="0" smtClean="0"/>
              <a:t>― </a:t>
            </a:r>
            <a:r>
              <a:rPr kumimoji="1" lang="ja-JP" altLang="en-US" dirty="0" smtClean="0"/>
              <a:t>三畳紀境界の大量絶滅で消滅した．（</a:t>
            </a:r>
            <a:r>
              <a:rPr kumimoji="1" lang="en-US" altLang="ja-JP" dirty="0" smtClean="0"/>
              <a:t>Modified</a:t>
            </a:r>
            <a:r>
              <a:rPr kumimoji="1" lang="en-US" altLang="ja-JP" baseline="0" dirty="0" smtClean="0"/>
              <a:t> </a:t>
            </a:r>
            <a:r>
              <a:rPr kumimoji="1" lang="en-US" altLang="ja-JP" dirty="0" smtClean="0"/>
              <a:t>after </a:t>
            </a:r>
            <a:r>
              <a:rPr kumimoji="1" lang="en-US" altLang="ja-JP" dirty="0" err="1" smtClean="0"/>
              <a:t>Sepkoski</a:t>
            </a:r>
            <a:r>
              <a:rPr kumimoji="1" lang="en-US" altLang="ja-JP" dirty="0" smtClean="0"/>
              <a:t>, Bulletins of American Paleontology 363 (2002)</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424327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17―3</a:t>
            </a:r>
            <a:r>
              <a:rPr kumimoji="1" lang="ja-JP" altLang="en-US" dirty="0" smtClean="0"/>
              <a:t>：ラ・シエリタの白亜紀</a:t>
            </a:r>
            <a:r>
              <a:rPr kumimoji="1" lang="en-US" altLang="ja-JP" dirty="0" smtClean="0"/>
              <a:t>― </a:t>
            </a:r>
            <a:r>
              <a:rPr kumimoji="1" lang="ja-JP" altLang="en-US" dirty="0" smtClean="0"/>
              <a:t>第三紀境界の地層．明るい灰色の粘土岩が，境界を示す．境界の地層が生じた時間はきわめて短かったことがわかる．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6</a:t>
            </a:fld>
            <a:endParaRPr kumimoji="1" lang="ja-JP" altLang="en-US"/>
          </a:p>
        </p:txBody>
      </p:sp>
    </p:spTree>
    <p:extLst>
      <p:ext uri="{BB962C8B-B14F-4D97-AF65-F5344CB8AC3E}">
        <p14:creationId xmlns:p14="http://schemas.microsoft.com/office/powerpoint/2010/main" val="30407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17―4</a:t>
            </a:r>
            <a:r>
              <a:rPr kumimoji="1" lang="ja-JP" altLang="en-US" dirty="0" smtClean="0"/>
              <a:t>：白亜紀境界での変化の例．（</a:t>
            </a:r>
            <a:r>
              <a:rPr kumimoji="1" lang="en-US" altLang="ja-JP" dirty="0" smtClean="0"/>
              <a:t>a</a:t>
            </a:r>
            <a:r>
              <a:rPr kumimoji="1" lang="ja-JP" altLang="en-US" dirty="0" smtClean="0"/>
              <a:t>）ちょうど境界に存在するイリジウム異常の例．右の図は，衝突後，シダ類が優占したことを示す（被子植物の花粉とシダ類の胞子の比は，衝突時に激減した）（</a:t>
            </a:r>
            <a:r>
              <a:rPr kumimoji="1" lang="en-US" altLang="ja-JP" dirty="0" smtClean="0"/>
              <a:t>modified from </a:t>
            </a:r>
            <a:r>
              <a:rPr kumimoji="1" lang="en-US" altLang="ja-JP" dirty="0" err="1" smtClean="0"/>
              <a:t>Orth</a:t>
            </a:r>
            <a:r>
              <a:rPr kumimoji="1" lang="en-US" altLang="ja-JP" dirty="0" smtClean="0"/>
              <a:t> et al., Science 214 </a:t>
            </a:r>
            <a:r>
              <a:rPr kumimoji="1" lang="ja-JP" altLang="en-US" dirty="0" smtClean="0"/>
              <a:t>（</a:t>
            </a:r>
            <a:r>
              <a:rPr kumimoji="1" lang="en-US" altLang="ja-JP" dirty="0" smtClean="0"/>
              <a:t>1981</a:t>
            </a:r>
            <a:r>
              <a:rPr kumimoji="1" lang="ja-JP" altLang="en-US" dirty="0" smtClean="0"/>
              <a:t>）</a:t>
            </a:r>
            <a:r>
              <a:rPr kumimoji="1" lang="en-US" altLang="ja-JP" dirty="0" smtClean="0"/>
              <a:t>, 4257: 1341―43</a:t>
            </a:r>
            <a:r>
              <a:rPr kumimoji="1" lang="ja-JP" altLang="en-US" dirty="0" smtClean="0"/>
              <a:t>）．（</a:t>
            </a:r>
            <a:r>
              <a:rPr kumimoji="1" lang="en-US" altLang="ja-JP" dirty="0" smtClean="0"/>
              <a:t>b</a:t>
            </a:r>
            <a:r>
              <a:rPr kumimoji="1" lang="ja-JP" altLang="en-US" dirty="0" smtClean="0"/>
              <a:t>）フロリダ東岸の海洋掘削コアのデータ．境界での地層変化（</a:t>
            </a:r>
            <a:r>
              <a:rPr kumimoji="1" lang="en-US" altLang="ja-JP" dirty="0" smtClean="0"/>
              <a:t>A</a:t>
            </a:r>
            <a:r>
              <a:rPr kumimoji="1" lang="ja-JP" altLang="en-US" dirty="0" smtClean="0"/>
              <a:t>），その後の超微化石種組成の激変（</a:t>
            </a:r>
            <a:r>
              <a:rPr kumimoji="1" lang="en-US" altLang="ja-JP" dirty="0" smtClean="0"/>
              <a:t>B</a:t>
            </a:r>
            <a:r>
              <a:rPr kumimoji="1" lang="ja-JP" altLang="en-US" dirty="0" smtClean="0"/>
              <a:t>）を示す（</a:t>
            </a:r>
            <a:r>
              <a:rPr kumimoji="1" lang="en-US" altLang="ja-JP" dirty="0" smtClean="0"/>
              <a:t>adapted from Norris et al., Geology 27</a:t>
            </a:r>
            <a:r>
              <a:rPr kumimoji="1" lang="ja-JP" altLang="en-US" dirty="0" smtClean="0"/>
              <a:t>（ </a:t>
            </a:r>
            <a:r>
              <a:rPr kumimoji="1" lang="en-US" altLang="ja-JP" dirty="0" smtClean="0"/>
              <a:t>1999</a:t>
            </a:r>
            <a:r>
              <a:rPr kumimoji="1" lang="ja-JP" altLang="en-US" dirty="0" smtClean="0"/>
              <a:t>）</a:t>
            </a:r>
            <a:r>
              <a:rPr kumimoji="1" lang="en-US" altLang="ja-JP" dirty="0" smtClean="0"/>
              <a:t>, 5: 419―22</a:t>
            </a:r>
            <a:r>
              <a:rPr kumimoji="1" lang="ja-JP" altLang="en-US" dirty="0" smtClean="0"/>
              <a:t>）．</a:t>
            </a:r>
            <a:endParaRPr kumimoji="1" lang="en-US" altLang="ja-JP" dirty="0" smtClean="0"/>
          </a:p>
          <a:p>
            <a:endParaRPr kumimoji="1" lang="en-US" altLang="ja-JP" dirty="0" smtClean="0"/>
          </a:p>
          <a:p>
            <a:r>
              <a:rPr kumimoji="1" lang="ja-JP" altLang="en-US" dirty="0" smtClean="0"/>
              <a:t>図</a:t>
            </a:r>
            <a:r>
              <a:rPr kumimoji="1" lang="en-US" altLang="ja-JP" dirty="0" smtClean="0"/>
              <a:t>17―6</a:t>
            </a:r>
            <a:r>
              <a:rPr kumimoji="1" lang="ja-JP" altLang="en-US" dirty="0" smtClean="0"/>
              <a:t>：ユカタン半島沖のチクシュルーブ衝突クレーターの位置を示す地図．および，噴出物，衝撃石英，衝撃小球，巨大津波などの証拠が見つかった地点．それらは，衝突位置からの距離に応じて規則的に変化する</a:t>
            </a:r>
            <a:r>
              <a:rPr kumimoji="1" lang="en-US" altLang="ja-JP" baseline="0" dirty="0" smtClean="0"/>
              <a:t> </a:t>
            </a:r>
            <a:r>
              <a:rPr kumimoji="1" lang="ja-JP" altLang="en-US" dirty="0" smtClean="0"/>
              <a:t>（</a:t>
            </a:r>
            <a:r>
              <a:rPr kumimoji="1" lang="en-US" altLang="ja-JP" dirty="0" smtClean="0"/>
              <a:t>Modified from </a:t>
            </a:r>
            <a:r>
              <a:rPr kumimoji="1" lang="en-US" altLang="ja-JP" dirty="0" err="1" smtClean="0"/>
              <a:t>Gerta</a:t>
            </a:r>
            <a:r>
              <a:rPr kumimoji="1" lang="en-US" altLang="ja-JP" dirty="0" smtClean="0"/>
              <a:t> Keller, Princeton University; http://</a:t>
            </a:r>
            <a:r>
              <a:rPr kumimoji="1" lang="en-US" altLang="ja-JP" dirty="0" err="1" smtClean="0"/>
              <a:t>geoweb.princeton.edu</a:t>
            </a:r>
            <a:r>
              <a:rPr kumimoji="1" lang="en-US" altLang="ja-JP" dirty="0" smtClean="0"/>
              <a:t>/people/</a:t>
            </a:r>
            <a:r>
              <a:rPr kumimoji="1" lang="en-US" altLang="ja-JP" dirty="0" err="1" smtClean="0"/>
              <a:t>keller</a:t>
            </a:r>
            <a:r>
              <a:rPr kumimoji="1" lang="en-US" altLang="ja-JP" dirty="0" smtClean="0"/>
              <a:t>/</a:t>
            </a:r>
            <a:r>
              <a:rPr kumimoji="1" lang="en-US" altLang="ja-JP" dirty="0" err="1" smtClean="0"/>
              <a:t>Mass_Extinction</a:t>
            </a:r>
            <a:r>
              <a:rPr kumimoji="1" lang="en-US" altLang="ja-JP" dirty="0" smtClean="0"/>
              <a:t>/massex.html#7</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7</a:t>
            </a:fld>
            <a:endParaRPr kumimoji="1" lang="ja-JP" altLang="en-US"/>
          </a:p>
        </p:txBody>
      </p:sp>
    </p:spTree>
    <p:extLst>
      <p:ext uri="{BB962C8B-B14F-4D97-AF65-F5344CB8AC3E}">
        <p14:creationId xmlns:p14="http://schemas.microsoft.com/office/powerpoint/2010/main" val="4133971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17―7</a:t>
            </a:r>
            <a:r>
              <a:rPr kumimoji="1" lang="ja-JP" altLang="en-US" dirty="0" smtClean="0"/>
              <a:t>：ペルム紀</a:t>
            </a:r>
            <a:r>
              <a:rPr kumimoji="1" lang="en-US" altLang="ja-JP" dirty="0" smtClean="0"/>
              <a:t>― </a:t>
            </a:r>
            <a:r>
              <a:rPr kumimoji="1" lang="ja-JP" altLang="en-US" dirty="0" smtClean="0"/>
              <a:t>三畳紀境界付近における属数の変化の詳細．年代のタイムスケールが短いことに注意（</a:t>
            </a:r>
            <a:r>
              <a:rPr kumimoji="1" lang="en-US" altLang="ja-JP" dirty="0" smtClean="0"/>
              <a:t>100 </a:t>
            </a:r>
            <a:r>
              <a:rPr kumimoji="1" lang="ja-JP" altLang="en-US" dirty="0" smtClean="0"/>
              <a:t>万年単位）．大量絶滅は，あきらかに二段階で起こった．それぞれの段階は，大陸の洪水玄武岩地域と対応している．（</a:t>
            </a:r>
            <a:r>
              <a:rPr kumimoji="1" lang="en-US" altLang="ja-JP" dirty="0" smtClean="0"/>
              <a:t>Modified from Knoll et al., Earth Planet. Sci. Lett.256 (2007): 295―313</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2863065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17―8</a:t>
            </a:r>
            <a:r>
              <a:rPr kumimoji="1" lang="ja-JP" altLang="en-US" dirty="0" smtClean="0"/>
              <a:t>：（</a:t>
            </a:r>
            <a:r>
              <a:rPr kumimoji="1" lang="en-US" altLang="ja-JP" dirty="0" smtClean="0"/>
              <a:t>a</a:t>
            </a:r>
            <a:r>
              <a:rPr kumimoji="1" lang="ja-JP" altLang="en-US" dirty="0" smtClean="0"/>
              <a:t>）ペルム紀</a:t>
            </a:r>
            <a:r>
              <a:rPr kumimoji="1" lang="en-US" altLang="ja-JP" dirty="0" smtClean="0"/>
              <a:t>― </a:t>
            </a:r>
            <a:r>
              <a:rPr kumimoji="1" lang="ja-JP" altLang="en-US" dirty="0" smtClean="0"/>
              <a:t>三畳紀境界の大量絶滅と関係があるシベリア洪水玄武岩地域の巨大さを表す地図．</a:t>
            </a:r>
            <a:endParaRPr kumimoji="1" lang="en-US" altLang="ja-JP" dirty="0" smtClean="0"/>
          </a:p>
          <a:p>
            <a:r>
              <a:rPr kumimoji="1" lang="ja-JP" altLang="en-US" dirty="0" smtClean="0"/>
              <a:t>（</a:t>
            </a:r>
            <a:r>
              <a:rPr kumimoji="1" lang="en-US" altLang="ja-JP" dirty="0" smtClean="0"/>
              <a:t>b</a:t>
            </a:r>
            <a:r>
              <a:rPr kumimoji="1" lang="ja-JP" altLang="en-US" dirty="0" smtClean="0"/>
              <a:t>）洪水玄武岩と地殻の還元体炭素との相互作用の模式図．それは，大量の炭素を大気中に放出した．この過剰のガス排出は，</a:t>
            </a:r>
            <a:r>
              <a:rPr kumimoji="1" lang="en-US" altLang="ja-JP" dirty="0" smtClean="0"/>
              <a:t>P ― T </a:t>
            </a:r>
            <a:r>
              <a:rPr kumimoji="1" lang="ja-JP" altLang="en-US" dirty="0" smtClean="0"/>
              <a:t>境界での大量絶滅と，</a:t>
            </a:r>
            <a:r>
              <a:rPr kumimoji="1" lang="en-US" altLang="ja-JP" dirty="0" smtClean="0"/>
              <a:t>δ13C </a:t>
            </a:r>
            <a:r>
              <a:rPr kumimoji="1" lang="ja-JP" altLang="en-US" dirty="0" smtClean="0"/>
              <a:t>の著しい低下を引きおこした．</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10</a:t>
            </a:fld>
            <a:endParaRPr kumimoji="1" lang="ja-JP" altLang="en-US"/>
          </a:p>
        </p:txBody>
      </p:sp>
    </p:spTree>
    <p:extLst>
      <p:ext uri="{BB962C8B-B14F-4D97-AF65-F5344CB8AC3E}">
        <p14:creationId xmlns:p14="http://schemas.microsoft.com/office/powerpoint/2010/main" val="3367785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17―10</a:t>
            </a:r>
            <a:r>
              <a:rPr kumimoji="1" lang="ja-JP" altLang="en-US" dirty="0" smtClean="0"/>
              <a:t>：洪水玄武岩の年代と大量絶滅の年代の時間差を表す図．</a:t>
            </a:r>
            <a:r>
              <a:rPr kumimoji="1" lang="en-US" altLang="ja-JP" dirty="0" smtClean="0"/>
              <a:t>LIP </a:t>
            </a:r>
            <a:r>
              <a:rPr kumimoji="1" lang="ja-JP" altLang="en-US" dirty="0" smtClean="0"/>
              <a:t>は，巨大火成岩岩石区を示す．チクシュルーブ衝突は，</a:t>
            </a:r>
            <a:r>
              <a:rPr kumimoji="1" lang="en-US" altLang="ja-JP" dirty="0" smtClean="0"/>
              <a:t>K ― T</a:t>
            </a:r>
            <a:r>
              <a:rPr kumimoji="1" lang="ja-JP" altLang="en-US" dirty="0" smtClean="0"/>
              <a:t>境界にぴったり一致しているが，他の多くの衝突は大量絶滅と有意な時間差があることに注</a:t>
            </a:r>
          </a:p>
          <a:p>
            <a:r>
              <a:rPr kumimoji="1" lang="ja-JP" altLang="en-US" dirty="0" smtClean="0"/>
              <a:t>意．大きなエラーバーを持つものだけが，大量絶滅の年代と一致する．（</a:t>
            </a:r>
            <a:r>
              <a:rPr kumimoji="1" lang="en-US" altLang="ja-JP" dirty="0" smtClean="0"/>
              <a:t>Modified after Kelley,</a:t>
            </a:r>
            <a:r>
              <a:rPr kumimoji="1" lang="en-US" altLang="ja-JP" baseline="0" dirty="0" smtClean="0"/>
              <a:t> </a:t>
            </a:r>
            <a:r>
              <a:rPr kumimoji="1" lang="en-US" altLang="ja-JP" dirty="0" smtClean="0"/>
              <a:t>J. Geol. Soc. London 164 (2007): 923―36</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11</a:t>
            </a:fld>
            <a:endParaRPr kumimoji="1" lang="ja-JP" altLang="en-US"/>
          </a:p>
        </p:txBody>
      </p:sp>
    </p:spTree>
    <p:extLst>
      <p:ext uri="{BB962C8B-B14F-4D97-AF65-F5344CB8AC3E}">
        <p14:creationId xmlns:p14="http://schemas.microsoft.com/office/powerpoint/2010/main" val="387424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973138"/>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rmAutofit/>
          </a:bodyPr>
          <a:lstStyle/>
          <a:p>
            <a:r>
              <a:rPr kumimoji="1" lang="ja-JP" altLang="en-US" dirty="0" smtClean="0">
                <a:solidFill>
                  <a:srgbClr val="0000FF"/>
                </a:solidFill>
              </a:rPr>
              <a:t>第</a:t>
            </a:r>
            <a:r>
              <a:rPr kumimoji="1" lang="en-US" altLang="ja-JP" dirty="0" smtClean="0">
                <a:solidFill>
                  <a:srgbClr val="0000FF"/>
                </a:solidFill>
              </a:rPr>
              <a:t>17</a:t>
            </a:r>
            <a:r>
              <a:rPr kumimoji="1" lang="ja-JP" altLang="en-US" dirty="0" smtClean="0">
                <a:solidFill>
                  <a:srgbClr val="0000FF"/>
                </a:solidFill>
              </a:rPr>
              <a:t>章　惑星の進化</a:t>
            </a:r>
            <a:r>
              <a:rPr kumimoji="1" lang="en-US" altLang="ja-JP" dirty="0" smtClean="0">
                <a:solidFill>
                  <a:srgbClr val="0000FF"/>
                </a:solidFill>
              </a:rPr>
              <a:t/>
            </a:r>
            <a:br>
              <a:rPr kumimoji="1" lang="en-US" altLang="ja-JP" dirty="0" smtClean="0">
                <a:solidFill>
                  <a:srgbClr val="0000FF"/>
                </a:solidFill>
              </a:rPr>
            </a:br>
            <a:r>
              <a:rPr lang="ja-JP" altLang="en-US" dirty="0" smtClean="0">
                <a:solidFill>
                  <a:srgbClr val="0000FF"/>
                </a:solidFill>
              </a:rPr>
              <a:t>破局的事変と定向進化の問題</a:t>
            </a:r>
            <a:endParaRPr kumimoji="1" lang="ja-JP" altLang="en-US" dirty="0">
              <a:solidFill>
                <a:srgbClr val="0000FF"/>
              </a:solidFill>
            </a:endParaRPr>
          </a:p>
        </p:txBody>
      </p:sp>
      <p:sp>
        <p:nvSpPr>
          <p:cNvPr id="3" name="テキスト プレースホルダー 2"/>
          <p:cNvSpPr>
            <a:spLocks noGrp="1"/>
          </p:cNvSpPr>
          <p:nvPr>
            <p:ph type="body" idx="1"/>
          </p:nvPr>
        </p:nvSpPr>
        <p:spPr/>
        <p:txBody>
          <a:bodyPr/>
          <a:lstStyle/>
          <a:p>
            <a:endParaRPr kumimoji="1" lang="ja-JP" altLang="en-US"/>
          </a:p>
        </p:txBody>
      </p:sp>
      <p:sp>
        <p:nvSpPr>
          <p:cNvPr id="6" name="テキスト ボックス 5"/>
          <p:cNvSpPr txBox="1"/>
          <p:nvPr/>
        </p:nvSpPr>
        <p:spPr>
          <a:xfrm>
            <a:off x="3416125" y="6211669"/>
            <a:ext cx="2311751" cy="646331"/>
          </a:xfrm>
          <a:prstGeom prst="rect">
            <a:avLst/>
          </a:prstGeom>
          <a:noFill/>
        </p:spPr>
        <p:txBody>
          <a:bodyPr wrap="none" rtlCol="0">
            <a:spAutoFit/>
          </a:bodyPr>
          <a:lstStyle/>
          <a:p>
            <a:r>
              <a:rPr lang="ja-JP" altLang="en-US" dirty="0" smtClean="0"/>
              <a:t>カンブリア紀の三葉虫</a:t>
            </a:r>
            <a:endParaRPr lang="en-US" altLang="ja-JP" dirty="0" smtClean="0"/>
          </a:p>
          <a:p>
            <a:endParaRPr lang="en-US" altLang="ja-JP" dirty="0"/>
          </a:p>
        </p:txBody>
      </p:sp>
    </p:spTree>
    <p:extLst>
      <p:ext uri="{BB962C8B-B14F-4D97-AF65-F5344CB8AC3E}">
        <p14:creationId xmlns:p14="http://schemas.microsoft.com/office/powerpoint/2010/main" val="858903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fontScale="90000"/>
          </a:bodyPr>
          <a:lstStyle/>
          <a:p>
            <a:r>
              <a:rPr lang="ja-JP" altLang="en-US" dirty="0"/>
              <a:t>ペルム紀</a:t>
            </a:r>
            <a:r>
              <a:rPr lang="en-US" altLang="ja-JP" dirty="0"/>
              <a:t>-</a:t>
            </a:r>
            <a:r>
              <a:rPr lang="ja-JP" altLang="en-US" dirty="0"/>
              <a:t>三畳紀境界</a:t>
            </a:r>
            <a:r>
              <a:rPr lang="ja-JP" altLang="en-US" dirty="0" smtClean="0"/>
              <a:t>の洪水玄武岩</a:t>
            </a:r>
            <a:endParaRPr kumimoji="1" lang="ja-JP" altLang="en-US" dirty="0"/>
          </a:p>
        </p:txBody>
      </p:sp>
      <p:sp>
        <p:nvSpPr>
          <p:cNvPr id="4" name="コンテンツ プレースホルダー 3"/>
          <p:cNvSpPr>
            <a:spLocks noGrp="1"/>
          </p:cNvSpPr>
          <p:nvPr>
            <p:ph idx="1"/>
          </p:nvPr>
        </p:nvSpPr>
        <p:spPr>
          <a:xfrm>
            <a:off x="177800" y="3886200"/>
            <a:ext cx="8813800" cy="2971800"/>
          </a:xfrm>
        </p:spPr>
        <p:txBody>
          <a:bodyPr>
            <a:normAutofit fontScale="70000" lnSpcReduction="20000"/>
          </a:bodyPr>
          <a:lstStyle/>
          <a:p>
            <a:pPr>
              <a:lnSpc>
                <a:spcPct val="120000"/>
              </a:lnSpc>
            </a:pPr>
            <a:r>
              <a:rPr lang="ja-JP" altLang="ja-JP" dirty="0" smtClean="0"/>
              <a:t>海洋</a:t>
            </a:r>
            <a:r>
              <a:rPr lang="ja-JP" altLang="ja-JP" dirty="0"/>
              <a:t>の炭素同位体組成の顕著な</a:t>
            </a:r>
            <a:r>
              <a:rPr lang="ja-JP" altLang="ja-JP" dirty="0" smtClean="0"/>
              <a:t>変化．大量</a:t>
            </a:r>
            <a:r>
              <a:rPr lang="ja-JP" altLang="ja-JP" dirty="0"/>
              <a:t>の有機炭素が大気と海洋に加えられたことを示す </a:t>
            </a:r>
            <a:endParaRPr lang="en-US" altLang="ja-JP" dirty="0"/>
          </a:p>
          <a:p>
            <a:pPr lvl="1">
              <a:lnSpc>
                <a:spcPct val="120000"/>
              </a:lnSpc>
            </a:pPr>
            <a:r>
              <a:rPr lang="ja-JP" altLang="ja-JP" dirty="0" smtClean="0"/>
              <a:t>隕石</a:t>
            </a:r>
            <a:r>
              <a:rPr lang="ja-JP" altLang="ja-JP" dirty="0"/>
              <a:t>は，海洋の炭素収支に影響をおよぼすほど大量の炭素を含まない．また，隕石の炭素は，変化に必要な同位体組成を持って</a:t>
            </a:r>
            <a:r>
              <a:rPr lang="ja-JP" altLang="ja-JP" dirty="0" smtClean="0"/>
              <a:t>いない</a:t>
            </a:r>
            <a:endParaRPr lang="en-US" altLang="ja-JP" dirty="0"/>
          </a:p>
          <a:p>
            <a:pPr>
              <a:lnSpc>
                <a:spcPct val="120000"/>
              </a:lnSpc>
            </a:pPr>
            <a:r>
              <a:rPr lang="ja-JP" altLang="ja-JP" dirty="0" smtClean="0"/>
              <a:t>シベリアトラップ</a:t>
            </a:r>
            <a:r>
              <a:rPr lang="ja-JP" altLang="ja-JP" dirty="0"/>
              <a:t>は</a:t>
            </a:r>
            <a:r>
              <a:rPr lang="ja-JP" altLang="ja-JP" dirty="0" smtClean="0"/>
              <a:t>，石炭</a:t>
            </a:r>
            <a:r>
              <a:rPr lang="ja-JP" altLang="ja-JP" dirty="0"/>
              <a:t>に富む堆積層を貫いて</a:t>
            </a:r>
            <a:r>
              <a:rPr lang="ja-JP" altLang="ja-JP" dirty="0" smtClean="0"/>
              <a:t>噴出．石炭</a:t>
            </a:r>
            <a:r>
              <a:rPr lang="ja-JP" altLang="ja-JP" dirty="0"/>
              <a:t>は</a:t>
            </a:r>
            <a:r>
              <a:rPr lang="ja-JP" altLang="ja-JP" dirty="0" smtClean="0"/>
              <a:t>，軽い</a:t>
            </a:r>
            <a:r>
              <a:rPr lang="ja-JP" altLang="ja-JP" dirty="0"/>
              <a:t>炭素同位体組成を</a:t>
            </a:r>
            <a:r>
              <a:rPr lang="ja-JP" altLang="ja-JP" dirty="0" smtClean="0"/>
              <a:t>持つ</a:t>
            </a:r>
            <a:endParaRPr lang="en-US" altLang="ja-JP" dirty="0" smtClean="0"/>
          </a:p>
          <a:p>
            <a:pPr lvl="1">
              <a:lnSpc>
                <a:spcPct val="120000"/>
              </a:lnSpc>
            </a:pPr>
            <a:r>
              <a:rPr lang="ja-JP" altLang="ja-JP" dirty="0" smtClean="0"/>
              <a:t>石炭</a:t>
            </a:r>
            <a:r>
              <a:rPr lang="ja-JP" altLang="ja-JP" dirty="0"/>
              <a:t>の燃焼は，大量の</a:t>
            </a:r>
            <a:r>
              <a:rPr lang="en-US" altLang="ja-JP" dirty="0"/>
              <a:t>CO</a:t>
            </a:r>
            <a:r>
              <a:rPr lang="en-US" altLang="ja-JP" baseline="-25000" dirty="0"/>
              <a:t>2</a:t>
            </a:r>
            <a:r>
              <a:rPr lang="ja-JP" altLang="ja-JP" dirty="0"/>
              <a:t>を</a:t>
            </a:r>
            <a:r>
              <a:rPr lang="ja-JP" altLang="ja-JP" dirty="0" smtClean="0"/>
              <a:t>放出，全球温暖化</a:t>
            </a:r>
            <a:r>
              <a:rPr lang="ja-JP" altLang="ja-JP" dirty="0"/>
              <a:t>と</a:t>
            </a:r>
            <a:r>
              <a:rPr lang="ja-JP" altLang="ja-JP" dirty="0" smtClean="0"/>
              <a:t>海洋酸性化</a:t>
            </a:r>
            <a:r>
              <a:rPr lang="ja-JP" altLang="ja-JP" dirty="0"/>
              <a:t>を含む大きな</a:t>
            </a:r>
            <a:r>
              <a:rPr lang="ja-JP" altLang="ja-JP" dirty="0" smtClean="0"/>
              <a:t>影響</a:t>
            </a:r>
            <a:r>
              <a:rPr lang="ja-JP" altLang="en-US" dirty="0" smtClean="0"/>
              <a:t>をおよぼした</a:t>
            </a:r>
            <a:endParaRPr kumimoji="1" lang="ja-JP" altLang="en-US" dirty="0"/>
          </a:p>
        </p:txBody>
      </p:sp>
      <p:pic>
        <p:nvPicPr>
          <p:cNvPr id="5" name="図 4"/>
          <p:cNvPicPr>
            <a:picLocks noChangeAspect="1"/>
          </p:cNvPicPr>
          <p:nvPr/>
        </p:nvPicPr>
        <p:blipFill>
          <a:blip r:embed="rId3"/>
          <a:stretch>
            <a:fillRect/>
          </a:stretch>
        </p:blipFill>
        <p:spPr>
          <a:xfrm>
            <a:off x="1429385" y="850900"/>
            <a:ext cx="6285230" cy="3004820"/>
          </a:xfrm>
          <a:prstGeom prst="rect">
            <a:avLst/>
          </a:prstGeom>
        </p:spPr>
      </p:pic>
    </p:spTree>
    <p:extLst>
      <p:ext uri="{BB962C8B-B14F-4D97-AF65-F5344CB8AC3E}">
        <p14:creationId xmlns:p14="http://schemas.microsoft.com/office/powerpoint/2010/main" val="7559156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fontScale="90000"/>
          </a:bodyPr>
          <a:lstStyle/>
          <a:p>
            <a:r>
              <a:rPr kumimoji="1" lang="ja-JP" altLang="en-US" dirty="0" smtClean="0"/>
              <a:t>洪水玄武岩，隕石衝突と大量絶滅</a:t>
            </a:r>
            <a:endParaRPr kumimoji="1" lang="ja-JP" altLang="en-US" dirty="0"/>
          </a:p>
        </p:txBody>
      </p:sp>
      <p:sp>
        <p:nvSpPr>
          <p:cNvPr id="4" name="コンテンツ プレースホルダー 3"/>
          <p:cNvSpPr>
            <a:spLocks noGrp="1"/>
          </p:cNvSpPr>
          <p:nvPr>
            <p:ph idx="1"/>
          </p:nvPr>
        </p:nvSpPr>
        <p:spPr>
          <a:xfrm>
            <a:off x="4599516" y="1143000"/>
            <a:ext cx="4368800" cy="5715000"/>
          </a:xfrm>
        </p:spPr>
        <p:txBody>
          <a:bodyPr>
            <a:normAutofit fontScale="70000" lnSpcReduction="20000"/>
          </a:bodyPr>
          <a:lstStyle/>
          <a:p>
            <a:pPr>
              <a:lnSpc>
                <a:spcPct val="120000"/>
              </a:lnSpc>
            </a:pPr>
            <a:r>
              <a:rPr lang="ja-JP" altLang="ja-JP" dirty="0"/>
              <a:t>大量絶滅との年代の一致</a:t>
            </a:r>
            <a:r>
              <a:rPr lang="ja-JP" altLang="ja-JP" dirty="0" smtClean="0"/>
              <a:t>は</a:t>
            </a:r>
            <a:r>
              <a:rPr lang="ja-JP" altLang="en-US" dirty="0" smtClean="0"/>
              <a:t>，</a:t>
            </a:r>
            <a:r>
              <a:rPr lang="ja-JP" altLang="ja-JP" dirty="0" smtClean="0"/>
              <a:t>衝突</a:t>
            </a:r>
            <a:r>
              <a:rPr lang="ja-JP" altLang="ja-JP" dirty="0"/>
              <a:t>よりも火山活動の方が有意によい </a:t>
            </a:r>
            <a:endParaRPr lang="en-US" altLang="ja-JP" dirty="0" smtClean="0"/>
          </a:p>
          <a:p>
            <a:pPr>
              <a:lnSpc>
                <a:spcPct val="120000"/>
              </a:lnSpc>
            </a:pPr>
            <a:r>
              <a:rPr lang="en-US" altLang="ja-JP" dirty="0"/>
              <a:t>K-T</a:t>
            </a:r>
            <a:r>
              <a:rPr lang="ja-JP" altLang="ja-JP" dirty="0"/>
              <a:t>境界を例外として，巨大な火山噴出は環境と生物に対してより長期にわたる影響を</a:t>
            </a:r>
            <a:r>
              <a:rPr lang="ja-JP" altLang="ja-JP" dirty="0" smtClean="0"/>
              <a:t>およぼす</a:t>
            </a:r>
            <a:endParaRPr lang="en-US" altLang="ja-JP" dirty="0" smtClean="0"/>
          </a:p>
          <a:p>
            <a:pPr>
              <a:lnSpc>
                <a:spcPct val="120000"/>
              </a:lnSpc>
            </a:pPr>
            <a:r>
              <a:rPr lang="ja-JP" altLang="ja-JP" dirty="0" smtClean="0"/>
              <a:t>最大</a:t>
            </a:r>
            <a:r>
              <a:rPr lang="ja-JP" altLang="ja-JP" dirty="0"/>
              <a:t>の大量絶滅を引きおこしたキラー・</a:t>
            </a:r>
            <a:r>
              <a:rPr lang="ja-JP" altLang="ja-JP" dirty="0" smtClean="0"/>
              <a:t>プルームは</a:t>
            </a:r>
            <a:r>
              <a:rPr lang="ja-JP" altLang="ja-JP" dirty="0"/>
              <a:t>，磁場反転のない長い期間の後に</a:t>
            </a:r>
            <a:r>
              <a:rPr lang="ja-JP" altLang="ja-JP" dirty="0" smtClean="0"/>
              <a:t>起こった</a:t>
            </a:r>
            <a:endParaRPr lang="en-US" altLang="ja-JP" dirty="0" smtClean="0"/>
          </a:p>
          <a:p>
            <a:pPr lvl="1">
              <a:lnSpc>
                <a:spcPct val="120000"/>
              </a:lnSpc>
            </a:pPr>
            <a:r>
              <a:rPr lang="ja-JP" altLang="ja-JP" dirty="0" smtClean="0"/>
              <a:t>コア</a:t>
            </a:r>
            <a:r>
              <a:rPr lang="en-US" altLang="ja-JP" dirty="0"/>
              <a:t>-</a:t>
            </a:r>
            <a:r>
              <a:rPr lang="ja-JP" altLang="ja-JP" dirty="0"/>
              <a:t>マントル相互作用</a:t>
            </a:r>
            <a:r>
              <a:rPr lang="ja-JP" altLang="ja-JP" dirty="0" smtClean="0"/>
              <a:t>が関連</a:t>
            </a:r>
            <a:r>
              <a:rPr lang="ja-JP" altLang="en-US" dirty="0" smtClean="0"/>
              <a:t>？</a:t>
            </a:r>
            <a:endParaRPr lang="en-US" altLang="ja-JP" dirty="0" smtClean="0"/>
          </a:p>
          <a:p>
            <a:pPr>
              <a:lnSpc>
                <a:spcPct val="120000"/>
              </a:lnSpc>
            </a:pPr>
            <a:r>
              <a:rPr lang="ja-JP" altLang="ja-JP" dirty="0"/>
              <a:t>地質記録には，大量絶滅と関係のない隕石衝突および洪水玄武岩事変もある</a:t>
            </a:r>
            <a:r>
              <a:rPr lang="ja-JP" altLang="ja-JP" dirty="0" smtClean="0"/>
              <a:t>．</a:t>
            </a:r>
            <a:endParaRPr lang="en-US" altLang="ja-JP" dirty="0" smtClean="0"/>
          </a:p>
          <a:p>
            <a:pPr lvl="1">
              <a:lnSpc>
                <a:spcPct val="120000"/>
              </a:lnSpc>
            </a:pPr>
            <a:r>
              <a:rPr lang="ja-JP" altLang="ja-JP" dirty="0" smtClean="0"/>
              <a:t>破局的</a:t>
            </a:r>
            <a:r>
              <a:rPr lang="ja-JP" altLang="ja-JP" dirty="0"/>
              <a:t>絶滅を引きおこすには，「ワンツーパンチ」が</a:t>
            </a:r>
            <a:r>
              <a:rPr lang="ja-JP" altLang="ja-JP" dirty="0" smtClean="0"/>
              <a:t>必要</a:t>
            </a:r>
            <a:r>
              <a:rPr lang="ja-JP" altLang="en-US" dirty="0" smtClean="0"/>
              <a:t>？</a:t>
            </a:r>
            <a:endParaRPr kumimoji="1" lang="ja-JP" altLang="en-US" dirty="0"/>
          </a:p>
        </p:txBody>
      </p:sp>
      <p:pic>
        <p:nvPicPr>
          <p:cNvPr id="3" name="Picture 1" descr="Clang_17_10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683" y="1143000"/>
            <a:ext cx="42481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1027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惑星進化の原理</a:t>
            </a:r>
            <a:endParaRPr kumimoji="1" lang="ja-JP" altLang="en-US" dirty="0"/>
          </a:p>
        </p:txBody>
      </p:sp>
      <p:sp>
        <p:nvSpPr>
          <p:cNvPr id="4" name="コンテンツ プレースホルダー 3"/>
          <p:cNvSpPr>
            <a:spLocks noGrp="1"/>
          </p:cNvSpPr>
          <p:nvPr>
            <p:ph idx="1"/>
          </p:nvPr>
        </p:nvSpPr>
        <p:spPr>
          <a:xfrm>
            <a:off x="457200" y="5168900"/>
            <a:ext cx="8229600" cy="1689100"/>
          </a:xfrm>
        </p:spPr>
        <p:txBody>
          <a:bodyPr>
            <a:normAutofit fontScale="70000" lnSpcReduction="20000"/>
          </a:bodyPr>
          <a:lstStyle/>
          <a:p>
            <a:pPr>
              <a:lnSpc>
                <a:spcPct val="120000"/>
              </a:lnSpc>
            </a:pPr>
            <a:r>
              <a:rPr lang="en-US" altLang="ja-JP" dirty="0" smtClean="0"/>
              <a:t>DNA</a:t>
            </a:r>
            <a:r>
              <a:rPr lang="ja-JP" altLang="en-US" dirty="0" smtClean="0"/>
              <a:t>の突然変異はランダムだが，進化には定向性が認められる</a:t>
            </a:r>
            <a:endParaRPr lang="en-US" altLang="ja-JP" dirty="0"/>
          </a:p>
          <a:p>
            <a:pPr lvl="1">
              <a:lnSpc>
                <a:spcPct val="120000"/>
              </a:lnSpc>
            </a:pPr>
            <a:r>
              <a:rPr lang="ja-JP" altLang="en-US" dirty="0" smtClean="0">
                <a:solidFill>
                  <a:srgbClr val="FF0000"/>
                </a:solidFill>
              </a:rPr>
              <a:t>関係と複雑さの増加</a:t>
            </a:r>
            <a:endParaRPr lang="en-US" altLang="ja-JP" dirty="0">
              <a:solidFill>
                <a:srgbClr val="FF0000"/>
              </a:solidFill>
            </a:endParaRPr>
          </a:p>
          <a:p>
            <a:pPr lvl="1">
              <a:lnSpc>
                <a:spcPct val="120000"/>
              </a:lnSpc>
            </a:pPr>
            <a:r>
              <a:rPr lang="ja-JP" altLang="en-US" dirty="0" smtClean="0">
                <a:solidFill>
                  <a:srgbClr val="FF0000"/>
                </a:solidFill>
              </a:rPr>
              <a:t>エネルギー利用効率の増加</a:t>
            </a:r>
            <a:endParaRPr lang="en-US" altLang="ja-JP" dirty="0" smtClean="0">
              <a:solidFill>
                <a:srgbClr val="FF0000"/>
              </a:solidFill>
            </a:endParaRPr>
          </a:p>
          <a:p>
            <a:pPr lvl="1">
              <a:lnSpc>
                <a:spcPct val="120000"/>
              </a:lnSpc>
            </a:pPr>
            <a:r>
              <a:rPr lang="ja-JP" altLang="en-US" dirty="0" smtClean="0">
                <a:solidFill>
                  <a:srgbClr val="FF0000"/>
                </a:solidFill>
              </a:rPr>
              <a:t>生態系空間の拡大</a:t>
            </a:r>
            <a:endParaRPr kumimoji="1" lang="ja-JP" altLang="en-US" dirty="0">
              <a:solidFill>
                <a:srgbClr val="FF0000"/>
              </a:solidFill>
            </a:endParaRPr>
          </a:p>
        </p:txBody>
      </p:sp>
      <p:pic>
        <p:nvPicPr>
          <p:cNvPr id="6" name="図 5"/>
          <p:cNvPicPr>
            <a:picLocks noChangeAspect="1"/>
          </p:cNvPicPr>
          <p:nvPr/>
        </p:nvPicPr>
        <p:blipFill>
          <a:blip r:embed="rId2"/>
          <a:stretch>
            <a:fillRect/>
          </a:stretch>
        </p:blipFill>
        <p:spPr>
          <a:xfrm rot="5400000">
            <a:off x="2484120" y="51721"/>
            <a:ext cx="4175760" cy="5892800"/>
          </a:xfrm>
          <a:prstGeom prst="rect">
            <a:avLst/>
          </a:prstGeom>
        </p:spPr>
      </p:pic>
    </p:spTree>
    <p:extLst>
      <p:ext uri="{BB962C8B-B14F-4D97-AF65-F5344CB8AC3E}">
        <p14:creationId xmlns:p14="http://schemas.microsoft.com/office/powerpoint/2010/main" val="2057630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4381500" cy="1143000"/>
          </a:xfrm>
        </p:spPr>
        <p:txBody>
          <a:bodyPr/>
          <a:lstStyle/>
          <a:p>
            <a:r>
              <a:rPr kumimoji="1" lang="ja-JP" altLang="en-US" dirty="0" smtClean="0"/>
              <a:t>進化の定向性</a:t>
            </a:r>
            <a:endParaRPr kumimoji="1" lang="ja-JP" altLang="en-US" dirty="0"/>
          </a:p>
        </p:txBody>
      </p:sp>
      <p:sp>
        <p:nvSpPr>
          <p:cNvPr id="4" name="コンテンツ プレースホルダー 3"/>
          <p:cNvSpPr>
            <a:spLocks noGrp="1"/>
          </p:cNvSpPr>
          <p:nvPr>
            <p:ph idx="1"/>
          </p:nvPr>
        </p:nvSpPr>
        <p:spPr>
          <a:xfrm>
            <a:off x="4320540" y="431800"/>
            <a:ext cx="4724399" cy="6337300"/>
          </a:xfrm>
        </p:spPr>
        <p:txBody>
          <a:bodyPr>
            <a:normAutofit fontScale="70000" lnSpcReduction="20000"/>
          </a:bodyPr>
          <a:lstStyle/>
          <a:p>
            <a:pPr>
              <a:lnSpc>
                <a:spcPct val="120000"/>
              </a:lnSpc>
            </a:pPr>
            <a:r>
              <a:rPr lang="ja-JP" altLang="ja-JP" dirty="0" smtClean="0"/>
              <a:t>より</a:t>
            </a:r>
            <a:r>
              <a:rPr lang="ja-JP" altLang="ja-JP" dirty="0"/>
              <a:t>多くのエネルギーを利用できる</a:t>
            </a:r>
            <a:r>
              <a:rPr lang="ja-JP" altLang="ja-JP" dirty="0" smtClean="0"/>
              <a:t>生物</a:t>
            </a:r>
            <a:r>
              <a:rPr lang="ja-JP" altLang="en-US" dirty="0" smtClean="0"/>
              <a:t>は</a:t>
            </a:r>
            <a:r>
              <a:rPr lang="ja-JP" altLang="ja-JP" dirty="0" smtClean="0"/>
              <a:t>有利</a:t>
            </a:r>
            <a:r>
              <a:rPr lang="ja-JP" altLang="ja-JP" dirty="0"/>
              <a:t>で</a:t>
            </a:r>
            <a:r>
              <a:rPr lang="ja-JP" altLang="ja-JP" dirty="0" smtClean="0"/>
              <a:t>あ</a:t>
            </a:r>
            <a:r>
              <a:rPr lang="ja-JP" altLang="en-US" dirty="0" smtClean="0"/>
              <a:t>り</a:t>
            </a:r>
            <a:r>
              <a:rPr lang="ja-JP" altLang="ja-JP" dirty="0" smtClean="0"/>
              <a:t>，</a:t>
            </a:r>
            <a:r>
              <a:rPr lang="ja-JP" altLang="ja-JP" dirty="0"/>
              <a:t>エネルギー利用を増大</a:t>
            </a:r>
            <a:r>
              <a:rPr lang="ja-JP" altLang="ja-JP" dirty="0" smtClean="0"/>
              <a:t>させる変化</a:t>
            </a:r>
            <a:r>
              <a:rPr lang="ja-JP" altLang="ja-JP" dirty="0"/>
              <a:t>が必然と</a:t>
            </a:r>
            <a:r>
              <a:rPr lang="ja-JP" altLang="ja-JP" dirty="0" smtClean="0"/>
              <a:t>なる</a:t>
            </a:r>
            <a:endParaRPr lang="en-US" altLang="ja-JP" dirty="0" smtClean="0"/>
          </a:p>
          <a:p>
            <a:pPr>
              <a:lnSpc>
                <a:spcPct val="120000"/>
              </a:lnSpc>
            </a:pPr>
            <a:r>
              <a:rPr lang="ja-JP" altLang="ja-JP" dirty="0" smtClean="0"/>
              <a:t>複雑</a:t>
            </a:r>
            <a:r>
              <a:rPr lang="ja-JP" altLang="ja-JP" dirty="0"/>
              <a:t>な</a:t>
            </a:r>
            <a:r>
              <a:rPr lang="ja-JP" altLang="ja-JP" dirty="0" smtClean="0"/>
              <a:t>ネットワーク</a:t>
            </a:r>
            <a:r>
              <a:rPr lang="ja-JP" altLang="en-US" dirty="0" smtClean="0"/>
              <a:t>と</a:t>
            </a:r>
            <a:r>
              <a:rPr lang="ja-JP" altLang="ja-JP" dirty="0" smtClean="0"/>
              <a:t>フィードバック</a:t>
            </a:r>
            <a:r>
              <a:rPr lang="ja-JP" altLang="en-US" dirty="0" smtClean="0"/>
              <a:t>は，</a:t>
            </a:r>
            <a:r>
              <a:rPr lang="ja-JP" altLang="ja-JP" dirty="0" smtClean="0"/>
              <a:t>システム</a:t>
            </a:r>
            <a:r>
              <a:rPr lang="ja-JP" altLang="ja-JP" dirty="0"/>
              <a:t>の</a:t>
            </a:r>
            <a:r>
              <a:rPr lang="ja-JP" altLang="ja-JP" dirty="0" smtClean="0"/>
              <a:t>安定性</a:t>
            </a:r>
            <a:r>
              <a:rPr lang="ja-JP" altLang="en-US" dirty="0" smtClean="0"/>
              <a:t>を</a:t>
            </a:r>
            <a:r>
              <a:rPr lang="ja-JP" altLang="ja-JP" dirty="0" smtClean="0"/>
              <a:t>増大</a:t>
            </a:r>
            <a:r>
              <a:rPr lang="ja-JP" altLang="en-US" dirty="0" smtClean="0"/>
              <a:t>させるので</a:t>
            </a:r>
            <a:r>
              <a:rPr lang="ja-JP" altLang="ja-JP" dirty="0" smtClean="0"/>
              <a:t>，</a:t>
            </a:r>
            <a:r>
              <a:rPr lang="ja-JP" altLang="ja-JP" dirty="0"/>
              <a:t>そのような変化</a:t>
            </a:r>
            <a:r>
              <a:rPr lang="ja-JP" altLang="ja-JP" dirty="0" smtClean="0"/>
              <a:t>も</a:t>
            </a:r>
            <a:r>
              <a:rPr lang="ja-JP" altLang="en-US" dirty="0" smtClean="0"/>
              <a:t>選択される</a:t>
            </a:r>
            <a:endParaRPr lang="en-US" altLang="ja-JP" dirty="0" smtClean="0"/>
          </a:p>
          <a:p>
            <a:pPr lvl="1">
              <a:lnSpc>
                <a:spcPct val="120000"/>
              </a:lnSpc>
            </a:pPr>
            <a:r>
              <a:rPr lang="ja-JP" altLang="ja-JP" dirty="0" smtClean="0"/>
              <a:t>肉食</a:t>
            </a:r>
            <a:r>
              <a:rPr lang="ja-JP" altLang="ja-JP" dirty="0"/>
              <a:t>動物</a:t>
            </a:r>
            <a:r>
              <a:rPr lang="ja-JP" altLang="ja-JP" dirty="0" smtClean="0"/>
              <a:t>と獲物の</a:t>
            </a:r>
            <a:r>
              <a:rPr lang="ja-JP" altLang="ja-JP" dirty="0"/>
              <a:t>脳のサイズ</a:t>
            </a:r>
            <a:r>
              <a:rPr lang="ja-JP" altLang="ja-JP" dirty="0" smtClean="0"/>
              <a:t>は</a:t>
            </a:r>
            <a:r>
              <a:rPr lang="ja-JP" altLang="en-US" dirty="0" smtClean="0"/>
              <a:t>次第に</a:t>
            </a:r>
            <a:r>
              <a:rPr lang="ja-JP" altLang="ja-JP" dirty="0" smtClean="0"/>
              <a:t>大きくなった</a:t>
            </a:r>
            <a:endParaRPr lang="en-US" altLang="ja-JP" dirty="0"/>
          </a:p>
          <a:p>
            <a:pPr>
              <a:lnSpc>
                <a:spcPct val="120000"/>
              </a:lnSpc>
            </a:pPr>
            <a:r>
              <a:rPr lang="ja-JP" altLang="ja-JP" dirty="0" smtClean="0"/>
              <a:t>定向性</a:t>
            </a:r>
            <a:r>
              <a:rPr lang="ja-JP" altLang="ja-JP" dirty="0"/>
              <a:t>は</a:t>
            </a:r>
            <a:r>
              <a:rPr lang="ja-JP" altLang="ja-JP" dirty="0" smtClean="0"/>
              <a:t>，</a:t>
            </a:r>
            <a:r>
              <a:rPr lang="ja-JP" altLang="en-US" dirty="0" smtClean="0"/>
              <a:t>自然</a:t>
            </a:r>
            <a:r>
              <a:rPr lang="ja-JP" altLang="ja-JP" dirty="0" smtClean="0"/>
              <a:t>選択</a:t>
            </a:r>
            <a:r>
              <a:rPr lang="ja-JP" altLang="en-US" dirty="0" smtClean="0"/>
              <a:t>における</a:t>
            </a:r>
            <a:r>
              <a:rPr lang="ja-JP" altLang="ja-JP" dirty="0" smtClean="0"/>
              <a:t>有利さ</a:t>
            </a:r>
            <a:r>
              <a:rPr lang="ja-JP" altLang="ja-JP" dirty="0"/>
              <a:t>から</a:t>
            </a:r>
            <a:r>
              <a:rPr lang="ja-JP" altLang="ja-JP" dirty="0" smtClean="0"/>
              <a:t>現れる</a:t>
            </a:r>
            <a:endParaRPr lang="en-US" altLang="ja-JP" dirty="0"/>
          </a:p>
          <a:p>
            <a:pPr lvl="1">
              <a:lnSpc>
                <a:spcPct val="120000"/>
              </a:lnSpc>
            </a:pPr>
            <a:r>
              <a:rPr lang="ja-JP" altLang="ja-JP" dirty="0" smtClean="0"/>
              <a:t>分子</a:t>
            </a:r>
            <a:r>
              <a:rPr lang="ja-JP" altLang="ja-JP" dirty="0"/>
              <a:t>レベルの変化がランダムであっても，進化は定向性</a:t>
            </a:r>
            <a:r>
              <a:rPr lang="ja-JP" altLang="ja-JP" dirty="0" smtClean="0"/>
              <a:t>を</a:t>
            </a:r>
            <a:r>
              <a:rPr lang="ja-JP" altLang="en-US" dirty="0" smtClean="0"/>
              <a:t>持つ</a:t>
            </a:r>
            <a:endParaRPr lang="en-US" altLang="ja-JP" dirty="0" smtClean="0"/>
          </a:p>
          <a:p>
            <a:pPr>
              <a:lnSpc>
                <a:spcPct val="120000"/>
              </a:lnSpc>
            </a:pPr>
            <a:r>
              <a:rPr lang="ja-JP" altLang="ja-JP" dirty="0" smtClean="0"/>
              <a:t>道具</a:t>
            </a:r>
            <a:r>
              <a:rPr lang="ja-JP" altLang="ja-JP" dirty="0"/>
              <a:t>と燃料を用いてエネルギー利用を増大し，</a:t>
            </a:r>
            <a:r>
              <a:rPr lang="ja-JP" altLang="ja-JP" dirty="0" smtClean="0"/>
              <a:t>言語を</a:t>
            </a:r>
            <a:r>
              <a:rPr lang="ja-JP" altLang="ja-JP" dirty="0"/>
              <a:t>利用する種は，競争においてきわめて</a:t>
            </a:r>
            <a:r>
              <a:rPr lang="ja-JP" altLang="ja-JP" dirty="0" smtClean="0"/>
              <a:t>有利</a:t>
            </a:r>
            <a:endParaRPr lang="en-US" altLang="ja-JP" dirty="0" smtClean="0"/>
          </a:p>
          <a:p>
            <a:pPr lvl="1">
              <a:lnSpc>
                <a:spcPct val="120000"/>
              </a:lnSpc>
            </a:pPr>
            <a:r>
              <a:rPr lang="ja-JP" altLang="ja-JP" dirty="0" smtClean="0">
                <a:solidFill>
                  <a:srgbClr val="FF0000"/>
                </a:solidFill>
              </a:rPr>
              <a:t>知的</a:t>
            </a:r>
            <a:r>
              <a:rPr lang="ja-JP" altLang="ja-JP" dirty="0">
                <a:solidFill>
                  <a:srgbClr val="FF0000"/>
                </a:solidFill>
              </a:rPr>
              <a:t>生命の出現は，惑星進化の自然な結果で</a:t>
            </a:r>
            <a:r>
              <a:rPr lang="ja-JP" altLang="ja-JP" dirty="0" smtClean="0">
                <a:solidFill>
                  <a:srgbClr val="FF0000"/>
                </a:solidFill>
              </a:rPr>
              <a:t>ある</a:t>
            </a:r>
            <a:endParaRPr kumimoji="1" lang="ja-JP" altLang="en-US" dirty="0">
              <a:solidFill>
                <a:srgbClr val="FF0000"/>
              </a:solidFill>
            </a:endParaRPr>
          </a:p>
        </p:txBody>
      </p:sp>
      <p:sp>
        <p:nvSpPr>
          <p:cNvPr id="5" name="テキスト ボックス 4"/>
          <p:cNvSpPr txBox="1"/>
          <p:nvPr/>
        </p:nvSpPr>
        <p:spPr>
          <a:xfrm>
            <a:off x="99060" y="5440402"/>
            <a:ext cx="4122420" cy="646331"/>
          </a:xfrm>
          <a:prstGeom prst="rect">
            <a:avLst/>
          </a:prstGeom>
          <a:noFill/>
        </p:spPr>
        <p:txBody>
          <a:bodyPr wrap="square" rtlCol="0">
            <a:spAutoFit/>
          </a:bodyPr>
          <a:lstStyle/>
          <a:p>
            <a:r>
              <a:rPr lang="ja-JP" altLang="ja-JP" dirty="0"/>
              <a:t>肉食動物とその獲物の脳のサイズの増加 </a:t>
            </a:r>
            <a:endParaRPr kumimoji="1" lang="ja-JP" altLang="en-US" dirty="0"/>
          </a:p>
        </p:txBody>
      </p:sp>
      <p:pic>
        <p:nvPicPr>
          <p:cNvPr id="6" name="図 5"/>
          <p:cNvPicPr>
            <a:picLocks noChangeAspect="1"/>
          </p:cNvPicPr>
          <p:nvPr/>
        </p:nvPicPr>
        <p:blipFill>
          <a:blip r:embed="rId3"/>
          <a:stretch>
            <a:fillRect/>
          </a:stretch>
        </p:blipFill>
        <p:spPr>
          <a:xfrm>
            <a:off x="99060" y="1508760"/>
            <a:ext cx="4122420" cy="3840480"/>
          </a:xfrm>
          <a:prstGeom prst="rect">
            <a:avLst/>
          </a:prstGeom>
        </p:spPr>
      </p:pic>
    </p:spTree>
    <p:extLst>
      <p:ext uri="{BB962C8B-B14F-4D97-AF65-F5344CB8AC3E}">
        <p14:creationId xmlns:p14="http://schemas.microsoft.com/office/powerpoint/2010/main" val="8164167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84334" y="274638"/>
            <a:ext cx="4127500" cy="1143000"/>
          </a:xfrm>
        </p:spPr>
        <p:txBody>
          <a:bodyPr/>
          <a:lstStyle/>
          <a:p>
            <a:r>
              <a:rPr kumimoji="1" lang="ja-JP" altLang="en-US" dirty="0" smtClean="0"/>
              <a:t>カンブリア紀</a:t>
            </a:r>
            <a:endParaRPr kumimoji="1" lang="ja-JP" altLang="en-US" dirty="0"/>
          </a:p>
        </p:txBody>
      </p:sp>
      <p:sp>
        <p:nvSpPr>
          <p:cNvPr id="5" name="コンテンツ プレースホルダー 4"/>
          <p:cNvSpPr>
            <a:spLocks noGrp="1"/>
          </p:cNvSpPr>
          <p:nvPr>
            <p:ph idx="1"/>
          </p:nvPr>
        </p:nvSpPr>
        <p:spPr>
          <a:xfrm>
            <a:off x="4784334" y="1600201"/>
            <a:ext cx="4127500" cy="3860799"/>
          </a:xfrm>
        </p:spPr>
        <p:txBody>
          <a:bodyPr>
            <a:normAutofit fontScale="77500" lnSpcReduction="20000"/>
          </a:bodyPr>
          <a:lstStyle/>
          <a:p>
            <a:r>
              <a:rPr lang="ja-JP" altLang="en-US" dirty="0"/>
              <a:t>約</a:t>
            </a:r>
            <a:r>
              <a:rPr lang="en-US" altLang="ja-JP" dirty="0"/>
              <a:t>5</a:t>
            </a:r>
            <a:r>
              <a:rPr lang="ja-JP" altLang="en-US" dirty="0"/>
              <a:t>億</a:t>
            </a:r>
            <a:r>
              <a:rPr lang="en-US" altLang="ja-JP" dirty="0"/>
              <a:t>4,200</a:t>
            </a:r>
            <a:r>
              <a:rPr lang="ja-JP" altLang="en-US" dirty="0" smtClean="0"/>
              <a:t>万年前</a:t>
            </a:r>
            <a:r>
              <a:rPr lang="en-US" altLang="ja-JP" dirty="0" smtClean="0"/>
              <a:t>〜</a:t>
            </a:r>
            <a:r>
              <a:rPr lang="ja-JP" altLang="en-US" dirty="0"/>
              <a:t>約</a:t>
            </a:r>
            <a:r>
              <a:rPr lang="en-US" altLang="ja-JP" dirty="0"/>
              <a:t>4</a:t>
            </a:r>
            <a:r>
              <a:rPr lang="ja-JP" altLang="en-US" dirty="0"/>
              <a:t>億</a:t>
            </a:r>
            <a:r>
              <a:rPr lang="en-US" altLang="ja-JP" dirty="0"/>
              <a:t>8,830</a:t>
            </a:r>
            <a:r>
              <a:rPr lang="ja-JP" altLang="en-US" dirty="0"/>
              <a:t>万年前．古生代の最初の紀</a:t>
            </a:r>
          </a:p>
          <a:p>
            <a:r>
              <a:rPr lang="ja-JP" altLang="en-US" dirty="0"/>
              <a:t>顕生代初期の典型的なカンブリア紀動物は，クラゲや海綿のような無脊椎動物，および三葉虫</a:t>
            </a:r>
          </a:p>
          <a:p>
            <a:r>
              <a:rPr lang="ja-JP" altLang="en-US" dirty="0"/>
              <a:t>現存する無脊椎動物のすべてのグループは，カンブリア爆発およびオルドビス紀初期の間に発達した</a:t>
            </a:r>
          </a:p>
          <a:p>
            <a:endParaRPr kumimoji="1" lang="ja-JP" altLang="en-US" dirty="0"/>
          </a:p>
        </p:txBody>
      </p:sp>
      <p:pic>
        <p:nvPicPr>
          <p:cNvPr id="3" name="Picture 1" descr="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167" y="598837"/>
            <a:ext cx="4320000" cy="566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1187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92800" y="274638"/>
            <a:ext cx="4114800" cy="1143000"/>
          </a:xfrm>
        </p:spPr>
        <p:txBody>
          <a:bodyPr/>
          <a:lstStyle/>
          <a:p>
            <a:r>
              <a:rPr kumimoji="1" lang="ja-JP" altLang="en-US" dirty="0" smtClean="0"/>
              <a:t>デボン紀</a:t>
            </a:r>
            <a:endParaRPr kumimoji="1" lang="ja-JP" altLang="en-US" dirty="0"/>
          </a:p>
        </p:txBody>
      </p:sp>
      <p:sp>
        <p:nvSpPr>
          <p:cNvPr id="5" name="コンテンツ プレースホルダー 4"/>
          <p:cNvSpPr>
            <a:spLocks noGrp="1"/>
          </p:cNvSpPr>
          <p:nvPr>
            <p:ph idx="1"/>
          </p:nvPr>
        </p:nvSpPr>
        <p:spPr>
          <a:xfrm>
            <a:off x="4792800" y="1600201"/>
            <a:ext cx="4114800" cy="3644899"/>
          </a:xfrm>
        </p:spPr>
        <p:txBody>
          <a:bodyPr>
            <a:normAutofit fontScale="77500" lnSpcReduction="20000"/>
          </a:bodyPr>
          <a:lstStyle/>
          <a:p>
            <a:r>
              <a:rPr lang="ja-JP" altLang="en-US" dirty="0"/>
              <a:t>古生代の中ごろ，シルル紀の後，石炭紀の前．約</a:t>
            </a:r>
            <a:r>
              <a:rPr lang="en-US" altLang="ja-JP" dirty="0"/>
              <a:t>4</a:t>
            </a:r>
            <a:r>
              <a:rPr lang="ja-JP" altLang="en-US" dirty="0"/>
              <a:t>億</a:t>
            </a:r>
            <a:r>
              <a:rPr lang="en-US" altLang="ja-JP" dirty="0"/>
              <a:t>1,600</a:t>
            </a:r>
            <a:r>
              <a:rPr lang="ja-JP" altLang="en-US" dirty="0"/>
              <a:t>万</a:t>
            </a:r>
            <a:r>
              <a:rPr lang="ja-JP" altLang="en-US" dirty="0" smtClean="0"/>
              <a:t>年前</a:t>
            </a:r>
            <a:r>
              <a:rPr lang="en-US" altLang="ja-JP" dirty="0" smtClean="0"/>
              <a:t>〜</a:t>
            </a:r>
            <a:r>
              <a:rPr lang="ja-JP" altLang="en-US" dirty="0" smtClean="0"/>
              <a:t>約</a:t>
            </a:r>
            <a:r>
              <a:rPr lang="en-US" altLang="ja-JP" dirty="0"/>
              <a:t>3</a:t>
            </a:r>
            <a:r>
              <a:rPr lang="ja-JP" altLang="en-US" dirty="0"/>
              <a:t>億</a:t>
            </a:r>
            <a:r>
              <a:rPr lang="en-US" altLang="ja-JP" dirty="0"/>
              <a:t>5,920</a:t>
            </a:r>
            <a:r>
              <a:rPr lang="ja-JP" altLang="en-US" dirty="0"/>
              <a:t>万</a:t>
            </a:r>
            <a:r>
              <a:rPr lang="ja-JP" altLang="en-US" dirty="0" smtClean="0"/>
              <a:t>年前</a:t>
            </a:r>
            <a:endParaRPr lang="ja-JP" altLang="en-US" dirty="0"/>
          </a:p>
          <a:p>
            <a:r>
              <a:rPr lang="ja-JP" altLang="en-US" dirty="0"/>
              <a:t>陸上植物は，シルル紀に初めて発達した．大量絶滅が，デボン紀と石炭紀を分けている．石炭紀には，陸上植物が大繁殖し，爬虫類が初めて現れた </a:t>
            </a:r>
          </a:p>
        </p:txBody>
      </p:sp>
      <p:pic>
        <p:nvPicPr>
          <p:cNvPr id="3" name="Picture 2" descr="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400" y="1269000"/>
            <a:ext cx="432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4871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白亜紀</a:t>
            </a:r>
            <a:endParaRPr kumimoji="1" lang="ja-JP" altLang="en-US" dirty="0"/>
          </a:p>
        </p:txBody>
      </p:sp>
      <p:sp>
        <p:nvSpPr>
          <p:cNvPr id="4" name="コンテンツ プレースホルダー 3"/>
          <p:cNvSpPr>
            <a:spLocks noGrp="1"/>
          </p:cNvSpPr>
          <p:nvPr>
            <p:ph idx="1"/>
          </p:nvPr>
        </p:nvSpPr>
        <p:spPr>
          <a:xfrm>
            <a:off x="222250" y="3606800"/>
            <a:ext cx="8699500" cy="3213100"/>
          </a:xfrm>
        </p:spPr>
        <p:txBody>
          <a:bodyPr>
            <a:normAutofit fontScale="70000" lnSpcReduction="20000"/>
          </a:bodyPr>
          <a:lstStyle/>
          <a:p>
            <a:pPr>
              <a:lnSpc>
                <a:spcPct val="120000"/>
              </a:lnSpc>
            </a:pPr>
            <a:r>
              <a:rPr lang="ja-JP" altLang="en-US" dirty="0"/>
              <a:t>約</a:t>
            </a:r>
            <a:r>
              <a:rPr lang="en-US" altLang="ja-JP" dirty="0"/>
              <a:t>1</a:t>
            </a:r>
            <a:r>
              <a:rPr lang="ja-JP" altLang="en-US" dirty="0"/>
              <a:t>億</a:t>
            </a:r>
            <a:r>
              <a:rPr lang="en-US" altLang="ja-JP" dirty="0"/>
              <a:t>4,500</a:t>
            </a:r>
            <a:r>
              <a:rPr lang="ja-JP" altLang="en-US" dirty="0"/>
              <a:t>万</a:t>
            </a:r>
            <a:r>
              <a:rPr lang="ja-JP" altLang="en-US" dirty="0" smtClean="0"/>
              <a:t>年前</a:t>
            </a:r>
            <a:r>
              <a:rPr lang="en-US" altLang="ja-JP" dirty="0" smtClean="0"/>
              <a:t>〜6,600</a:t>
            </a:r>
            <a:r>
              <a:rPr lang="ja-JP" altLang="en-US" dirty="0"/>
              <a:t>万年前</a:t>
            </a:r>
            <a:r>
              <a:rPr lang="ja-JP" altLang="en-US" dirty="0" smtClean="0"/>
              <a:t>．中生代</a:t>
            </a:r>
            <a:r>
              <a:rPr lang="ja-JP" altLang="en-US" dirty="0"/>
              <a:t>の最後の紀</a:t>
            </a:r>
          </a:p>
          <a:p>
            <a:pPr>
              <a:lnSpc>
                <a:spcPct val="120000"/>
              </a:lnSpc>
            </a:pPr>
            <a:r>
              <a:rPr lang="ja-JP" altLang="en-US" dirty="0"/>
              <a:t>巨大な爬虫類である恐竜が，地球の食物連鎖の頂点を支配した </a:t>
            </a:r>
          </a:p>
          <a:p>
            <a:pPr>
              <a:lnSpc>
                <a:spcPct val="120000"/>
              </a:lnSpc>
            </a:pPr>
            <a:r>
              <a:rPr lang="ja-JP" altLang="en-US" dirty="0"/>
              <a:t>中生代も</a:t>
            </a:r>
            <a:r>
              <a:rPr lang="ja-JP" altLang="en-US" dirty="0" smtClean="0"/>
              <a:t>，大量</a:t>
            </a:r>
            <a:r>
              <a:rPr lang="ja-JP" altLang="en-US" dirty="0"/>
              <a:t>絶滅で終わった</a:t>
            </a:r>
            <a:r>
              <a:rPr lang="ja-JP" altLang="en-US" dirty="0" smtClean="0"/>
              <a:t>．中生代</a:t>
            </a:r>
            <a:r>
              <a:rPr lang="ja-JP" altLang="en-US" dirty="0"/>
              <a:t>末の絶滅は，恐竜，および陸と海のその他の主な化石生物のグループを消滅させた</a:t>
            </a:r>
          </a:p>
          <a:p>
            <a:pPr>
              <a:lnSpc>
                <a:spcPct val="120000"/>
              </a:lnSpc>
            </a:pPr>
            <a:r>
              <a:rPr lang="ja-JP" altLang="en-US" dirty="0" smtClean="0"/>
              <a:t>その後の新生代に，</a:t>
            </a:r>
            <a:r>
              <a:rPr lang="ja-JP" altLang="en-US" dirty="0"/>
              <a:t>属の数は急速に回復し</a:t>
            </a:r>
            <a:r>
              <a:rPr lang="ja-JP" altLang="en-US" dirty="0" smtClean="0"/>
              <a:t>，より大きな</a:t>
            </a:r>
            <a:r>
              <a:rPr lang="ja-JP" altLang="en-US" dirty="0"/>
              <a:t>生物多様性が</a:t>
            </a:r>
            <a:r>
              <a:rPr lang="ja-JP" altLang="en-US" dirty="0" smtClean="0"/>
              <a:t>生じた</a:t>
            </a:r>
            <a:endParaRPr lang="en-US" altLang="ja-JP" dirty="0" smtClean="0"/>
          </a:p>
          <a:p>
            <a:pPr lvl="1">
              <a:lnSpc>
                <a:spcPct val="120000"/>
              </a:lnSpc>
            </a:pPr>
            <a:r>
              <a:rPr lang="ja-JP" altLang="en-US" dirty="0" smtClean="0"/>
              <a:t>生物</a:t>
            </a:r>
            <a:r>
              <a:rPr lang="ja-JP" altLang="en-US" dirty="0"/>
              <a:t>群集と食物連鎖は，新興の哺乳類に支配</a:t>
            </a:r>
            <a:r>
              <a:rPr lang="ja-JP" altLang="en-US" dirty="0" smtClean="0"/>
              <a:t>された</a:t>
            </a:r>
            <a:endParaRPr lang="en-US" altLang="ja-JP" dirty="0" smtClean="0"/>
          </a:p>
          <a:p>
            <a:pPr lvl="1">
              <a:lnSpc>
                <a:spcPct val="120000"/>
              </a:lnSpc>
            </a:pPr>
            <a:r>
              <a:rPr lang="ja-JP" altLang="en-US" dirty="0" smtClean="0"/>
              <a:t>哺乳類</a:t>
            </a:r>
            <a:r>
              <a:rPr lang="ja-JP" altLang="en-US" dirty="0"/>
              <a:t>は，中生代には小さなニッチ生物</a:t>
            </a:r>
            <a:r>
              <a:rPr lang="ja-JP" altLang="en-US" dirty="0" smtClean="0"/>
              <a:t>で，隠れる</a:t>
            </a:r>
            <a:r>
              <a:rPr lang="ja-JP" altLang="en-US" dirty="0"/>
              <a:t>ように生息して</a:t>
            </a:r>
            <a:r>
              <a:rPr lang="ja-JP" altLang="en-US" dirty="0" smtClean="0"/>
              <a:t>いた</a:t>
            </a:r>
            <a:endParaRPr lang="ja-JP" altLang="en-US" dirty="0"/>
          </a:p>
        </p:txBody>
      </p:sp>
      <p:pic>
        <p:nvPicPr>
          <p:cNvPr id="3" name="Picture 3" descr="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676" y="1000125"/>
            <a:ext cx="5448649"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8460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大量絶滅</a:t>
            </a:r>
            <a:endParaRPr kumimoji="1" lang="ja-JP" altLang="en-US" dirty="0"/>
          </a:p>
        </p:txBody>
      </p:sp>
      <p:sp>
        <p:nvSpPr>
          <p:cNvPr id="4" name="コンテンツ プレースホルダー 3"/>
          <p:cNvSpPr>
            <a:spLocks noGrp="1"/>
          </p:cNvSpPr>
          <p:nvPr>
            <p:ph idx="1"/>
          </p:nvPr>
        </p:nvSpPr>
        <p:spPr>
          <a:xfrm>
            <a:off x="5077094" y="1143000"/>
            <a:ext cx="3983630" cy="5715000"/>
          </a:xfrm>
        </p:spPr>
        <p:txBody>
          <a:bodyPr>
            <a:normAutofit fontScale="70000" lnSpcReduction="20000"/>
          </a:bodyPr>
          <a:lstStyle/>
          <a:p>
            <a:pPr>
              <a:lnSpc>
                <a:spcPct val="120000"/>
              </a:lnSpc>
            </a:pPr>
            <a:r>
              <a:rPr lang="ja-JP" altLang="ja-JP" dirty="0" smtClean="0"/>
              <a:t>絶滅</a:t>
            </a:r>
            <a:r>
              <a:rPr lang="ja-JP" altLang="ja-JP" dirty="0"/>
              <a:t>事変は</a:t>
            </a:r>
            <a:r>
              <a:rPr lang="ja-JP" altLang="ja-JP" dirty="0" smtClean="0"/>
              <a:t>，</a:t>
            </a:r>
            <a:r>
              <a:rPr lang="ja-JP" altLang="en-US" dirty="0" smtClean="0"/>
              <a:t>属</a:t>
            </a:r>
            <a:r>
              <a:rPr lang="ja-JP" altLang="ja-JP" dirty="0" smtClean="0"/>
              <a:t>数</a:t>
            </a:r>
            <a:r>
              <a:rPr lang="ja-JP" altLang="ja-JP" dirty="0"/>
              <a:t>の大きな減少を引きおこした．その後，属の多様性は，最も急速に成長</a:t>
            </a:r>
            <a:r>
              <a:rPr lang="ja-JP" altLang="ja-JP" dirty="0" smtClean="0"/>
              <a:t>した</a:t>
            </a:r>
            <a:endParaRPr lang="en-US" altLang="ja-JP" dirty="0" smtClean="0"/>
          </a:p>
          <a:p>
            <a:pPr>
              <a:lnSpc>
                <a:spcPct val="120000"/>
              </a:lnSpc>
            </a:pPr>
            <a:r>
              <a:rPr lang="ja-JP" altLang="ja-JP" dirty="0" smtClean="0">
                <a:solidFill>
                  <a:srgbClr val="FF0000"/>
                </a:solidFill>
              </a:rPr>
              <a:t>生態</a:t>
            </a:r>
            <a:r>
              <a:rPr lang="ja-JP" altLang="ja-JP" dirty="0">
                <a:solidFill>
                  <a:srgbClr val="FF0000"/>
                </a:solidFill>
              </a:rPr>
              <a:t>系</a:t>
            </a:r>
            <a:r>
              <a:rPr lang="ja-JP" altLang="ja-JP" dirty="0" smtClean="0">
                <a:solidFill>
                  <a:srgbClr val="FF0000"/>
                </a:solidFill>
              </a:rPr>
              <a:t>空間の</a:t>
            </a:r>
            <a:r>
              <a:rPr lang="ja-JP" altLang="ja-JP" dirty="0">
                <a:solidFill>
                  <a:srgbClr val="FF0000"/>
                </a:solidFill>
              </a:rPr>
              <a:t>一掃は，新しい進化的</a:t>
            </a:r>
            <a:r>
              <a:rPr lang="ja-JP" altLang="ja-JP" dirty="0" smtClean="0">
                <a:solidFill>
                  <a:srgbClr val="FF0000"/>
                </a:solidFill>
              </a:rPr>
              <a:t>適応</a:t>
            </a:r>
            <a:r>
              <a:rPr lang="ja-JP" altLang="en-US" dirty="0" smtClean="0">
                <a:solidFill>
                  <a:srgbClr val="FF0000"/>
                </a:solidFill>
              </a:rPr>
              <a:t>の</a:t>
            </a:r>
            <a:r>
              <a:rPr lang="ja-JP" altLang="ja-JP" dirty="0" smtClean="0">
                <a:solidFill>
                  <a:srgbClr val="FF0000"/>
                </a:solidFill>
              </a:rPr>
              <a:t>興隆を</a:t>
            </a:r>
            <a:r>
              <a:rPr lang="ja-JP" altLang="ja-JP" dirty="0">
                <a:solidFill>
                  <a:srgbClr val="FF0000"/>
                </a:solidFill>
              </a:rPr>
              <a:t>可能に</a:t>
            </a:r>
            <a:r>
              <a:rPr lang="ja-JP" altLang="ja-JP" dirty="0" smtClean="0">
                <a:solidFill>
                  <a:srgbClr val="FF0000"/>
                </a:solidFill>
              </a:rPr>
              <a:t>する</a:t>
            </a:r>
            <a:endParaRPr lang="en-US" altLang="ja-JP" dirty="0" smtClean="0">
              <a:solidFill>
                <a:srgbClr val="FF0000"/>
              </a:solidFill>
            </a:endParaRPr>
          </a:p>
          <a:p>
            <a:pPr lvl="1">
              <a:lnSpc>
                <a:spcPct val="120000"/>
              </a:lnSpc>
            </a:pPr>
            <a:r>
              <a:rPr lang="ja-JP" altLang="ja-JP" dirty="0" smtClean="0"/>
              <a:t>生態学的</a:t>
            </a:r>
            <a:r>
              <a:rPr lang="ja-JP" altLang="ja-JP" dirty="0"/>
              <a:t>な安定性がある場合には，優占する生物が生態系を支配し，遺伝上の革新が定着する</a:t>
            </a:r>
            <a:r>
              <a:rPr lang="ja-JP" altLang="ja-JP" dirty="0" smtClean="0"/>
              <a:t>余地</a:t>
            </a:r>
            <a:r>
              <a:rPr lang="ja-JP" altLang="en-US" dirty="0" smtClean="0"/>
              <a:t>がない</a:t>
            </a:r>
            <a:endParaRPr lang="en-US" altLang="ja-JP" dirty="0" smtClean="0"/>
          </a:p>
          <a:p>
            <a:pPr lvl="1">
              <a:lnSpc>
                <a:spcPct val="120000"/>
              </a:lnSpc>
            </a:pPr>
            <a:r>
              <a:rPr lang="ja-JP" altLang="ja-JP" dirty="0" smtClean="0"/>
              <a:t>大量</a:t>
            </a:r>
            <a:r>
              <a:rPr lang="ja-JP" altLang="ja-JP" dirty="0"/>
              <a:t>絶滅に</a:t>
            </a:r>
            <a:r>
              <a:rPr lang="ja-JP" altLang="ja-JP" dirty="0" smtClean="0"/>
              <a:t>よって生態学</a:t>
            </a:r>
            <a:r>
              <a:rPr lang="ja-JP" altLang="ja-JP" dirty="0"/>
              <a:t>ニッチが空になると，新しい形態の生物が現れる機会ができる</a:t>
            </a:r>
            <a:r>
              <a:rPr lang="ja-JP" altLang="ja-JP" dirty="0" smtClean="0"/>
              <a:t>．より</a:t>
            </a:r>
            <a:r>
              <a:rPr lang="ja-JP" altLang="ja-JP" dirty="0"/>
              <a:t>多くの遺伝的</a:t>
            </a:r>
            <a:r>
              <a:rPr lang="ja-JP" altLang="ja-JP" dirty="0" smtClean="0"/>
              <a:t>変動</a:t>
            </a:r>
            <a:r>
              <a:rPr lang="ja-JP" altLang="en-US" dirty="0" smtClean="0"/>
              <a:t>が</a:t>
            </a:r>
            <a:r>
              <a:rPr lang="ja-JP" altLang="ja-JP" dirty="0" smtClean="0"/>
              <a:t>発現</a:t>
            </a:r>
            <a:r>
              <a:rPr lang="ja-JP" altLang="en-US" dirty="0" smtClean="0"/>
              <a:t>する</a:t>
            </a:r>
            <a:endParaRPr kumimoji="1" lang="ja-JP" altLang="en-US" dirty="0"/>
          </a:p>
        </p:txBody>
      </p:sp>
      <p:sp>
        <p:nvSpPr>
          <p:cNvPr id="5" name="テキスト ボックス 4"/>
          <p:cNvSpPr txBox="1"/>
          <p:nvPr/>
        </p:nvSpPr>
        <p:spPr>
          <a:xfrm>
            <a:off x="83277" y="5380672"/>
            <a:ext cx="4910540" cy="1477328"/>
          </a:xfrm>
          <a:prstGeom prst="rect">
            <a:avLst/>
          </a:prstGeom>
          <a:noFill/>
        </p:spPr>
        <p:txBody>
          <a:bodyPr wrap="square" rtlCol="0">
            <a:spAutoFit/>
          </a:bodyPr>
          <a:lstStyle/>
          <a:p>
            <a:r>
              <a:rPr lang="ja-JP" altLang="en-US" dirty="0" smtClean="0"/>
              <a:t>海洋動物の属数</a:t>
            </a:r>
            <a:r>
              <a:rPr lang="ja-JP" altLang="en-US" dirty="0"/>
              <a:t>の変化</a:t>
            </a:r>
            <a:r>
              <a:rPr lang="ja-JP" altLang="en-US" dirty="0" smtClean="0"/>
              <a:t>．</a:t>
            </a:r>
            <a:r>
              <a:rPr lang="en-US" altLang="ja-JP" dirty="0" smtClean="0"/>
              <a:t>Cm</a:t>
            </a:r>
            <a:r>
              <a:rPr lang="ja-JP" altLang="en-US" dirty="0"/>
              <a:t>は</a:t>
            </a:r>
            <a:r>
              <a:rPr lang="ja-JP" altLang="en-US" dirty="0" smtClean="0"/>
              <a:t>カンブリア型動物</a:t>
            </a:r>
            <a:r>
              <a:rPr lang="ja-JP" altLang="en-US" dirty="0"/>
              <a:t>，</a:t>
            </a:r>
            <a:r>
              <a:rPr lang="en-US" altLang="ja-JP" dirty="0"/>
              <a:t>Pz</a:t>
            </a:r>
            <a:r>
              <a:rPr lang="ja-JP" altLang="en-US" dirty="0"/>
              <a:t>は</a:t>
            </a:r>
            <a:r>
              <a:rPr lang="ja-JP" altLang="en-US" dirty="0" smtClean="0"/>
              <a:t>古生代型動物</a:t>
            </a:r>
            <a:r>
              <a:rPr lang="ja-JP" altLang="en-US" dirty="0"/>
              <a:t>，</a:t>
            </a:r>
            <a:r>
              <a:rPr lang="en-US" altLang="ja-JP" dirty="0"/>
              <a:t>Md</a:t>
            </a:r>
            <a:r>
              <a:rPr lang="ja-JP" altLang="en-US" dirty="0"/>
              <a:t>は</a:t>
            </a:r>
            <a:r>
              <a:rPr lang="ja-JP" altLang="en-US" dirty="0" smtClean="0"/>
              <a:t>現代型動物．</a:t>
            </a:r>
            <a:r>
              <a:rPr lang="ja-JP" altLang="en-US" dirty="0"/>
              <a:t>カンブリア紀に特徴的な動物群は，ペルム紀</a:t>
            </a:r>
            <a:r>
              <a:rPr lang="en-US" altLang="ja-JP" dirty="0"/>
              <a:t>-</a:t>
            </a:r>
            <a:r>
              <a:rPr lang="ja-JP" altLang="en-US" dirty="0"/>
              <a:t>三畳紀境界（古生代</a:t>
            </a:r>
            <a:r>
              <a:rPr lang="en-US" altLang="ja-JP" dirty="0"/>
              <a:t>-</a:t>
            </a:r>
            <a:r>
              <a:rPr lang="ja-JP" altLang="en-US" dirty="0"/>
              <a:t>中生代境界）で永久に絶滅</a:t>
            </a:r>
            <a:r>
              <a:rPr lang="ja-JP" altLang="en-US" dirty="0" smtClean="0"/>
              <a:t>した</a:t>
            </a:r>
            <a:endParaRPr lang="en-US" altLang="ja-JP" dirty="0" smtClean="0"/>
          </a:p>
          <a:p>
            <a:endParaRPr kumimoji="1" lang="ja-JP" altLang="en-US" dirty="0"/>
          </a:p>
        </p:txBody>
      </p:sp>
      <p:pic>
        <p:nvPicPr>
          <p:cNvPr id="6" name="図 5"/>
          <p:cNvPicPr>
            <a:picLocks noChangeAspect="1"/>
          </p:cNvPicPr>
          <p:nvPr/>
        </p:nvPicPr>
        <p:blipFill>
          <a:blip r:embed="rId3"/>
          <a:stretch>
            <a:fillRect/>
          </a:stretch>
        </p:blipFill>
        <p:spPr>
          <a:xfrm>
            <a:off x="87962" y="1143001"/>
            <a:ext cx="4896485" cy="3597275"/>
          </a:xfrm>
          <a:prstGeom prst="rect">
            <a:avLst/>
          </a:prstGeom>
        </p:spPr>
      </p:pic>
    </p:spTree>
    <p:extLst>
      <p:ext uri="{BB962C8B-B14F-4D97-AF65-F5344CB8AC3E}">
        <p14:creationId xmlns:p14="http://schemas.microsoft.com/office/powerpoint/2010/main" val="36440178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kumimoji="1" lang="ja-JP" altLang="en-US" dirty="0" smtClean="0"/>
              <a:t>白亜紀</a:t>
            </a:r>
            <a:r>
              <a:rPr kumimoji="1" lang="en-US" altLang="ja-JP" dirty="0" smtClean="0"/>
              <a:t>-</a:t>
            </a:r>
            <a:r>
              <a:rPr kumimoji="1" lang="ja-JP" altLang="en-US" dirty="0" smtClean="0"/>
              <a:t>第三紀境界の大量絶滅</a:t>
            </a:r>
            <a:endParaRPr kumimoji="1" lang="ja-JP" altLang="en-US" dirty="0"/>
          </a:p>
        </p:txBody>
      </p:sp>
      <p:sp>
        <p:nvSpPr>
          <p:cNvPr id="4" name="コンテンツ プレースホルダー 3"/>
          <p:cNvSpPr>
            <a:spLocks noGrp="1"/>
          </p:cNvSpPr>
          <p:nvPr>
            <p:ph idx="1"/>
          </p:nvPr>
        </p:nvSpPr>
        <p:spPr>
          <a:xfrm>
            <a:off x="457200" y="5181600"/>
            <a:ext cx="8229600" cy="1574800"/>
          </a:xfrm>
        </p:spPr>
        <p:txBody>
          <a:bodyPr>
            <a:normAutofit fontScale="70000" lnSpcReduction="20000"/>
          </a:bodyPr>
          <a:lstStyle/>
          <a:p>
            <a:pPr>
              <a:lnSpc>
                <a:spcPct val="120000"/>
              </a:lnSpc>
            </a:pPr>
            <a:r>
              <a:rPr lang="ja-JP" altLang="en-US" dirty="0"/>
              <a:t>約</a:t>
            </a:r>
            <a:r>
              <a:rPr lang="en-US" altLang="ja-JP" dirty="0" smtClean="0"/>
              <a:t>6,550</a:t>
            </a:r>
            <a:r>
              <a:rPr lang="ja-JP" altLang="en-US" dirty="0"/>
              <a:t>万</a:t>
            </a:r>
            <a:r>
              <a:rPr lang="ja-JP" altLang="en-US" dirty="0" smtClean="0"/>
              <a:t>年前．</a:t>
            </a:r>
            <a:r>
              <a:rPr lang="ja-JP" altLang="ja-JP" dirty="0" smtClean="0"/>
              <a:t>中生代</a:t>
            </a:r>
            <a:r>
              <a:rPr lang="ja-JP" altLang="ja-JP" dirty="0"/>
              <a:t>と新生代の間の白亜紀</a:t>
            </a:r>
            <a:r>
              <a:rPr lang="en-US" altLang="ja-JP" dirty="0"/>
              <a:t>-</a:t>
            </a:r>
            <a:r>
              <a:rPr lang="ja-JP" altLang="ja-JP" dirty="0"/>
              <a:t>第三紀</a:t>
            </a:r>
            <a:r>
              <a:rPr lang="ja-JP" altLang="ja-JP" dirty="0" smtClean="0"/>
              <a:t>境界</a:t>
            </a:r>
            <a:r>
              <a:rPr lang="ja-JP" altLang="en-US" dirty="0" smtClean="0"/>
              <a:t>の地層（明るい灰色の粘土岩）</a:t>
            </a:r>
            <a:endParaRPr lang="en-US" altLang="ja-JP" dirty="0" smtClean="0"/>
          </a:p>
          <a:p>
            <a:pPr>
              <a:lnSpc>
                <a:spcPct val="120000"/>
              </a:lnSpc>
            </a:pPr>
            <a:r>
              <a:rPr lang="en-US" altLang="ja-JP" dirty="0"/>
              <a:t>100</a:t>
            </a:r>
            <a:r>
              <a:rPr lang="ja-JP" altLang="en-US" dirty="0"/>
              <a:t>万年より短い</a:t>
            </a:r>
            <a:r>
              <a:rPr lang="ja-JP" altLang="en-US" dirty="0" smtClean="0"/>
              <a:t>タイムスケール</a:t>
            </a:r>
            <a:endParaRPr lang="en-US" altLang="ja-JP" dirty="0" smtClean="0"/>
          </a:p>
          <a:p>
            <a:pPr>
              <a:lnSpc>
                <a:spcPct val="120000"/>
              </a:lnSpc>
            </a:pPr>
            <a:r>
              <a:rPr lang="ja-JP" altLang="en-US" dirty="0" smtClean="0"/>
              <a:t>属</a:t>
            </a:r>
            <a:r>
              <a:rPr lang="ja-JP" altLang="en-US" dirty="0"/>
              <a:t>のおよそ</a:t>
            </a:r>
            <a:r>
              <a:rPr lang="en-US" altLang="ja-JP" dirty="0"/>
              <a:t>50%</a:t>
            </a:r>
            <a:r>
              <a:rPr lang="ja-JP" altLang="en-US" dirty="0"/>
              <a:t>が消</a:t>
            </a:r>
            <a:r>
              <a:rPr lang="ja-JP" altLang="en-US" dirty="0" smtClean="0"/>
              <a:t>滅した．</a:t>
            </a:r>
            <a:r>
              <a:rPr lang="ja-JP" altLang="ja-JP" dirty="0" smtClean="0"/>
              <a:t>恐竜の</a:t>
            </a:r>
            <a:r>
              <a:rPr lang="ja-JP" altLang="en-US" dirty="0" smtClean="0"/>
              <a:t>絶滅</a:t>
            </a:r>
            <a:endParaRPr lang="en-US" altLang="ja-JP" dirty="0" smtClean="0"/>
          </a:p>
        </p:txBody>
      </p:sp>
      <p:pic>
        <p:nvPicPr>
          <p:cNvPr id="3" name="Picture 3" descr="K-T Boundar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6368" y="1100138"/>
            <a:ext cx="5911265"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9982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lang="ja-JP" altLang="en-US" dirty="0"/>
              <a:t>白亜紀</a:t>
            </a:r>
            <a:r>
              <a:rPr lang="en-US" altLang="ja-JP" dirty="0"/>
              <a:t>-</a:t>
            </a:r>
            <a:r>
              <a:rPr lang="ja-JP" altLang="en-US" dirty="0"/>
              <a:t>第三紀</a:t>
            </a:r>
            <a:r>
              <a:rPr lang="ja-JP" altLang="en-US" dirty="0" smtClean="0"/>
              <a:t>境界の隕石衝突</a:t>
            </a:r>
            <a:endParaRPr kumimoji="1" lang="ja-JP" altLang="en-US" dirty="0"/>
          </a:p>
        </p:txBody>
      </p:sp>
      <p:sp>
        <p:nvSpPr>
          <p:cNvPr id="5" name="コンテンツ プレースホルダー 4"/>
          <p:cNvSpPr>
            <a:spLocks noGrp="1"/>
          </p:cNvSpPr>
          <p:nvPr>
            <p:ph idx="1"/>
          </p:nvPr>
        </p:nvSpPr>
        <p:spPr>
          <a:xfrm>
            <a:off x="3623346" y="3771900"/>
            <a:ext cx="5520654" cy="3136900"/>
          </a:xfrm>
        </p:spPr>
        <p:txBody>
          <a:bodyPr>
            <a:normAutofit fontScale="62500" lnSpcReduction="20000"/>
          </a:bodyPr>
          <a:lstStyle/>
          <a:p>
            <a:pPr>
              <a:lnSpc>
                <a:spcPct val="120000"/>
              </a:lnSpc>
            </a:pPr>
            <a:r>
              <a:rPr lang="ja-JP" altLang="ja-JP" dirty="0"/>
              <a:t>イリジウム</a:t>
            </a:r>
            <a:r>
              <a:rPr lang="ja-JP" altLang="ja-JP" dirty="0" smtClean="0"/>
              <a:t>は</a:t>
            </a:r>
            <a:r>
              <a:rPr lang="en-US" altLang="ja-JP" dirty="0" smtClean="0"/>
              <a:t>K</a:t>
            </a:r>
            <a:r>
              <a:rPr lang="en-US" altLang="ja-JP" dirty="0"/>
              <a:t>-T</a:t>
            </a:r>
            <a:r>
              <a:rPr lang="ja-JP" altLang="ja-JP" dirty="0" smtClean="0"/>
              <a:t>境界</a:t>
            </a:r>
            <a:r>
              <a:rPr lang="ja-JP" altLang="en-US" dirty="0" smtClean="0"/>
              <a:t>で</a:t>
            </a:r>
            <a:r>
              <a:rPr lang="ja-JP" altLang="ja-JP" dirty="0" smtClean="0"/>
              <a:t>著しく高濃度</a:t>
            </a:r>
            <a:endParaRPr lang="en-US" altLang="ja-JP" dirty="0" smtClean="0"/>
          </a:p>
          <a:p>
            <a:pPr>
              <a:lnSpc>
                <a:spcPct val="120000"/>
              </a:lnSpc>
            </a:pPr>
            <a:r>
              <a:rPr lang="ja-JP" altLang="ja-JP" dirty="0" smtClean="0"/>
              <a:t>隕石</a:t>
            </a:r>
            <a:r>
              <a:rPr lang="ja-JP" altLang="ja-JP" dirty="0"/>
              <a:t>衝突仮説は，チクシュルーブ衝突クレーターの発見により事実となった </a:t>
            </a:r>
            <a:endParaRPr lang="en-US" altLang="ja-JP" dirty="0" smtClean="0"/>
          </a:p>
          <a:p>
            <a:pPr>
              <a:lnSpc>
                <a:spcPct val="120000"/>
              </a:lnSpc>
            </a:pPr>
            <a:r>
              <a:rPr lang="ja-JP" altLang="ja-JP" dirty="0"/>
              <a:t>クレーターはメキシコのユカタン</a:t>
            </a:r>
            <a:r>
              <a:rPr lang="ja-JP" altLang="ja-JP" dirty="0" smtClean="0"/>
              <a:t>半島に</a:t>
            </a:r>
            <a:r>
              <a:rPr lang="ja-JP" altLang="ja-JP" dirty="0"/>
              <a:t>あり，その年代は境界と正確に一致</a:t>
            </a:r>
            <a:r>
              <a:rPr lang="ja-JP" altLang="ja-JP" dirty="0" smtClean="0"/>
              <a:t>する</a:t>
            </a:r>
            <a:endParaRPr lang="en-US" altLang="ja-JP" dirty="0"/>
          </a:p>
          <a:p>
            <a:pPr>
              <a:lnSpc>
                <a:spcPct val="120000"/>
              </a:lnSpc>
            </a:pPr>
            <a:r>
              <a:rPr lang="ja-JP" altLang="ja-JP" dirty="0" smtClean="0"/>
              <a:t>フロリダ</a:t>
            </a:r>
            <a:r>
              <a:rPr lang="ja-JP" altLang="ja-JP" dirty="0"/>
              <a:t>沖の</a:t>
            </a:r>
            <a:r>
              <a:rPr lang="ja-JP" altLang="ja-JP" dirty="0" smtClean="0"/>
              <a:t>堆積物に，</a:t>
            </a:r>
            <a:r>
              <a:rPr lang="ja-JP" altLang="ja-JP" dirty="0"/>
              <a:t>イリジウム異常と同時に起こった巨大</a:t>
            </a:r>
            <a:r>
              <a:rPr lang="ja-JP" altLang="ja-JP" dirty="0" smtClean="0"/>
              <a:t>津波，</a:t>
            </a:r>
            <a:r>
              <a:rPr lang="ja-JP" altLang="ja-JP" dirty="0"/>
              <a:t>海洋生物種の突然の</a:t>
            </a:r>
            <a:r>
              <a:rPr lang="ja-JP" altLang="ja-JP" dirty="0" smtClean="0"/>
              <a:t>変化，衝撃石英</a:t>
            </a:r>
            <a:r>
              <a:rPr lang="ja-JP" altLang="en-US" dirty="0" smtClean="0"/>
              <a:t>，</a:t>
            </a:r>
            <a:r>
              <a:rPr lang="ja-JP" altLang="ja-JP" dirty="0" smtClean="0"/>
              <a:t>テクタイトが</a:t>
            </a:r>
            <a:r>
              <a:rPr lang="ja-JP" altLang="en-US" dirty="0" smtClean="0"/>
              <a:t>発見された</a:t>
            </a:r>
            <a:endParaRPr lang="en-US" altLang="ja-JP" dirty="0" smtClean="0"/>
          </a:p>
        </p:txBody>
      </p:sp>
      <p:pic>
        <p:nvPicPr>
          <p:cNvPr id="4" name="Picture 1" descr="Clang_17_06_SK.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5783" y="1100138"/>
            <a:ext cx="317578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4"/>
          <a:stretch>
            <a:fillRect/>
          </a:stretch>
        </p:blipFill>
        <p:spPr>
          <a:xfrm>
            <a:off x="165136" y="1100138"/>
            <a:ext cx="3458210" cy="5165090"/>
          </a:xfrm>
          <a:prstGeom prst="rect">
            <a:avLst/>
          </a:prstGeom>
        </p:spPr>
      </p:pic>
    </p:spTree>
    <p:extLst>
      <p:ext uri="{BB962C8B-B14F-4D97-AF65-F5344CB8AC3E}">
        <p14:creationId xmlns:p14="http://schemas.microsoft.com/office/powerpoint/2010/main" val="3008094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lang="ja-JP" altLang="en-US" dirty="0"/>
              <a:t>白亜紀</a:t>
            </a:r>
            <a:r>
              <a:rPr lang="en-US" altLang="ja-JP" dirty="0"/>
              <a:t>-</a:t>
            </a:r>
            <a:r>
              <a:rPr lang="ja-JP" altLang="en-US" dirty="0"/>
              <a:t>第三紀境界</a:t>
            </a:r>
            <a:r>
              <a:rPr lang="ja-JP" altLang="en-US" dirty="0" smtClean="0"/>
              <a:t>の洪水玄武岩</a:t>
            </a:r>
            <a:endParaRPr kumimoji="1" lang="ja-JP" altLang="en-US" dirty="0"/>
          </a:p>
        </p:txBody>
      </p:sp>
      <p:sp>
        <p:nvSpPr>
          <p:cNvPr id="4" name="コンテンツ プレースホルダー 3"/>
          <p:cNvSpPr>
            <a:spLocks noGrp="1"/>
          </p:cNvSpPr>
          <p:nvPr>
            <p:ph idx="1"/>
          </p:nvPr>
        </p:nvSpPr>
        <p:spPr>
          <a:xfrm>
            <a:off x="457200" y="4249420"/>
            <a:ext cx="8229600" cy="2608580"/>
          </a:xfrm>
        </p:spPr>
        <p:txBody>
          <a:bodyPr>
            <a:normAutofit fontScale="70000" lnSpcReduction="20000"/>
          </a:bodyPr>
          <a:lstStyle/>
          <a:p>
            <a:pPr>
              <a:lnSpc>
                <a:spcPct val="120000"/>
              </a:lnSpc>
            </a:pPr>
            <a:r>
              <a:rPr lang="en-US" altLang="ja-JP" dirty="0" smtClean="0"/>
              <a:t>K</a:t>
            </a:r>
            <a:r>
              <a:rPr lang="en-US" altLang="ja-JP" dirty="0"/>
              <a:t>-T</a:t>
            </a:r>
            <a:r>
              <a:rPr lang="ja-JP" altLang="ja-JP" dirty="0" smtClean="0"/>
              <a:t>境界</a:t>
            </a:r>
            <a:r>
              <a:rPr lang="ja-JP" altLang="en-US" dirty="0" smtClean="0"/>
              <a:t>の</a:t>
            </a:r>
            <a:r>
              <a:rPr lang="ja-JP" altLang="ja-JP" dirty="0" smtClean="0"/>
              <a:t>数十万年</a:t>
            </a:r>
            <a:r>
              <a:rPr lang="ja-JP" altLang="ja-JP" dirty="0"/>
              <a:t>以内に，洪水玄武岩</a:t>
            </a:r>
            <a:r>
              <a:rPr lang="ja-JP" altLang="ja-JP" dirty="0" smtClean="0"/>
              <a:t>地域がインド</a:t>
            </a:r>
            <a:r>
              <a:rPr lang="ja-JP" altLang="en-US" dirty="0" smtClean="0"/>
              <a:t>に現れ，</a:t>
            </a:r>
            <a:r>
              <a:rPr lang="ja-JP" altLang="ja-JP" dirty="0" smtClean="0"/>
              <a:t>百万</a:t>
            </a:r>
            <a:r>
              <a:rPr lang="en-US" altLang="ja-JP" dirty="0"/>
              <a:t>km</a:t>
            </a:r>
            <a:r>
              <a:rPr lang="en-US" altLang="ja-JP" baseline="30000" dirty="0"/>
              <a:t>3</a:t>
            </a:r>
            <a:r>
              <a:rPr lang="ja-JP" altLang="ja-JP" dirty="0"/>
              <a:t>の玄武岩を</a:t>
            </a:r>
            <a:r>
              <a:rPr lang="ja-JP" altLang="ja-JP" dirty="0" smtClean="0"/>
              <a:t>つくった</a:t>
            </a:r>
            <a:r>
              <a:rPr lang="ja-JP" altLang="en-US" dirty="0" smtClean="0"/>
              <a:t>（</a:t>
            </a:r>
            <a:r>
              <a:rPr lang="ja-JP" altLang="ja-JP" dirty="0" smtClean="0"/>
              <a:t>デカントラップ</a:t>
            </a:r>
            <a:r>
              <a:rPr lang="ja-JP" altLang="en-US" dirty="0" smtClean="0"/>
              <a:t>）</a:t>
            </a:r>
            <a:r>
              <a:rPr lang="ja-JP" altLang="ja-JP" dirty="0" smtClean="0"/>
              <a:t>．</a:t>
            </a:r>
            <a:r>
              <a:rPr lang="ja-JP" altLang="ja-JP" dirty="0"/>
              <a:t>それから続くホットスポットは，</a:t>
            </a:r>
            <a:r>
              <a:rPr lang="ja-JP" altLang="ja-JP" dirty="0" smtClean="0"/>
              <a:t>現在レユニオン島</a:t>
            </a:r>
            <a:r>
              <a:rPr lang="ja-JP" altLang="en-US" dirty="0" smtClean="0"/>
              <a:t>にある</a:t>
            </a:r>
            <a:r>
              <a:rPr lang="ja-JP" altLang="ja-JP" dirty="0" smtClean="0"/>
              <a:t>．</a:t>
            </a:r>
            <a:r>
              <a:rPr lang="ja-JP" altLang="ja-JP" dirty="0"/>
              <a:t>この事変は，</a:t>
            </a:r>
            <a:r>
              <a:rPr lang="ja-JP" altLang="ja-JP" dirty="0" smtClean="0"/>
              <a:t>数十万年間</a:t>
            </a:r>
            <a:r>
              <a:rPr lang="ja-JP" altLang="ja-JP" dirty="0"/>
              <a:t>地上の火山</a:t>
            </a:r>
            <a:r>
              <a:rPr lang="ja-JP" altLang="ja-JP" dirty="0" smtClean="0"/>
              <a:t>噴出物</a:t>
            </a:r>
            <a:r>
              <a:rPr lang="ja-JP" altLang="en-US" dirty="0" smtClean="0"/>
              <a:t>量</a:t>
            </a:r>
            <a:r>
              <a:rPr lang="ja-JP" altLang="ja-JP" dirty="0" smtClean="0"/>
              <a:t>を</a:t>
            </a:r>
            <a:r>
              <a:rPr lang="en-US" altLang="ja-JP" dirty="0"/>
              <a:t>2</a:t>
            </a:r>
            <a:r>
              <a:rPr lang="ja-JP" altLang="ja-JP" dirty="0"/>
              <a:t>倍以上</a:t>
            </a:r>
            <a:r>
              <a:rPr lang="ja-JP" altLang="ja-JP" dirty="0" smtClean="0"/>
              <a:t>に</a:t>
            </a:r>
            <a:r>
              <a:rPr lang="ja-JP" altLang="en-US" dirty="0" smtClean="0"/>
              <a:t>し</a:t>
            </a:r>
            <a:r>
              <a:rPr lang="ja-JP" altLang="ja-JP" dirty="0" smtClean="0"/>
              <a:t>た</a:t>
            </a:r>
            <a:endParaRPr lang="en-US" altLang="ja-JP" dirty="0" smtClean="0"/>
          </a:p>
          <a:p>
            <a:pPr lvl="1">
              <a:lnSpc>
                <a:spcPct val="120000"/>
              </a:lnSpc>
            </a:pPr>
            <a:r>
              <a:rPr lang="ja-JP" altLang="ja-JP" dirty="0" smtClean="0"/>
              <a:t>しかし</a:t>
            </a:r>
            <a:r>
              <a:rPr lang="ja-JP" altLang="ja-JP" dirty="0"/>
              <a:t>，火山活動仮説は，イリジウムの証拠を簡単に説明できない </a:t>
            </a:r>
            <a:endParaRPr lang="en-US" altLang="ja-JP" dirty="0" smtClean="0"/>
          </a:p>
          <a:p>
            <a:pPr lvl="1">
              <a:lnSpc>
                <a:spcPct val="120000"/>
              </a:lnSpc>
            </a:pPr>
            <a:r>
              <a:rPr lang="ja-JP" altLang="ja-JP" dirty="0">
                <a:solidFill>
                  <a:srgbClr val="FF0000"/>
                </a:solidFill>
              </a:rPr>
              <a:t>洪水玄武岩の噴出が全球の生物圏にストレスを与え，この危機のさなかに衝突が決定的な一撃を</a:t>
            </a:r>
            <a:r>
              <a:rPr lang="ja-JP" altLang="ja-JP" dirty="0" smtClean="0">
                <a:solidFill>
                  <a:srgbClr val="FF0000"/>
                </a:solidFill>
              </a:rPr>
              <a:t>もたらした</a:t>
            </a:r>
            <a:r>
              <a:rPr lang="en-US" altLang="ja-JP" dirty="0" smtClean="0">
                <a:solidFill>
                  <a:srgbClr val="FF0000"/>
                </a:solidFill>
              </a:rPr>
              <a:t>?</a:t>
            </a:r>
          </a:p>
        </p:txBody>
      </p:sp>
      <p:pic>
        <p:nvPicPr>
          <p:cNvPr id="5" name="図 4"/>
          <p:cNvPicPr>
            <a:picLocks noChangeAspect="1"/>
          </p:cNvPicPr>
          <p:nvPr/>
        </p:nvPicPr>
        <p:blipFill>
          <a:blip r:embed="rId2"/>
          <a:stretch>
            <a:fillRect/>
          </a:stretch>
        </p:blipFill>
        <p:spPr>
          <a:xfrm>
            <a:off x="1855470" y="965200"/>
            <a:ext cx="5433060" cy="3284220"/>
          </a:xfrm>
          <a:prstGeom prst="rect">
            <a:avLst/>
          </a:prstGeom>
        </p:spPr>
      </p:pic>
    </p:spTree>
    <p:extLst>
      <p:ext uri="{BB962C8B-B14F-4D97-AF65-F5344CB8AC3E}">
        <p14:creationId xmlns:p14="http://schemas.microsoft.com/office/powerpoint/2010/main" val="3322202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kumimoji="1" lang="ja-JP" altLang="en-US" dirty="0" smtClean="0"/>
              <a:t>ペルム紀</a:t>
            </a:r>
            <a:r>
              <a:rPr kumimoji="1" lang="en-US" altLang="ja-JP" dirty="0" smtClean="0"/>
              <a:t>-</a:t>
            </a:r>
            <a:r>
              <a:rPr kumimoji="1" lang="ja-JP" altLang="en-US" dirty="0" smtClean="0"/>
              <a:t>三畳紀境界の大量絶滅</a:t>
            </a:r>
            <a:endParaRPr kumimoji="1" lang="ja-JP" altLang="en-US" dirty="0"/>
          </a:p>
        </p:txBody>
      </p:sp>
      <p:sp>
        <p:nvSpPr>
          <p:cNvPr id="4" name="コンテンツ プレースホルダー 3"/>
          <p:cNvSpPr>
            <a:spLocks noGrp="1"/>
          </p:cNvSpPr>
          <p:nvPr>
            <p:ph idx="1"/>
          </p:nvPr>
        </p:nvSpPr>
        <p:spPr>
          <a:xfrm>
            <a:off x="190500" y="4457700"/>
            <a:ext cx="8763000" cy="2400300"/>
          </a:xfrm>
        </p:spPr>
        <p:txBody>
          <a:bodyPr>
            <a:normAutofit fontScale="70000" lnSpcReduction="20000"/>
          </a:bodyPr>
          <a:lstStyle/>
          <a:p>
            <a:pPr>
              <a:lnSpc>
                <a:spcPct val="120000"/>
              </a:lnSpc>
            </a:pPr>
            <a:r>
              <a:rPr lang="ja-JP" altLang="en-US" dirty="0"/>
              <a:t>約</a:t>
            </a:r>
            <a:r>
              <a:rPr lang="en-US" altLang="ja-JP" dirty="0"/>
              <a:t>2</a:t>
            </a:r>
            <a:r>
              <a:rPr lang="ja-JP" altLang="en-US" dirty="0"/>
              <a:t>億</a:t>
            </a:r>
            <a:r>
              <a:rPr lang="en-US" altLang="ja-JP" dirty="0"/>
              <a:t>5,100</a:t>
            </a:r>
            <a:r>
              <a:rPr lang="ja-JP" altLang="en-US" dirty="0"/>
              <a:t>万</a:t>
            </a:r>
            <a:r>
              <a:rPr lang="ja-JP" altLang="en-US" dirty="0" smtClean="0"/>
              <a:t>年前．古生物学上最大級</a:t>
            </a:r>
            <a:r>
              <a:rPr lang="ja-JP" altLang="en-US" dirty="0"/>
              <a:t>の大量</a:t>
            </a:r>
            <a:r>
              <a:rPr lang="ja-JP" altLang="en-US" dirty="0" smtClean="0"/>
              <a:t>絶滅．属の</a:t>
            </a:r>
            <a:r>
              <a:rPr lang="en-US" altLang="ja-JP" dirty="0"/>
              <a:t>80%</a:t>
            </a:r>
            <a:r>
              <a:rPr lang="ja-JP" altLang="en-US" dirty="0"/>
              <a:t>が</a:t>
            </a:r>
            <a:r>
              <a:rPr lang="ja-JP" altLang="en-US" dirty="0" smtClean="0"/>
              <a:t>消滅</a:t>
            </a:r>
            <a:endParaRPr lang="en-US" altLang="ja-JP" dirty="0" smtClean="0"/>
          </a:p>
          <a:p>
            <a:pPr>
              <a:lnSpc>
                <a:spcPct val="120000"/>
              </a:lnSpc>
            </a:pPr>
            <a:r>
              <a:rPr lang="ja-JP" altLang="en-US" dirty="0" smtClean="0">
                <a:solidFill>
                  <a:srgbClr val="FF0000"/>
                </a:solidFill>
              </a:rPr>
              <a:t>原因</a:t>
            </a:r>
            <a:r>
              <a:rPr lang="ja-JP" altLang="ja-JP" dirty="0" smtClean="0">
                <a:solidFill>
                  <a:srgbClr val="FF0000"/>
                </a:solidFill>
              </a:rPr>
              <a:t>は</a:t>
            </a:r>
            <a:r>
              <a:rPr lang="ja-JP" altLang="en-US" dirty="0" smtClean="0">
                <a:solidFill>
                  <a:srgbClr val="FF0000"/>
                </a:solidFill>
              </a:rPr>
              <a:t>，</a:t>
            </a:r>
            <a:r>
              <a:rPr lang="ja-JP" altLang="ja-JP" dirty="0" smtClean="0">
                <a:solidFill>
                  <a:srgbClr val="FF0000"/>
                </a:solidFill>
              </a:rPr>
              <a:t>およそ</a:t>
            </a:r>
            <a:r>
              <a:rPr lang="en-US" altLang="ja-JP" dirty="0">
                <a:solidFill>
                  <a:srgbClr val="FF0000"/>
                </a:solidFill>
              </a:rPr>
              <a:t>1,000</a:t>
            </a:r>
            <a:r>
              <a:rPr lang="ja-JP" altLang="ja-JP" dirty="0">
                <a:solidFill>
                  <a:srgbClr val="FF0000"/>
                </a:solidFill>
              </a:rPr>
              <a:t>万年の間隔をおいて起こった</a:t>
            </a:r>
            <a:r>
              <a:rPr lang="en-US" altLang="ja-JP" dirty="0">
                <a:solidFill>
                  <a:srgbClr val="FF0000"/>
                </a:solidFill>
              </a:rPr>
              <a:t>2</a:t>
            </a:r>
            <a:r>
              <a:rPr lang="ja-JP" altLang="ja-JP" dirty="0" smtClean="0">
                <a:solidFill>
                  <a:srgbClr val="FF0000"/>
                </a:solidFill>
              </a:rPr>
              <a:t>つの</a:t>
            </a:r>
            <a:r>
              <a:rPr lang="ja-JP" altLang="en-US" dirty="0" smtClean="0">
                <a:solidFill>
                  <a:srgbClr val="FF0000"/>
                </a:solidFill>
              </a:rPr>
              <a:t>洪水玄武岩</a:t>
            </a:r>
            <a:r>
              <a:rPr lang="ja-JP" altLang="ja-JP" dirty="0" smtClean="0">
                <a:solidFill>
                  <a:srgbClr val="FF0000"/>
                </a:solidFill>
              </a:rPr>
              <a:t>事変 </a:t>
            </a:r>
            <a:endParaRPr lang="en-US" altLang="ja-JP" dirty="0" smtClean="0">
              <a:solidFill>
                <a:srgbClr val="FF0000"/>
              </a:solidFill>
            </a:endParaRPr>
          </a:p>
          <a:p>
            <a:pPr>
              <a:lnSpc>
                <a:spcPct val="120000"/>
              </a:lnSpc>
            </a:pPr>
            <a:r>
              <a:rPr lang="ja-JP" altLang="ja-JP" dirty="0"/>
              <a:t>古い方の事変は，中国西部の峨眉山</a:t>
            </a:r>
            <a:r>
              <a:rPr lang="ja-JP" altLang="ja-JP" dirty="0" smtClean="0"/>
              <a:t>トラップ．若い</a:t>
            </a:r>
            <a:r>
              <a:rPr lang="ja-JP" altLang="ja-JP" dirty="0"/>
              <a:t>方の事変は，</a:t>
            </a:r>
            <a:r>
              <a:rPr lang="ja-JP" altLang="ja-JP" dirty="0" smtClean="0"/>
              <a:t>シベリアトラップ</a:t>
            </a:r>
            <a:r>
              <a:rPr lang="ja-JP" altLang="en-US" dirty="0" smtClean="0"/>
              <a:t>．</a:t>
            </a:r>
            <a:r>
              <a:rPr lang="ja-JP" altLang="ja-JP" dirty="0" smtClean="0"/>
              <a:t>顕生代にお</a:t>
            </a:r>
            <a:r>
              <a:rPr lang="ja-JP" altLang="ja-JP" dirty="0"/>
              <a:t>いて最大の火山</a:t>
            </a:r>
            <a:r>
              <a:rPr lang="ja-JP" altLang="ja-JP" dirty="0" smtClean="0"/>
              <a:t>噴出</a:t>
            </a:r>
            <a:r>
              <a:rPr lang="ja-JP" altLang="en-US" dirty="0" smtClean="0"/>
              <a:t>（</a:t>
            </a:r>
            <a:r>
              <a:rPr lang="en-US" altLang="ja-JP" dirty="0" smtClean="0"/>
              <a:t>2 </a:t>
            </a:r>
            <a:r>
              <a:rPr lang="en-US" altLang="ja-JP" dirty="0">
                <a:sym typeface="Symbol"/>
              </a:rPr>
              <a:t></a:t>
            </a:r>
            <a:r>
              <a:rPr lang="en-US" altLang="ja-JP" dirty="0"/>
              <a:t> 10</a:t>
            </a:r>
            <a:r>
              <a:rPr lang="en-US" altLang="ja-JP" baseline="30000" dirty="0"/>
              <a:t>6</a:t>
            </a:r>
            <a:r>
              <a:rPr lang="en-US" altLang="ja-JP" dirty="0"/>
              <a:t> km</a:t>
            </a:r>
            <a:r>
              <a:rPr lang="en-US" altLang="ja-JP" baseline="30000" dirty="0"/>
              <a:t>3</a:t>
            </a:r>
            <a:r>
              <a:rPr lang="ja-JP" altLang="ja-JP" dirty="0"/>
              <a:t>以上の</a:t>
            </a:r>
            <a:r>
              <a:rPr lang="ja-JP" altLang="ja-JP" dirty="0" smtClean="0"/>
              <a:t>溶岩</a:t>
            </a:r>
            <a:r>
              <a:rPr lang="ja-JP" altLang="en-US" dirty="0" smtClean="0"/>
              <a:t>）</a:t>
            </a:r>
            <a:endParaRPr kumimoji="1" lang="ja-JP" altLang="en-US" dirty="0"/>
          </a:p>
        </p:txBody>
      </p:sp>
      <p:pic>
        <p:nvPicPr>
          <p:cNvPr id="5" name="図 4"/>
          <p:cNvPicPr>
            <a:picLocks noChangeAspect="1"/>
          </p:cNvPicPr>
          <p:nvPr/>
        </p:nvPicPr>
        <p:blipFill>
          <a:blip r:embed="rId3"/>
          <a:stretch>
            <a:fillRect/>
          </a:stretch>
        </p:blipFill>
        <p:spPr>
          <a:xfrm>
            <a:off x="1872298" y="952501"/>
            <a:ext cx="5399405" cy="3401695"/>
          </a:xfrm>
          <a:prstGeom prst="rect">
            <a:avLst/>
          </a:prstGeom>
        </p:spPr>
      </p:pic>
    </p:spTree>
    <p:extLst>
      <p:ext uri="{BB962C8B-B14F-4D97-AF65-F5344CB8AC3E}">
        <p14:creationId xmlns:p14="http://schemas.microsoft.com/office/powerpoint/2010/main" val="25718684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6349</TotalTime>
  <Words>1902</Words>
  <Application>Microsoft Macintosh PowerPoint</Application>
  <PresentationFormat>画面に合わせる (4:3)</PresentationFormat>
  <Paragraphs>90</Paragraphs>
  <Slides>13</Slides>
  <Notes>10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ホワイト</vt:lpstr>
      <vt:lpstr>第17章　惑星の進化 破局的事変と定向進化の問題</vt:lpstr>
      <vt:lpstr>カンブリア紀</vt:lpstr>
      <vt:lpstr>デボン紀</vt:lpstr>
      <vt:lpstr>白亜紀</vt:lpstr>
      <vt:lpstr>大量絶滅</vt:lpstr>
      <vt:lpstr>白亜紀-第三紀境界の大量絶滅</vt:lpstr>
      <vt:lpstr>白亜紀-第三紀境界の隕石衝突</vt:lpstr>
      <vt:lpstr>白亜紀-第三紀境界の洪水玄武岩</vt:lpstr>
      <vt:lpstr>ペルム紀-三畳紀境界の大量絶滅</vt:lpstr>
      <vt:lpstr>ペルム紀-三畳紀境界の洪水玄武岩</vt:lpstr>
      <vt:lpstr>洪水玄武岩，隕石衝突と大量絶滅</vt:lpstr>
      <vt:lpstr>惑星進化の原理</vt:lpstr>
      <vt:lpstr>進化の定向性</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1831</cp:revision>
  <cp:lastPrinted>2015-04-23T08:19:19Z</cp:lastPrinted>
  <dcterms:created xsi:type="dcterms:W3CDTF">2013-12-26T10:25:17Z</dcterms:created>
  <dcterms:modified xsi:type="dcterms:W3CDTF">2015-05-23T03:21:59Z</dcterms:modified>
</cp:coreProperties>
</file>