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13" r:id="rId2"/>
    <p:sldId id="414" r:id="rId3"/>
    <p:sldId id="415" r:id="rId4"/>
    <p:sldId id="416" r:id="rId5"/>
    <p:sldId id="417" r:id="rId6"/>
    <p:sldId id="418" r:id="rId7"/>
    <p:sldId id="419" r:id="rId8"/>
    <p:sldId id="420" r:id="rId9"/>
    <p:sldId id="421" r:id="rId10"/>
    <p:sldId id="422" r:id="rId11"/>
    <p:sldId id="423" r:id="rId12"/>
    <p:sldId id="424"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18―1</a:t>
            </a:r>
            <a:r>
              <a:rPr kumimoji="1" lang="ja-JP" altLang="en-US" dirty="0" smtClean="0"/>
              <a:t>：氷床の範囲を示す地図．</a:t>
            </a:r>
            <a:r>
              <a:rPr kumimoji="1" lang="en-US" altLang="ja-JP" dirty="0" smtClean="0"/>
              <a:t>18,000 </a:t>
            </a:r>
            <a:r>
              <a:rPr kumimoji="1" lang="ja-JP" altLang="en-US" dirty="0" smtClean="0"/>
              <a:t>年前の最終氷期極大期と現在との比較．氷の一部は大陸氷河で，一部は海氷である．</a:t>
            </a:r>
            <a:endParaRPr kumimoji="1" lang="en-US" altLang="ja-JP" dirty="0" smtClean="0"/>
          </a:p>
          <a:p>
            <a:endParaRPr kumimoji="1" lang="en-US" altLang="ja-JP" dirty="0" smtClean="0"/>
          </a:p>
          <a:p>
            <a:r>
              <a:rPr kumimoji="1" lang="ja-JP" altLang="en-US" dirty="0" smtClean="0"/>
              <a:t>図</a:t>
            </a:r>
            <a:r>
              <a:rPr kumimoji="1" lang="en-US" altLang="ja-JP" dirty="0" smtClean="0"/>
              <a:t>18―2</a:t>
            </a:r>
            <a:r>
              <a:rPr kumimoji="1" lang="ja-JP" altLang="en-US" dirty="0" smtClean="0"/>
              <a:t>：海洋（水）と大陸氷河（氷）の</a:t>
            </a:r>
            <a:r>
              <a:rPr kumimoji="1" lang="en-US" altLang="ja-JP" dirty="0" smtClean="0"/>
              <a:t>H2O </a:t>
            </a:r>
            <a:r>
              <a:rPr kumimoji="1" lang="ja-JP" altLang="en-US" dirty="0" smtClean="0"/>
              <a:t>の量．完全な間氷期（現在）と完全な氷期（</a:t>
            </a:r>
            <a:r>
              <a:rPr kumimoji="1" lang="en-US" altLang="ja-JP" dirty="0" smtClean="0"/>
              <a:t>20,000 </a:t>
            </a:r>
            <a:r>
              <a:rPr kumimoji="1" lang="ja-JP" altLang="en-US" dirty="0" smtClean="0"/>
              <a:t>年前）との比較．バーの高さは，それぞれのリザーバーの</a:t>
            </a:r>
            <a:r>
              <a:rPr kumimoji="1" lang="en-US" altLang="ja-JP" dirty="0" smtClean="0"/>
              <a:t>H2O </a:t>
            </a:r>
            <a:r>
              <a:rPr kumimoji="1" lang="ja-JP" altLang="en-US" dirty="0" smtClean="0"/>
              <a:t>の量を示す．バーに付けられた数字は，</a:t>
            </a:r>
            <a:r>
              <a:rPr kumimoji="1" lang="en-US" altLang="ja-JP" dirty="0" smtClean="0"/>
              <a:t>H2O </a:t>
            </a:r>
            <a:r>
              <a:rPr kumimoji="1" lang="ja-JP" altLang="en-US" dirty="0" smtClean="0"/>
              <a:t>の</a:t>
            </a:r>
            <a:r>
              <a:rPr kumimoji="1" lang="en-US" altLang="ja-JP" dirty="0" smtClean="0"/>
              <a:t>18O/16O </a:t>
            </a:r>
            <a:r>
              <a:rPr kumimoji="1" lang="ja-JP" altLang="en-US" dirty="0" smtClean="0"/>
              <a:t>比を現在の海洋の</a:t>
            </a:r>
            <a:r>
              <a:rPr kumimoji="1" lang="en-US" altLang="ja-JP" dirty="0" smtClean="0"/>
              <a:t>18O/16O </a:t>
            </a:r>
            <a:r>
              <a:rPr kumimoji="1" lang="ja-JP" altLang="en-US" dirty="0" smtClean="0"/>
              <a:t>比で割った値．氷は，海水に比べて</a:t>
            </a:r>
            <a:r>
              <a:rPr kumimoji="1" lang="en-US" altLang="ja-JP" dirty="0" smtClean="0"/>
              <a:t>18O </a:t>
            </a:r>
            <a:r>
              <a:rPr kumimoji="1" lang="ja-JP" altLang="en-US" dirty="0" smtClean="0"/>
              <a:t>が約</a:t>
            </a:r>
            <a:r>
              <a:rPr kumimoji="1" lang="en-US" altLang="ja-JP" dirty="0" smtClean="0"/>
              <a:t>3.5</a:t>
            </a:r>
            <a:r>
              <a:rPr kumimoji="1" lang="ja-JP" altLang="en-US" dirty="0" smtClean="0"/>
              <a:t>％だけ少ないので，氷床が拡大すると，海洋はわずかに</a:t>
            </a:r>
            <a:r>
              <a:rPr kumimoji="1" lang="en-US" altLang="ja-JP" dirty="0" smtClean="0"/>
              <a:t>18O </a:t>
            </a:r>
            <a:r>
              <a:rPr kumimoji="1" lang="ja-JP" altLang="en-US" dirty="0" smtClean="0"/>
              <a:t>に富むようになる．炭素同位体比が有機炭素と無機炭素の割合に依存するのと同様である（図</a:t>
            </a:r>
            <a:r>
              <a:rPr kumimoji="1" lang="en-US" altLang="ja-JP" dirty="0" smtClean="0"/>
              <a:t>16―2</a:t>
            </a:r>
            <a:r>
              <a:rPr kumimoji="1" lang="ja-JP" altLang="en-US" dirty="0" smtClean="0"/>
              <a:t>参照）．</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147265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18―13</a:t>
            </a:r>
            <a:r>
              <a:rPr kumimoji="1" lang="ja-JP" altLang="en-US" dirty="0" smtClean="0"/>
              <a:t>：グリーンランドの大気温度の記録とサンタバーバラ湾底層水の酸素濃度の記録との比較．後者は，底生生物による堆積物の穴掘りの程度に基づいている．酸素濃度が高いとき，「生物擾乱」と呼ばれる底生生物の活動によって，堆積物の毎年の層構造は完全に消されてしまう．酸素濃度が低いとき，底生生物は生存できず，毎年の層構造が完全に残される．数字は</a:t>
            </a:r>
            <a:r>
              <a:rPr kumimoji="1" lang="en-US" altLang="ja-JP" dirty="0" smtClean="0"/>
              <a:t>1,000 </a:t>
            </a:r>
            <a:r>
              <a:rPr kumimoji="1" lang="ja-JP" altLang="en-US" dirty="0" smtClean="0"/>
              <a:t>年周期の気候変動（ダンスガード・オシュガーサイクル）の番号．</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11</a:t>
            </a:fld>
            <a:endParaRPr kumimoji="1" lang="ja-JP" altLang="en-US"/>
          </a:p>
        </p:txBody>
      </p:sp>
    </p:spTree>
    <p:extLst>
      <p:ext uri="{BB962C8B-B14F-4D97-AF65-F5344CB8AC3E}">
        <p14:creationId xmlns:p14="http://schemas.microsoft.com/office/powerpoint/2010/main" val="420796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18―14</a:t>
            </a:r>
            <a:r>
              <a:rPr kumimoji="1" lang="ja-JP" altLang="en-US" dirty="0" smtClean="0"/>
              <a:t>：海洋海流の全球的な動きを表すコンベアの概念図．</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12</a:t>
            </a:fld>
            <a:endParaRPr kumimoji="1" lang="ja-JP" altLang="en-US"/>
          </a:p>
        </p:txBody>
      </p:sp>
    </p:spTree>
    <p:extLst>
      <p:ext uri="{BB962C8B-B14F-4D97-AF65-F5344CB8AC3E}">
        <p14:creationId xmlns:p14="http://schemas.microsoft.com/office/powerpoint/2010/main" val="55545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18―3</a:t>
            </a:r>
            <a:r>
              <a:rPr kumimoji="1" lang="ja-JP" altLang="en-US" dirty="0" smtClean="0"/>
              <a:t>：太平洋深海底から採取された堆積物柱における底生有孔虫の</a:t>
            </a:r>
            <a:r>
              <a:rPr kumimoji="1" lang="en-US" altLang="ja-JP" dirty="0" smtClean="0"/>
              <a:t>18O/16O </a:t>
            </a:r>
            <a:r>
              <a:rPr kumimoji="1" lang="ja-JP" altLang="en-US" dirty="0" smtClean="0"/>
              <a:t>比．氷期の殻における</a:t>
            </a:r>
            <a:r>
              <a:rPr kumimoji="1" lang="en-US" altLang="ja-JP" dirty="0" smtClean="0"/>
              <a:t>18O </a:t>
            </a:r>
            <a:r>
              <a:rPr kumimoji="1" lang="ja-JP" altLang="en-US" dirty="0" smtClean="0"/>
              <a:t>濃縮の原因は，一部は氷床の成長であり，一部は海洋深層水の温度低下である．この記録は，過去</a:t>
            </a:r>
            <a:r>
              <a:rPr kumimoji="1" lang="en-US" altLang="ja-JP" dirty="0" smtClean="0"/>
              <a:t>75 </a:t>
            </a:r>
            <a:r>
              <a:rPr kumimoji="1" lang="ja-JP" altLang="en-US" dirty="0" smtClean="0"/>
              <a:t>万年の気候を支配する</a:t>
            </a:r>
            <a:r>
              <a:rPr kumimoji="1" lang="en-US" altLang="ja-JP" dirty="0" smtClean="0"/>
              <a:t>10 </a:t>
            </a:r>
            <a:r>
              <a:rPr kumimoji="1" lang="ja-JP" altLang="en-US" dirty="0" smtClean="0"/>
              <a:t>万年周期が非対称であることを示す．長くでこぼこのある寒冷化は，急激な温暖化によって終わる．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51400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18―4</a:t>
            </a:r>
            <a:r>
              <a:rPr kumimoji="1" lang="ja-JP" altLang="en-US" dirty="0" smtClean="0"/>
              <a:t>：季節性とその周期変化．地球の各点が受ける日射量の季節差に影響する要因を表す図解．季節の第一の原因は，地球の自転軸が公転面に対して傾いていることである．</a:t>
            </a:r>
            <a:endParaRPr kumimoji="1" lang="en-US" altLang="ja-JP" dirty="0" smtClean="0"/>
          </a:p>
          <a:p>
            <a:r>
              <a:rPr kumimoji="1" lang="ja-JP" altLang="en-US" dirty="0" smtClean="0"/>
              <a:t>上図：地軸の傾きのため，北半球の日射量は</a:t>
            </a:r>
            <a:r>
              <a:rPr kumimoji="1" lang="en-US" altLang="ja-JP" dirty="0" smtClean="0"/>
              <a:t>6 </a:t>
            </a:r>
            <a:r>
              <a:rPr kumimoji="1" lang="ja-JP" altLang="en-US" dirty="0" smtClean="0"/>
              <a:t>月に高くなり，南半球の日射量は</a:t>
            </a:r>
            <a:r>
              <a:rPr kumimoji="1" lang="en-US" altLang="ja-JP" dirty="0" smtClean="0"/>
              <a:t>12 </a:t>
            </a:r>
            <a:r>
              <a:rPr kumimoji="1" lang="ja-JP" altLang="en-US" dirty="0" smtClean="0"/>
              <a:t>月に高くなる．私たちの暦は，</a:t>
            </a:r>
            <a:r>
              <a:rPr kumimoji="1" lang="en-US" altLang="ja-JP" dirty="0" smtClean="0"/>
              <a:t>6 </a:t>
            </a:r>
            <a:r>
              <a:rPr kumimoji="1" lang="ja-JP" altLang="en-US" dirty="0" smtClean="0"/>
              <a:t>月</a:t>
            </a:r>
            <a:r>
              <a:rPr kumimoji="1" lang="en-US" altLang="ja-JP" dirty="0" smtClean="0"/>
              <a:t>21 </a:t>
            </a:r>
            <a:r>
              <a:rPr kumimoji="1" lang="ja-JP" altLang="en-US" dirty="0" smtClean="0"/>
              <a:t>日ごろに北半球の日射量が最大となり，</a:t>
            </a:r>
            <a:r>
              <a:rPr kumimoji="1" lang="en-US" altLang="ja-JP" dirty="0" smtClean="0"/>
              <a:t>12 </a:t>
            </a:r>
            <a:r>
              <a:rPr kumimoji="1" lang="ja-JP" altLang="en-US" dirty="0" smtClean="0"/>
              <a:t>月</a:t>
            </a:r>
            <a:r>
              <a:rPr kumimoji="1" lang="en-US" altLang="ja-JP" dirty="0" smtClean="0"/>
              <a:t>21 </a:t>
            </a:r>
            <a:r>
              <a:rPr kumimoji="1" lang="ja-JP" altLang="en-US" dirty="0" smtClean="0"/>
              <a:t>日ごろに南半球の日射量が最大となるように定められている．季節性の第二の原因は，地球の楕円軌道である．このため，地球</a:t>
            </a:r>
            <a:r>
              <a:rPr kumimoji="1" lang="en-US" altLang="ja-JP" dirty="0" smtClean="0"/>
              <a:t>― </a:t>
            </a:r>
            <a:r>
              <a:rPr kumimoji="1" lang="ja-JP" altLang="en-US" dirty="0" smtClean="0"/>
              <a:t>太陽の距離は，</a:t>
            </a:r>
            <a:r>
              <a:rPr kumimoji="1" lang="en-US" altLang="ja-JP" dirty="0" smtClean="0"/>
              <a:t>1 </a:t>
            </a:r>
            <a:r>
              <a:rPr kumimoji="1" lang="ja-JP" altLang="en-US" dirty="0" smtClean="0"/>
              <a:t>年の間に変化する．</a:t>
            </a:r>
            <a:endParaRPr kumimoji="1" lang="en-US" altLang="ja-JP" dirty="0" smtClean="0"/>
          </a:p>
          <a:p>
            <a:r>
              <a:rPr kumimoji="1" lang="ja-JP" altLang="en-US" dirty="0" smtClean="0"/>
              <a:t>下図：現在，地球は</a:t>
            </a:r>
            <a:r>
              <a:rPr kumimoji="1" lang="en-US" altLang="ja-JP" dirty="0" smtClean="0"/>
              <a:t>1 </a:t>
            </a:r>
            <a:r>
              <a:rPr kumimoji="1" lang="ja-JP" altLang="en-US" dirty="0" smtClean="0"/>
              <a:t>月初めに太陽に最も近づき，</a:t>
            </a:r>
            <a:r>
              <a:rPr kumimoji="1" lang="en-US" altLang="ja-JP" dirty="0" smtClean="0"/>
              <a:t>7 </a:t>
            </a:r>
            <a:r>
              <a:rPr kumimoji="1" lang="ja-JP" altLang="en-US" dirty="0" smtClean="0"/>
              <a:t>月初めに最も遠くなる．したがって，地球が全体として受ける日射量は，</a:t>
            </a:r>
            <a:r>
              <a:rPr kumimoji="1" lang="en-US" altLang="ja-JP" dirty="0" smtClean="0"/>
              <a:t>1</a:t>
            </a:r>
            <a:r>
              <a:rPr kumimoji="1" lang="ja-JP" altLang="en-US" dirty="0" smtClean="0"/>
              <a:t>月よりも</a:t>
            </a:r>
            <a:r>
              <a:rPr kumimoji="1" lang="en-US" altLang="ja-JP" dirty="0" smtClean="0"/>
              <a:t>7 </a:t>
            </a:r>
            <a:r>
              <a:rPr kumimoji="1" lang="ja-JP" altLang="en-US" dirty="0" smtClean="0"/>
              <a:t>月に少なくなる．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109151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18―5</a:t>
            </a:r>
            <a:r>
              <a:rPr kumimoji="1" lang="ja-JP" altLang="en-US" dirty="0" smtClean="0"/>
              <a:t>：北緯</a:t>
            </a:r>
            <a:r>
              <a:rPr kumimoji="1" lang="en-US" altLang="ja-JP" dirty="0" smtClean="0"/>
              <a:t>60 </a:t>
            </a:r>
            <a:r>
              <a:rPr kumimoji="1" lang="ja-JP" altLang="en-US" dirty="0" smtClean="0"/>
              <a:t>度と南緯</a:t>
            </a:r>
            <a:r>
              <a:rPr kumimoji="1" lang="en-US" altLang="ja-JP" dirty="0" smtClean="0"/>
              <a:t>60 </a:t>
            </a:r>
            <a:r>
              <a:rPr kumimoji="1" lang="ja-JP" altLang="en-US" dirty="0" smtClean="0"/>
              <a:t>度における日射量の季節変化．南半球では，地軸の傾きと距離の季節性が強め合う．北半球では，それらは反対である．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136089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18―6</a:t>
            </a:r>
            <a:r>
              <a:rPr kumimoji="1" lang="ja-JP" altLang="en-US" dirty="0" smtClean="0"/>
              <a:t>：地球の自転軸は，コマのようにすりこぎ運動する．すりこぎ運動の</a:t>
            </a:r>
            <a:r>
              <a:rPr kumimoji="1" lang="en-US" altLang="ja-JP" dirty="0" smtClean="0"/>
              <a:t>1 </a:t>
            </a:r>
            <a:r>
              <a:rPr kumimoji="1" lang="ja-JP" altLang="en-US" dirty="0" smtClean="0"/>
              <a:t>サイクルは，約</a:t>
            </a:r>
            <a:r>
              <a:rPr kumimoji="1" lang="en-US" altLang="ja-JP" dirty="0" smtClean="0"/>
              <a:t>26,000 </a:t>
            </a:r>
            <a:r>
              <a:rPr kumimoji="1" lang="ja-JP" altLang="en-US" dirty="0" smtClean="0"/>
              <a:t>年である．すりこぎ運動は，地球の北半球の日射量が最大となる軌道上の位置を変える．現在，それは楕円の「長い」端にあり，北半球の夏の日射を弱めている．また，公転軌道も回転しており，</a:t>
            </a:r>
            <a:r>
              <a:rPr kumimoji="1" lang="en-US" altLang="ja-JP" dirty="0" smtClean="0"/>
              <a:t>2 </a:t>
            </a:r>
            <a:r>
              <a:rPr kumimoji="1" lang="ja-JP" altLang="en-US" dirty="0" smtClean="0"/>
              <a:t>つの正味の効果は</a:t>
            </a:r>
            <a:r>
              <a:rPr kumimoji="1" lang="en-US" altLang="ja-JP" dirty="0" smtClean="0"/>
              <a:t>21,000 </a:t>
            </a:r>
            <a:r>
              <a:rPr kumimoji="1" lang="ja-JP" altLang="en-US" dirty="0" smtClean="0"/>
              <a:t>年のサイクルを生ずる．すりこぎ運動の半サイクル前（約</a:t>
            </a:r>
            <a:r>
              <a:rPr kumimoji="1" lang="en-US" altLang="ja-JP" dirty="0" smtClean="0"/>
              <a:t>10,500 </a:t>
            </a:r>
            <a:r>
              <a:rPr kumimoji="1" lang="ja-JP" altLang="en-US" dirty="0" smtClean="0"/>
              <a:t>年前），</a:t>
            </a:r>
            <a:r>
              <a:rPr kumimoji="1" lang="en-US" altLang="ja-JP" dirty="0" smtClean="0"/>
              <a:t>6 </a:t>
            </a:r>
            <a:r>
              <a:rPr kumimoji="1" lang="ja-JP" altLang="en-US" dirty="0" smtClean="0"/>
              <a:t>月の地球は楕円の「短い」端にあり，北半球の夏の日差し</a:t>
            </a:r>
          </a:p>
          <a:p>
            <a:r>
              <a:rPr kumimoji="1" lang="ja-JP" altLang="en-US" dirty="0" smtClean="0"/>
              <a:t>は少し強かった．地球のすりこぎ運動は，自転によってできた赤道のふくらみに対する太陽の引力と関係している．地球の重力が回転するコマをひっくり返そうとするように，太陽の重力は地軸の傾きをなくそうとする．地球は，コマと同じように，すりこぎ運動によってこの引力を補償す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419514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18―7</a:t>
            </a:r>
            <a:r>
              <a:rPr kumimoji="1" lang="ja-JP" altLang="en-US" dirty="0" smtClean="0"/>
              <a:t>：地軸のすりこぎ運動，傾き，および軌道の離心率の時間変化．また，その結果である北緯</a:t>
            </a:r>
            <a:r>
              <a:rPr kumimoji="1" lang="en-US" altLang="ja-JP" dirty="0" smtClean="0"/>
              <a:t>65 </a:t>
            </a:r>
            <a:r>
              <a:rPr kumimoji="1" lang="ja-JP" altLang="en-US" dirty="0" smtClean="0"/>
              <a:t>度における夏の日射量の変化．地軸の傾きは，</a:t>
            </a:r>
            <a:r>
              <a:rPr kumimoji="1" lang="en-US" altLang="ja-JP" dirty="0" smtClean="0"/>
              <a:t>2 </a:t>
            </a:r>
            <a:r>
              <a:rPr kumimoji="1" lang="ja-JP" altLang="en-US" dirty="0" smtClean="0"/>
              <a:t>度だけ変化する．離心率は，</a:t>
            </a:r>
            <a:r>
              <a:rPr kumimoji="1" lang="en-US" altLang="ja-JP" dirty="0" smtClean="0"/>
              <a:t>0.01</a:t>
            </a:r>
            <a:r>
              <a:rPr kumimoji="1" lang="ja-JP" altLang="en-US" dirty="0" smtClean="0"/>
              <a:t>から</a:t>
            </a:r>
            <a:r>
              <a:rPr kumimoji="1" lang="en-US" altLang="ja-JP" dirty="0" smtClean="0"/>
              <a:t>0.05 </a:t>
            </a:r>
            <a:r>
              <a:rPr kumimoji="1" lang="ja-JP" altLang="en-US" dirty="0" smtClean="0"/>
              <a:t>まで変化する．これらの記録は，重力の法則，および現在の惑星の軌道と質量に基づいて，計算により復元された．（</a:t>
            </a:r>
            <a:r>
              <a:rPr kumimoji="1" lang="en-US" altLang="ja-JP" dirty="0" smtClean="0"/>
              <a:t>modified from </a:t>
            </a:r>
            <a:r>
              <a:rPr kumimoji="1" lang="en-US" altLang="ja-JP" dirty="0" err="1" smtClean="0"/>
              <a:t>en.wikipedia.org</a:t>
            </a:r>
            <a:r>
              <a:rPr kumimoji="1" lang="en-US" altLang="ja-JP" dirty="0" smtClean="0"/>
              <a:t>/wiki/</a:t>
            </a:r>
            <a:r>
              <a:rPr kumimoji="1" lang="en-US" altLang="ja-JP" dirty="0" err="1" smtClean="0"/>
              <a:t>File:Milankovitch_Variations.png</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44934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18―9</a:t>
            </a:r>
            <a:r>
              <a:rPr kumimoji="1" lang="ja-JP" altLang="en-US" dirty="0" smtClean="0"/>
              <a:t>：図</a:t>
            </a:r>
            <a:r>
              <a:rPr kumimoji="1" lang="en-US" altLang="ja-JP" dirty="0" smtClean="0"/>
              <a:t>18―8 </a:t>
            </a:r>
            <a:r>
              <a:rPr kumimoji="1" lang="ja-JP" altLang="en-US" dirty="0" smtClean="0"/>
              <a:t>と同じ日射量記録を氷体積の変化速度と比較した．日射量が高い値をとる（薄い灰色の曲線が低い部分にある）とき，氷床はより速く体積を減らす．約</a:t>
            </a:r>
            <a:r>
              <a:rPr kumimoji="1" lang="en-US" altLang="ja-JP" dirty="0" smtClean="0"/>
              <a:t>2 </a:t>
            </a:r>
            <a:r>
              <a:rPr kumimoji="1" lang="ja-JP" altLang="en-US" dirty="0" smtClean="0"/>
              <a:t>万年の周期の正確な一致に注意．氷体積の変化速度と日射量の記録とを一致させるために，時間差は必要ない．（</a:t>
            </a:r>
            <a:r>
              <a:rPr kumimoji="1" lang="en-US" altLang="ja-JP" dirty="0" smtClean="0"/>
              <a:t>Figure modified from G. Roe (2010)</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71352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u="none" strike="noStrike" kern="1200" baseline="0" dirty="0" smtClean="0">
                <a:solidFill>
                  <a:schemeClr val="tx1"/>
                </a:solidFill>
                <a:latin typeface="+mn-lt"/>
                <a:ea typeface="+mn-ea"/>
                <a:cs typeface="+mn-cs"/>
              </a:rPr>
              <a:t>図</a:t>
            </a:r>
            <a:r>
              <a:rPr kumimoji="1" lang="en-US" altLang="ja-JP" sz="1200" b="1" i="0" u="none" strike="noStrike" kern="1200" baseline="0" dirty="0" smtClean="0">
                <a:solidFill>
                  <a:schemeClr val="tx1"/>
                </a:solidFill>
                <a:latin typeface="+mn-lt"/>
                <a:ea typeface="+mn-ea"/>
                <a:cs typeface="+mn-cs"/>
              </a:rPr>
              <a:t>18―11</a:t>
            </a:r>
            <a:r>
              <a:rPr kumimoji="1" lang="ja-JP" altLang="en-US" sz="1200" b="1" i="0" u="none" strike="noStrike" kern="1200" baseline="0" dirty="0" smtClean="0">
                <a:solidFill>
                  <a:schemeClr val="tx1"/>
                </a:solidFill>
                <a:latin typeface="+mn-lt"/>
                <a:ea typeface="+mn-ea"/>
                <a:cs typeface="+mn-cs"/>
              </a:rPr>
              <a:t>：過去</a:t>
            </a:r>
            <a:r>
              <a:rPr kumimoji="1" lang="en-US" altLang="ja-JP" sz="1200" b="0" i="0" u="none" strike="noStrike" kern="1200" baseline="0" dirty="0" smtClean="0">
                <a:solidFill>
                  <a:schemeClr val="tx1"/>
                </a:solidFill>
                <a:latin typeface="+mn-lt"/>
                <a:ea typeface="+mn-ea"/>
                <a:cs typeface="+mn-cs"/>
              </a:rPr>
              <a:t>180 </a:t>
            </a:r>
            <a:r>
              <a:rPr kumimoji="1" lang="ja-JP" altLang="en-US" sz="1200" b="1" i="0" u="none" strike="noStrike" kern="1200" baseline="0" dirty="0" smtClean="0">
                <a:solidFill>
                  <a:schemeClr val="tx1"/>
                </a:solidFill>
                <a:latin typeface="+mn-lt"/>
                <a:ea typeface="+mn-ea"/>
                <a:cs typeface="+mn-cs"/>
              </a:rPr>
              <a:t>万年の氷体積の記録．</a:t>
            </a:r>
            <a:r>
              <a:rPr kumimoji="1" lang="en-US" altLang="ja-JP" sz="1200" b="0" i="0" u="none" strike="noStrike" kern="1200" baseline="0" dirty="0" smtClean="0">
                <a:solidFill>
                  <a:schemeClr val="tx1"/>
                </a:solidFill>
                <a:latin typeface="+mn-lt"/>
                <a:ea typeface="+mn-ea"/>
                <a:cs typeface="+mn-cs"/>
              </a:rPr>
              <a:t>100 </a:t>
            </a:r>
            <a:r>
              <a:rPr kumimoji="1" lang="ja-JP" altLang="en-US" sz="1200" b="1" i="0" u="none" strike="noStrike" kern="1200" baseline="0" dirty="0" smtClean="0">
                <a:solidFill>
                  <a:schemeClr val="tx1"/>
                </a:solidFill>
                <a:latin typeface="+mn-lt"/>
                <a:ea typeface="+mn-ea"/>
                <a:cs typeface="+mn-cs"/>
              </a:rPr>
              <a:t>万年前以前の</a:t>
            </a:r>
            <a:r>
              <a:rPr kumimoji="1" lang="en-US" altLang="ja-JP" sz="1200" b="0" i="0" u="none" strike="noStrike" kern="1200" baseline="0" dirty="0" smtClean="0">
                <a:solidFill>
                  <a:schemeClr val="tx1"/>
                </a:solidFill>
                <a:latin typeface="+mn-lt"/>
                <a:ea typeface="+mn-ea"/>
                <a:cs typeface="+mn-cs"/>
              </a:rPr>
              <a:t>4 </a:t>
            </a:r>
            <a:r>
              <a:rPr kumimoji="1" lang="ja-JP" altLang="en-US" sz="1200" b="1" i="0" u="none" strike="noStrike" kern="1200" baseline="0" dirty="0" smtClean="0">
                <a:solidFill>
                  <a:schemeClr val="tx1"/>
                </a:solidFill>
                <a:latin typeface="+mn-lt"/>
                <a:ea typeface="+mn-ea"/>
                <a:cs typeface="+mn-cs"/>
              </a:rPr>
              <a:t>万年周期から，現在の</a:t>
            </a:r>
            <a:r>
              <a:rPr kumimoji="1" lang="en-US" altLang="ja-JP" sz="1200" b="0" i="0" u="none" strike="noStrike" kern="1200" baseline="0" dirty="0" smtClean="0">
                <a:solidFill>
                  <a:schemeClr val="tx1"/>
                </a:solidFill>
                <a:latin typeface="+mn-lt"/>
                <a:ea typeface="+mn-ea"/>
                <a:cs typeface="+mn-cs"/>
              </a:rPr>
              <a:t>10 </a:t>
            </a:r>
            <a:r>
              <a:rPr kumimoji="1" lang="ja-JP" altLang="en-US" sz="1200" b="1" i="0" u="none" strike="noStrike" kern="1200" baseline="0" dirty="0" smtClean="0">
                <a:solidFill>
                  <a:schemeClr val="tx1"/>
                </a:solidFill>
                <a:latin typeface="+mn-lt"/>
                <a:ea typeface="+mn-ea"/>
                <a:cs typeface="+mn-cs"/>
              </a:rPr>
              <a:t>万年周期への変化を示す．</a:t>
            </a:r>
            <a:r>
              <a:rPr kumimoji="1" lang="en-US" altLang="ja-JP" sz="1200" b="0" i="0" u="none" strike="noStrike" kern="1200" baseline="0" dirty="0" smtClean="0">
                <a:solidFill>
                  <a:schemeClr val="tx1"/>
                </a:solidFill>
                <a:latin typeface="+mn-lt"/>
                <a:ea typeface="+mn-ea"/>
                <a:cs typeface="+mn-cs"/>
              </a:rPr>
              <a:t>4 </a:t>
            </a:r>
            <a:r>
              <a:rPr kumimoji="1" lang="ja-JP" altLang="en-US" sz="1200" b="1" i="0" u="none" strike="noStrike" kern="1200" baseline="0" dirty="0" smtClean="0">
                <a:solidFill>
                  <a:schemeClr val="tx1"/>
                </a:solidFill>
                <a:latin typeface="+mn-lt"/>
                <a:ea typeface="+mn-ea"/>
                <a:cs typeface="+mn-cs"/>
              </a:rPr>
              <a:t>万年周期は，現在の氷河時代が始まった</a:t>
            </a:r>
            <a:r>
              <a:rPr kumimoji="1" lang="en-US" altLang="ja-JP" sz="1200" b="0" i="0" u="none" strike="noStrike" kern="1200" baseline="0" dirty="0" smtClean="0">
                <a:solidFill>
                  <a:schemeClr val="tx1"/>
                </a:solidFill>
                <a:latin typeface="+mn-lt"/>
                <a:ea typeface="+mn-ea"/>
                <a:cs typeface="+mn-cs"/>
              </a:rPr>
              <a:t>500 </a:t>
            </a:r>
            <a:r>
              <a:rPr kumimoji="1" lang="ja-JP" altLang="en-US" sz="1200" b="1" i="0" u="none" strike="noStrike" kern="1200" baseline="0" dirty="0" smtClean="0">
                <a:solidFill>
                  <a:schemeClr val="tx1"/>
                </a:solidFill>
                <a:latin typeface="+mn-lt"/>
                <a:ea typeface="+mn-ea"/>
                <a:cs typeface="+mn-cs"/>
              </a:rPr>
              <a:t>万年前までさかのぼれる．周期の変化の原因は，まだ十分には理解されていない．奇数は間氷期，偶数は氷期を示す．下の黒帯は現在と同じ正磁極期，白帯は逆磁極期を表す．（</a:t>
            </a:r>
            <a:r>
              <a:rPr kumimoji="1" lang="en-US" altLang="ja-JP" sz="1200" b="0" i="0" u="none" strike="noStrike" kern="1200" baseline="0" dirty="0" smtClean="0">
                <a:solidFill>
                  <a:schemeClr val="tx1"/>
                </a:solidFill>
                <a:latin typeface="+mn-lt"/>
                <a:ea typeface="+mn-ea"/>
                <a:cs typeface="+mn-cs"/>
              </a:rPr>
              <a:t>Figure from </a:t>
            </a:r>
            <a:r>
              <a:rPr kumimoji="1" lang="en-US" altLang="ja-JP" sz="1200" b="0" i="0" u="none" strike="noStrike" kern="1200" baseline="0" dirty="0" err="1" smtClean="0">
                <a:solidFill>
                  <a:schemeClr val="tx1"/>
                </a:solidFill>
                <a:latin typeface="+mn-lt"/>
                <a:ea typeface="+mn-ea"/>
                <a:cs typeface="+mn-cs"/>
              </a:rPr>
              <a:t>Lisiecki</a:t>
            </a:r>
            <a:r>
              <a:rPr kumimoji="1" lang="en-US" altLang="ja-JP" sz="1200" b="0" i="0" u="none" strike="noStrike" kern="1200" baseline="0" dirty="0" smtClean="0">
                <a:solidFill>
                  <a:schemeClr val="tx1"/>
                </a:solidFill>
                <a:latin typeface="+mn-lt"/>
                <a:ea typeface="+mn-ea"/>
                <a:cs typeface="+mn-cs"/>
              </a:rPr>
              <a:t> and </a:t>
            </a:r>
            <a:r>
              <a:rPr kumimoji="1" lang="en-US" altLang="ja-JP" sz="1200" b="0" i="0" u="none" strike="noStrike" kern="1200" baseline="0" dirty="0" err="1" smtClean="0">
                <a:solidFill>
                  <a:schemeClr val="tx1"/>
                </a:solidFill>
                <a:latin typeface="+mn-lt"/>
                <a:ea typeface="+mn-ea"/>
                <a:cs typeface="+mn-cs"/>
              </a:rPr>
              <a:t>Raymo</a:t>
            </a:r>
            <a:r>
              <a:rPr kumimoji="1" lang="en-US" altLang="ja-JP" sz="1200" b="0" i="0" u="none" strike="noStrike" kern="1200" baseline="0" dirty="0" smtClean="0">
                <a:solidFill>
                  <a:schemeClr val="tx1"/>
                </a:solidFill>
                <a:latin typeface="+mn-lt"/>
                <a:ea typeface="+mn-ea"/>
                <a:cs typeface="+mn-cs"/>
              </a:rPr>
              <a:t>, </a:t>
            </a:r>
            <a:r>
              <a:rPr kumimoji="1" lang="en-US" altLang="ja-JP" sz="1200" b="0" i="0" u="none" strike="noStrike" kern="1200" baseline="0" dirty="0" err="1" smtClean="0">
                <a:solidFill>
                  <a:schemeClr val="tx1"/>
                </a:solidFill>
                <a:latin typeface="+mn-lt"/>
                <a:ea typeface="+mn-ea"/>
                <a:cs typeface="+mn-cs"/>
              </a:rPr>
              <a:t>Paleooceanography</a:t>
            </a:r>
            <a:r>
              <a:rPr kumimoji="1" lang="en-US" altLang="ja-JP" sz="1200" b="0" i="0" u="none" strike="noStrike" kern="1200" baseline="0" dirty="0" smtClean="0">
                <a:solidFill>
                  <a:schemeClr val="tx1"/>
                </a:solidFill>
                <a:latin typeface="+mn-lt"/>
                <a:ea typeface="+mn-ea"/>
                <a:cs typeface="+mn-cs"/>
              </a:rPr>
              <a:t> 20 (2005), PA1003</a:t>
            </a:r>
            <a:r>
              <a:rPr kumimoji="1" lang="ja-JP" altLang="en-US" sz="1200" b="1" i="0" u="none" strike="noStrike" kern="1200" baseline="0" dirty="0" smtClean="0">
                <a:solidFill>
                  <a:schemeClr val="tx1"/>
                </a:solidFill>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260780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18―12</a:t>
            </a:r>
            <a:r>
              <a:rPr kumimoji="1" lang="ja-JP" altLang="en-US" dirty="0" smtClean="0"/>
              <a:t>：より長いタイムスケールの気候変化．底生生物の酸素同位体は，氷体積の記録を与える．</a:t>
            </a:r>
            <a:r>
              <a:rPr kumimoji="1" lang="en-US" altLang="ja-JP" dirty="0" smtClean="0"/>
              <a:t>3,000 </a:t>
            </a:r>
            <a:r>
              <a:rPr kumimoji="1" lang="ja-JP" altLang="en-US" dirty="0" smtClean="0"/>
              <a:t>万年前以前は，南極に氷床はなく，氷河時代ではなかった．北半球の氷河活動は，約</a:t>
            </a:r>
            <a:r>
              <a:rPr kumimoji="1" lang="en-US" altLang="ja-JP" dirty="0" smtClean="0"/>
              <a:t>500 </a:t>
            </a:r>
            <a:r>
              <a:rPr kumimoji="1" lang="ja-JP" altLang="en-US" dirty="0" smtClean="0"/>
              <a:t>万年前に始まった．そのときから，氷体積に対する軌道強制力の重要性が大きくなったことが，</a:t>
            </a:r>
            <a:r>
              <a:rPr kumimoji="1" lang="en-US" altLang="ja-JP" dirty="0" smtClean="0"/>
              <a:t>δ18O </a:t>
            </a:r>
            <a:r>
              <a:rPr kumimoji="1" lang="ja-JP" altLang="en-US" dirty="0" smtClean="0"/>
              <a:t>記録に表れている．（</a:t>
            </a:r>
            <a:r>
              <a:rPr kumimoji="1" lang="en-US" altLang="ja-JP" dirty="0" smtClean="0"/>
              <a:t>Figure from Wikipedia Commons, based on data</a:t>
            </a:r>
            <a:r>
              <a:rPr kumimoji="1" lang="en-US" altLang="ja-JP" baseline="0" dirty="0" smtClean="0"/>
              <a:t> </a:t>
            </a:r>
            <a:r>
              <a:rPr kumimoji="1" lang="en-US" altLang="ja-JP" dirty="0" smtClean="0"/>
              <a:t>from </a:t>
            </a:r>
            <a:r>
              <a:rPr kumimoji="1" lang="en-US" altLang="ja-JP" dirty="0" err="1" smtClean="0"/>
              <a:t>Zachos</a:t>
            </a:r>
            <a:r>
              <a:rPr kumimoji="1" lang="en-US" altLang="ja-JP" dirty="0" smtClean="0"/>
              <a:t> et al. Science 27 April (2001), 686―93</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10</a:t>
            </a:fld>
            <a:endParaRPr kumimoji="1" lang="ja-JP" altLang="en-US"/>
          </a:p>
        </p:txBody>
      </p:sp>
    </p:spTree>
    <p:extLst>
      <p:ext uri="{BB962C8B-B14F-4D97-AF65-F5344CB8AC3E}">
        <p14:creationId xmlns:p14="http://schemas.microsoft.com/office/powerpoint/2010/main" val="56353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第</a:t>
            </a:r>
            <a:r>
              <a:rPr kumimoji="1" lang="en-US" altLang="ja-JP" dirty="0" smtClean="0">
                <a:solidFill>
                  <a:srgbClr val="FFFF00"/>
                </a:solidFill>
              </a:rPr>
              <a:t>18</a:t>
            </a:r>
            <a:r>
              <a:rPr kumimoji="1" lang="ja-JP" altLang="en-US" dirty="0" smtClean="0">
                <a:solidFill>
                  <a:srgbClr val="FFFF00"/>
                </a:solidFill>
              </a:rPr>
              <a:t>章　気候に対処する</a:t>
            </a:r>
            <a:r>
              <a:rPr kumimoji="1" lang="en-US" altLang="ja-JP" dirty="0" smtClean="0">
                <a:solidFill>
                  <a:srgbClr val="FFFF00"/>
                </a:solidFill>
              </a:rPr>
              <a:t/>
            </a:r>
            <a:br>
              <a:rPr kumimoji="1" lang="en-US" altLang="ja-JP" dirty="0" smtClean="0">
                <a:solidFill>
                  <a:srgbClr val="FFFF00"/>
                </a:solidFill>
              </a:rPr>
            </a:br>
            <a:r>
              <a:rPr kumimoji="1" lang="ja-JP" altLang="en-US" dirty="0" smtClean="0">
                <a:solidFill>
                  <a:srgbClr val="FFFF00"/>
                </a:solidFill>
              </a:rPr>
              <a:t>自然の気候変動の原因と結果</a:t>
            </a:r>
            <a:endParaRPr kumimoji="1" lang="ja-JP" altLang="en-US" dirty="0">
              <a:solidFill>
                <a:srgbClr val="FFFF00"/>
              </a:solidFill>
            </a:endParaRP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999084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新生代（</a:t>
            </a:r>
            <a:r>
              <a:rPr kumimoji="1" lang="en-US" altLang="ja-JP" dirty="0" smtClean="0"/>
              <a:t>6,550</a:t>
            </a:r>
            <a:r>
              <a:rPr kumimoji="1" lang="ja-JP" altLang="en-US" dirty="0" smtClean="0"/>
              <a:t>万年前</a:t>
            </a:r>
            <a:r>
              <a:rPr kumimoji="1" lang="en-US" altLang="ja-JP" dirty="0" smtClean="0"/>
              <a:t>〜</a:t>
            </a:r>
            <a:r>
              <a:rPr kumimoji="1" lang="ja-JP" altLang="en-US" dirty="0" smtClean="0"/>
              <a:t>）の気候変動</a:t>
            </a:r>
            <a:endParaRPr kumimoji="1" lang="ja-JP" altLang="en-US" dirty="0"/>
          </a:p>
        </p:txBody>
      </p:sp>
      <p:sp>
        <p:nvSpPr>
          <p:cNvPr id="5" name="コンテンツ プレースホルダー 4"/>
          <p:cNvSpPr>
            <a:spLocks noGrp="1"/>
          </p:cNvSpPr>
          <p:nvPr>
            <p:ph idx="1"/>
          </p:nvPr>
        </p:nvSpPr>
        <p:spPr>
          <a:xfrm>
            <a:off x="457200" y="4845050"/>
            <a:ext cx="8229600" cy="1695450"/>
          </a:xfrm>
        </p:spPr>
        <p:txBody>
          <a:bodyPr>
            <a:normAutofit fontScale="77500" lnSpcReduction="20000"/>
          </a:bodyPr>
          <a:lstStyle/>
          <a:p>
            <a:pPr>
              <a:lnSpc>
                <a:spcPct val="120000"/>
              </a:lnSpc>
            </a:pPr>
            <a:r>
              <a:rPr lang="ja-JP" altLang="ja-JP" dirty="0"/>
              <a:t>なぜ地球史のある期間には氷河期があり，その他の期間には氷河期がない</a:t>
            </a:r>
            <a:r>
              <a:rPr lang="ja-JP" altLang="ja-JP" dirty="0" smtClean="0"/>
              <a:t>の</a:t>
            </a:r>
            <a:r>
              <a:rPr lang="ja-JP" altLang="en-US" dirty="0" smtClean="0"/>
              <a:t>か？</a:t>
            </a:r>
            <a:endParaRPr lang="en-US" altLang="ja-JP" dirty="0" smtClean="0"/>
          </a:p>
          <a:p>
            <a:pPr>
              <a:lnSpc>
                <a:spcPct val="120000"/>
              </a:lnSpc>
            </a:pPr>
            <a:r>
              <a:rPr lang="ja-JP" altLang="en-US" dirty="0" smtClean="0"/>
              <a:t>氷床</a:t>
            </a:r>
            <a:r>
              <a:rPr lang="ja-JP" altLang="ja-JP" dirty="0" smtClean="0"/>
              <a:t>が</a:t>
            </a:r>
            <a:r>
              <a:rPr lang="ja-JP" altLang="ja-JP" dirty="0"/>
              <a:t>ない</a:t>
            </a:r>
            <a:r>
              <a:rPr lang="ja-JP" altLang="ja-JP" dirty="0" smtClean="0"/>
              <a:t>とき，</a:t>
            </a:r>
            <a:r>
              <a:rPr lang="ja-JP" altLang="ja-JP" dirty="0"/>
              <a:t>軌道</a:t>
            </a:r>
            <a:r>
              <a:rPr lang="ja-JP" altLang="ja-JP" dirty="0" smtClean="0"/>
              <a:t>変化</a:t>
            </a:r>
            <a:r>
              <a:rPr lang="ja-JP" altLang="en-US" dirty="0" smtClean="0"/>
              <a:t>は</a:t>
            </a:r>
            <a:r>
              <a:rPr lang="ja-JP" altLang="ja-JP" dirty="0" smtClean="0"/>
              <a:t>気候</a:t>
            </a:r>
            <a:r>
              <a:rPr lang="ja-JP" altLang="ja-JP" dirty="0"/>
              <a:t>にどのような影響をおよぼす</a:t>
            </a:r>
            <a:r>
              <a:rPr lang="ja-JP" altLang="ja-JP" dirty="0" smtClean="0"/>
              <a:t>か</a:t>
            </a:r>
            <a:r>
              <a:rPr lang="ja-JP" altLang="en-US" dirty="0" smtClean="0"/>
              <a:t>？</a:t>
            </a:r>
            <a:endParaRPr kumimoji="1" lang="ja-JP" altLang="en-US" dirty="0"/>
          </a:p>
        </p:txBody>
      </p:sp>
      <p:sp>
        <p:nvSpPr>
          <p:cNvPr id="4" name="テキスト ボックス 3"/>
          <p:cNvSpPr txBox="1"/>
          <p:nvPr/>
        </p:nvSpPr>
        <p:spPr>
          <a:xfrm>
            <a:off x="5720080" y="2374494"/>
            <a:ext cx="3314699" cy="1200329"/>
          </a:xfrm>
          <a:prstGeom prst="rect">
            <a:avLst/>
          </a:prstGeom>
          <a:noFill/>
        </p:spPr>
        <p:txBody>
          <a:bodyPr wrap="square" rtlCol="0">
            <a:spAutoFit/>
          </a:bodyPr>
          <a:lstStyle/>
          <a:p>
            <a:r>
              <a:rPr lang="en-US" altLang="ja-JP" dirty="0" smtClean="0"/>
              <a:t>3,400</a:t>
            </a:r>
            <a:r>
              <a:rPr lang="ja-JP" altLang="ja-JP" dirty="0"/>
              <a:t>万年前</a:t>
            </a:r>
            <a:r>
              <a:rPr lang="ja-JP" altLang="ja-JP" dirty="0" smtClean="0"/>
              <a:t>以前，</a:t>
            </a:r>
            <a:r>
              <a:rPr lang="ja-JP" altLang="ja-JP" dirty="0"/>
              <a:t>南極に氷床はなく，氷河時代ではなかった．北半球の氷河活動は，約</a:t>
            </a:r>
            <a:r>
              <a:rPr lang="en-US" altLang="ja-JP" dirty="0"/>
              <a:t>500</a:t>
            </a:r>
            <a:r>
              <a:rPr lang="ja-JP" altLang="ja-JP" dirty="0"/>
              <a:t>万年前に</a:t>
            </a:r>
            <a:r>
              <a:rPr lang="ja-JP" altLang="ja-JP" dirty="0" smtClean="0"/>
              <a:t>始まった</a:t>
            </a:r>
            <a:endParaRPr kumimoji="1" lang="ja-JP" altLang="en-US" dirty="0"/>
          </a:p>
        </p:txBody>
      </p:sp>
      <p:pic>
        <p:nvPicPr>
          <p:cNvPr id="7" name="Picture 1" descr="Clang_18_12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 y="1328738"/>
            <a:ext cx="550164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622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en-US" altLang="ja-JP" dirty="0" smtClean="0"/>
              <a:t>1,000</a:t>
            </a:r>
            <a:r>
              <a:rPr kumimoji="1" lang="ja-JP" altLang="en-US" dirty="0" smtClean="0"/>
              <a:t>年周期の急激な気候変動</a:t>
            </a:r>
            <a:endParaRPr kumimoji="1" lang="ja-JP" altLang="en-US" dirty="0"/>
          </a:p>
        </p:txBody>
      </p:sp>
      <p:sp>
        <p:nvSpPr>
          <p:cNvPr id="4" name="コンテンツ プレースホルダー 3"/>
          <p:cNvSpPr>
            <a:spLocks noGrp="1"/>
          </p:cNvSpPr>
          <p:nvPr>
            <p:ph idx="1"/>
          </p:nvPr>
        </p:nvSpPr>
        <p:spPr>
          <a:xfrm>
            <a:off x="3223260" y="1054100"/>
            <a:ext cx="5806440" cy="4049573"/>
          </a:xfrm>
        </p:spPr>
        <p:txBody>
          <a:bodyPr>
            <a:normAutofit fontScale="70000" lnSpcReduction="20000"/>
          </a:bodyPr>
          <a:lstStyle/>
          <a:p>
            <a:pPr>
              <a:lnSpc>
                <a:spcPct val="120000"/>
              </a:lnSpc>
            </a:pPr>
            <a:r>
              <a:rPr lang="ja-JP" altLang="ja-JP" dirty="0"/>
              <a:t>持続</a:t>
            </a:r>
            <a:r>
              <a:rPr lang="ja-JP" altLang="ja-JP" dirty="0" smtClean="0"/>
              <a:t>時間</a:t>
            </a:r>
            <a:r>
              <a:rPr lang="ja-JP" altLang="en-US" dirty="0" smtClean="0"/>
              <a:t>約</a:t>
            </a:r>
            <a:r>
              <a:rPr lang="en-US" altLang="ja-JP" dirty="0" smtClean="0"/>
              <a:t>1,000</a:t>
            </a:r>
            <a:r>
              <a:rPr lang="ja-JP" altLang="ja-JP" dirty="0" smtClean="0"/>
              <a:t>年の</a:t>
            </a:r>
            <a:r>
              <a:rPr lang="ja-JP" altLang="ja-JP" dirty="0"/>
              <a:t>周期</a:t>
            </a:r>
            <a:r>
              <a:rPr lang="ja-JP" altLang="ja-JP" dirty="0" smtClean="0"/>
              <a:t>が</a:t>
            </a:r>
            <a:r>
              <a:rPr lang="ja-JP" altLang="en-US" dirty="0" smtClean="0"/>
              <a:t>高</a:t>
            </a:r>
            <a:r>
              <a:rPr lang="ja-JP" altLang="ja-JP" dirty="0" smtClean="0"/>
              <a:t>頻度</a:t>
            </a:r>
            <a:r>
              <a:rPr lang="ja-JP" altLang="ja-JP" dirty="0"/>
              <a:t>で</a:t>
            </a:r>
            <a:r>
              <a:rPr lang="ja-JP" altLang="ja-JP" dirty="0" smtClean="0"/>
              <a:t>現れ</a:t>
            </a:r>
            <a:r>
              <a:rPr lang="ja-JP" altLang="en-US" dirty="0" smtClean="0"/>
              <a:t>た</a:t>
            </a:r>
            <a:r>
              <a:rPr lang="ja-JP" altLang="ja-JP" dirty="0" smtClean="0"/>
              <a:t>．極端</a:t>
            </a:r>
            <a:r>
              <a:rPr lang="ja-JP" altLang="ja-JP" dirty="0"/>
              <a:t>に冷たく，塵が多く，</a:t>
            </a:r>
            <a:r>
              <a:rPr lang="ja-JP" altLang="ja-JP" dirty="0" smtClean="0"/>
              <a:t>メタン</a:t>
            </a:r>
            <a:r>
              <a:rPr lang="ja-JP" altLang="en-US" dirty="0" smtClean="0"/>
              <a:t>濃度</a:t>
            </a:r>
            <a:r>
              <a:rPr lang="ja-JP" altLang="ja-JP" dirty="0" smtClean="0"/>
              <a:t>が</a:t>
            </a:r>
            <a:r>
              <a:rPr lang="ja-JP" altLang="ja-JP" dirty="0"/>
              <a:t>低い時期と，やや冷たく，塵が少なく，</a:t>
            </a:r>
            <a:r>
              <a:rPr lang="ja-JP" altLang="ja-JP" dirty="0" smtClean="0"/>
              <a:t>メタン</a:t>
            </a:r>
            <a:r>
              <a:rPr lang="ja-JP" altLang="en-US" dirty="0"/>
              <a:t>濃度</a:t>
            </a:r>
            <a:r>
              <a:rPr lang="ja-JP" altLang="ja-JP" dirty="0" smtClean="0"/>
              <a:t>が</a:t>
            </a:r>
            <a:r>
              <a:rPr lang="ja-JP" altLang="ja-JP" dirty="0"/>
              <a:t>高い時期が交互</a:t>
            </a:r>
            <a:r>
              <a:rPr lang="ja-JP" altLang="ja-JP" dirty="0" smtClean="0"/>
              <a:t>に</a:t>
            </a:r>
            <a:r>
              <a:rPr lang="ja-JP" altLang="en-US" dirty="0" smtClean="0"/>
              <a:t>生じた</a:t>
            </a:r>
            <a:r>
              <a:rPr lang="ja-JP" altLang="ja-JP" dirty="0" smtClean="0"/>
              <a:t>．</a:t>
            </a:r>
            <a:r>
              <a:rPr lang="ja-JP" altLang="ja-JP" dirty="0"/>
              <a:t>これらの気候状態の間の遷移は</a:t>
            </a:r>
            <a:r>
              <a:rPr lang="ja-JP" altLang="ja-JP" dirty="0" smtClean="0"/>
              <a:t>，</a:t>
            </a:r>
            <a:r>
              <a:rPr lang="en-US" altLang="ja-JP" dirty="0" smtClean="0"/>
              <a:t>20〜30</a:t>
            </a:r>
            <a:r>
              <a:rPr lang="ja-JP" altLang="ja-JP" dirty="0"/>
              <a:t>年ほどの短期間に</a:t>
            </a:r>
            <a:r>
              <a:rPr lang="ja-JP" altLang="ja-JP" dirty="0" smtClean="0"/>
              <a:t>起こった</a:t>
            </a:r>
            <a:endParaRPr lang="en-US" altLang="ja-JP" dirty="0" smtClean="0"/>
          </a:p>
          <a:p>
            <a:pPr>
              <a:lnSpc>
                <a:spcPct val="120000"/>
              </a:lnSpc>
            </a:pPr>
            <a:r>
              <a:rPr lang="en-US" altLang="ja-JP" dirty="0" smtClean="0"/>
              <a:t>1,000</a:t>
            </a:r>
            <a:r>
              <a:rPr lang="ja-JP" altLang="ja-JP" dirty="0"/>
              <a:t>年</a:t>
            </a:r>
            <a:r>
              <a:rPr lang="ja-JP" altLang="ja-JP" dirty="0" smtClean="0"/>
              <a:t>周期は，</a:t>
            </a:r>
            <a:r>
              <a:rPr lang="ja-JP" altLang="ja-JP" dirty="0"/>
              <a:t>北半球で</a:t>
            </a:r>
            <a:r>
              <a:rPr lang="ja-JP" altLang="ja-JP" dirty="0" smtClean="0"/>
              <a:t>は</a:t>
            </a:r>
            <a:r>
              <a:rPr lang="ja-JP" altLang="en-US" dirty="0" smtClean="0"/>
              <a:t>同調しているが，南半球では</a:t>
            </a:r>
            <a:r>
              <a:rPr lang="ja-JP" altLang="ja-JP" dirty="0" smtClean="0"/>
              <a:t>逆位相</a:t>
            </a:r>
            <a:endParaRPr lang="en-US" altLang="ja-JP" dirty="0" smtClean="0"/>
          </a:p>
          <a:p>
            <a:pPr>
              <a:lnSpc>
                <a:spcPct val="120000"/>
              </a:lnSpc>
            </a:pPr>
            <a:r>
              <a:rPr lang="ja-JP" altLang="ja-JP" dirty="0"/>
              <a:t>最近の短期間</a:t>
            </a:r>
            <a:r>
              <a:rPr lang="ja-JP" altLang="ja-JP" dirty="0" smtClean="0"/>
              <a:t>変動は，</a:t>
            </a:r>
            <a:r>
              <a:rPr lang="en-US" altLang="ja-JP" dirty="0" smtClean="0"/>
              <a:t>13,000〜11,000</a:t>
            </a:r>
            <a:r>
              <a:rPr lang="ja-JP" altLang="ja-JP" dirty="0" smtClean="0"/>
              <a:t>年前</a:t>
            </a:r>
            <a:r>
              <a:rPr lang="ja-JP" altLang="en-US" dirty="0" smtClean="0"/>
              <a:t>の</a:t>
            </a:r>
            <a:r>
              <a:rPr lang="ja-JP" altLang="ja-JP" dirty="0" smtClean="0"/>
              <a:t>ヤンガードリアス期</a:t>
            </a:r>
            <a:r>
              <a:rPr lang="ja-JP" altLang="en-US" dirty="0" smtClean="0"/>
              <a:t>．</a:t>
            </a:r>
            <a:r>
              <a:rPr lang="ja-JP" altLang="ja-JP" dirty="0" smtClean="0"/>
              <a:t>地球</a:t>
            </a:r>
            <a:r>
              <a:rPr lang="ja-JP" altLang="ja-JP" dirty="0"/>
              <a:t>は一時的に</a:t>
            </a:r>
            <a:r>
              <a:rPr lang="ja-JP" altLang="ja-JP" dirty="0" smtClean="0"/>
              <a:t>氷期</a:t>
            </a:r>
            <a:r>
              <a:rPr lang="ja-JP" altLang="ja-JP" dirty="0"/>
              <a:t>状態に</a:t>
            </a:r>
            <a:r>
              <a:rPr lang="ja-JP" altLang="ja-JP" dirty="0" smtClean="0"/>
              <a:t>戻った</a:t>
            </a:r>
            <a:endParaRPr kumimoji="1" lang="ja-JP" altLang="en-US" dirty="0"/>
          </a:p>
        </p:txBody>
      </p:sp>
      <p:sp>
        <p:nvSpPr>
          <p:cNvPr id="6" name="テキスト ボックス 5"/>
          <p:cNvSpPr txBox="1"/>
          <p:nvPr/>
        </p:nvSpPr>
        <p:spPr>
          <a:xfrm>
            <a:off x="3223260" y="5380672"/>
            <a:ext cx="5806440" cy="1477328"/>
          </a:xfrm>
          <a:prstGeom prst="rect">
            <a:avLst/>
          </a:prstGeom>
          <a:noFill/>
        </p:spPr>
        <p:txBody>
          <a:bodyPr wrap="square" rtlCol="0">
            <a:spAutoFit/>
          </a:bodyPr>
          <a:lstStyle/>
          <a:p>
            <a:r>
              <a:rPr lang="ja-JP" altLang="ja-JP" dirty="0"/>
              <a:t>グリーンランドの大気</a:t>
            </a:r>
            <a:r>
              <a:rPr lang="ja-JP" altLang="ja-JP" dirty="0" smtClean="0"/>
              <a:t>温度と</a:t>
            </a:r>
            <a:r>
              <a:rPr lang="ja-JP" altLang="ja-JP" dirty="0"/>
              <a:t>サンタバーバラ湾底層水の酸素</a:t>
            </a:r>
            <a:r>
              <a:rPr lang="ja-JP" altLang="ja-JP" dirty="0" smtClean="0"/>
              <a:t>濃度．</a:t>
            </a:r>
            <a:r>
              <a:rPr lang="ja-JP" altLang="ja-JP" dirty="0"/>
              <a:t>後者は，底</a:t>
            </a:r>
            <a:r>
              <a:rPr lang="ja-JP" altLang="ja-JP" dirty="0" smtClean="0"/>
              <a:t>生生物の</a:t>
            </a:r>
            <a:r>
              <a:rPr lang="ja-JP" altLang="ja-JP" dirty="0"/>
              <a:t>穴</a:t>
            </a:r>
            <a:r>
              <a:rPr lang="ja-JP" altLang="ja-JP" dirty="0" smtClean="0"/>
              <a:t>掘りに基づ</a:t>
            </a:r>
            <a:r>
              <a:rPr lang="ja-JP" altLang="en-US" dirty="0" smtClean="0"/>
              <a:t>く</a:t>
            </a:r>
            <a:r>
              <a:rPr lang="ja-JP" altLang="ja-JP" dirty="0" smtClean="0"/>
              <a:t>．数字</a:t>
            </a:r>
            <a:r>
              <a:rPr lang="ja-JP" altLang="ja-JP" dirty="0"/>
              <a:t>は</a:t>
            </a:r>
            <a:r>
              <a:rPr lang="en-US" altLang="ja-JP" dirty="0"/>
              <a:t>1,000</a:t>
            </a:r>
            <a:r>
              <a:rPr lang="ja-JP" altLang="ja-JP" dirty="0"/>
              <a:t>年周期の気候変動（ダンスガード・オシュガー・サイクル）の</a:t>
            </a:r>
            <a:r>
              <a:rPr lang="ja-JP" altLang="ja-JP" dirty="0" smtClean="0"/>
              <a:t>番号</a:t>
            </a:r>
            <a:endParaRPr lang="en-US" altLang="ja-JP" dirty="0" smtClean="0"/>
          </a:p>
          <a:p>
            <a:endParaRPr kumimoji="1" lang="ja-JP" altLang="en-US" dirty="0"/>
          </a:p>
        </p:txBody>
      </p:sp>
      <p:pic>
        <p:nvPicPr>
          <p:cNvPr id="7" name="図 6"/>
          <p:cNvPicPr>
            <a:picLocks noChangeAspect="1"/>
          </p:cNvPicPr>
          <p:nvPr/>
        </p:nvPicPr>
        <p:blipFill>
          <a:blip r:embed="rId3"/>
          <a:stretch>
            <a:fillRect/>
          </a:stretch>
        </p:blipFill>
        <p:spPr>
          <a:xfrm>
            <a:off x="114300" y="1210310"/>
            <a:ext cx="2994660" cy="5173980"/>
          </a:xfrm>
          <a:prstGeom prst="rect">
            <a:avLst/>
          </a:prstGeom>
        </p:spPr>
      </p:pic>
    </p:spTree>
    <p:extLst>
      <p:ext uri="{BB962C8B-B14F-4D97-AF65-F5344CB8AC3E}">
        <p14:creationId xmlns:p14="http://schemas.microsoft.com/office/powerpoint/2010/main" val="3236081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496060" y="901700"/>
            <a:ext cx="6151880" cy="3716020"/>
          </a:xfrm>
          <a:prstGeom prst="rect">
            <a:avLst/>
          </a:prstGeom>
        </p:spPr>
      </p:pic>
      <p:sp>
        <p:nvSpPr>
          <p:cNvPr id="2" name="タイトル 1"/>
          <p:cNvSpPr>
            <a:spLocks noGrp="1"/>
          </p:cNvSpPr>
          <p:nvPr>
            <p:ph type="title"/>
          </p:nvPr>
        </p:nvSpPr>
        <p:spPr>
          <a:xfrm>
            <a:off x="457200" y="0"/>
            <a:ext cx="8229600" cy="1143000"/>
          </a:xfrm>
        </p:spPr>
        <p:txBody>
          <a:bodyPr>
            <a:normAutofit fontScale="90000"/>
          </a:bodyPr>
          <a:lstStyle/>
          <a:p>
            <a:r>
              <a:rPr kumimoji="1" lang="ja-JP" altLang="en-US" dirty="0" smtClean="0"/>
              <a:t>急激な気候変動の原因：海洋循環？</a:t>
            </a:r>
            <a:endParaRPr kumimoji="1" lang="ja-JP" altLang="en-US" dirty="0"/>
          </a:p>
        </p:txBody>
      </p:sp>
      <p:sp>
        <p:nvSpPr>
          <p:cNvPr id="4" name="コンテンツ プレースホルダー 3"/>
          <p:cNvSpPr>
            <a:spLocks noGrp="1"/>
          </p:cNvSpPr>
          <p:nvPr>
            <p:ph idx="1"/>
          </p:nvPr>
        </p:nvSpPr>
        <p:spPr>
          <a:xfrm>
            <a:off x="190500" y="4724400"/>
            <a:ext cx="8763000" cy="2133600"/>
          </a:xfrm>
        </p:spPr>
        <p:txBody>
          <a:bodyPr>
            <a:normAutofit fontScale="70000" lnSpcReduction="20000"/>
          </a:bodyPr>
          <a:lstStyle/>
          <a:p>
            <a:pPr>
              <a:lnSpc>
                <a:spcPct val="120000"/>
              </a:lnSpc>
            </a:pPr>
            <a:r>
              <a:rPr kumimoji="1" lang="en-US" altLang="ja-JP" dirty="0" smtClean="0"/>
              <a:t>1,000</a:t>
            </a:r>
            <a:r>
              <a:rPr kumimoji="1" lang="ja-JP" altLang="en-US" dirty="0" smtClean="0"/>
              <a:t>年周期の気候変動の原因は，海洋の熱塩循環の変化？</a:t>
            </a:r>
            <a:endParaRPr kumimoji="1" lang="en-US" altLang="ja-JP" dirty="0" smtClean="0"/>
          </a:p>
          <a:p>
            <a:pPr>
              <a:lnSpc>
                <a:spcPct val="120000"/>
              </a:lnSpc>
            </a:pPr>
            <a:r>
              <a:rPr lang="ja-JP" altLang="ja-JP" dirty="0" smtClean="0"/>
              <a:t>海洋</a:t>
            </a:r>
            <a:r>
              <a:rPr lang="ja-JP" altLang="ja-JP" dirty="0"/>
              <a:t>の</a:t>
            </a:r>
            <a:r>
              <a:rPr lang="en-US" altLang="ja-JP" dirty="0"/>
              <a:t>2</a:t>
            </a:r>
            <a:r>
              <a:rPr lang="ja-JP" altLang="ja-JP" dirty="0"/>
              <a:t>つの端でつくられる深層水の</a:t>
            </a:r>
            <a:r>
              <a:rPr lang="ja-JP" altLang="ja-JP" dirty="0" smtClean="0"/>
              <a:t>密度</a:t>
            </a:r>
            <a:r>
              <a:rPr lang="ja-JP" altLang="en-US" dirty="0" smtClean="0"/>
              <a:t>には，</a:t>
            </a:r>
            <a:r>
              <a:rPr lang="ja-JP" altLang="ja-JP" dirty="0" smtClean="0"/>
              <a:t>微妙</a:t>
            </a:r>
            <a:r>
              <a:rPr lang="ja-JP" altLang="ja-JP" dirty="0"/>
              <a:t>なバランス</a:t>
            </a:r>
            <a:r>
              <a:rPr lang="ja-JP" altLang="ja-JP" dirty="0" smtClean="0"/>
              <a:t>が</a:t>
            </a:r>
            <a:r>
              <a:rPr lang="ja-JP" altLang="en-US" dirty="0" smtClean="0"/>
              <a:t>ある</a:t>
            </a:r>
            <a:endParaRPr lang="en-US" altLang="ja-JP" dirty="0"/>
          </a:p>
          <a:p>
            <a:pPr lvl="1">
              <a:lnSpc>
                <a:spcPct val="120000"/>
              </a:lnSpc>
            </a:pPr>
            <a:r>
              <a:rPr lang="ja-JP" altLang="ja-JP" dirty="0" smtClean="0"/>
              <a:t>この</a:t>
            </a:r>
            <a:r>
              <a:rPr lang="ja-JP" altLang="ja-JP" dirty="0"/>
              <a:t>バランスが乱されると</a:t>
            </a:r>
            <a:r>
              <a:rPr lang="ja-JP" altLang="ja-JP" dirty="0" smtClean="0"/>
              <a:t>，海流</a:t>
            </a:r>
            <a:r>
              <a:rPr lang="ja-JP" altLang="ja-JP" dirty="0"/>
              <a:t>システム</a:t>
            </a:r>
            <a:r>
              <a:rPr lang="ja-JP" altLang="ja-JP" dirty="0" smtClean="0"/>
              <a:t>は新しい</a:t>
            </a:r>
            <a:r>
              <a:rPr lang="ja-JP" altLang="ja-JP" dirty="0"/>
              <a:t>パターンに</a:t>
            </a:r>
            <a:r>
              <a:rPr lang="ja-JP" altLang="ja-JP" dirty="0" smtClean="0"/>
              <a:t>なる</a:t>
            </a:r>
            <a:r>
              <a:rPr lang="ja-JP" altLang="en-US" dirty="0" smtClean="0"/>
              <a:t>．その変動のタイムスケールは</a:t>
            </a:r>
            <a:r>
              <a:rPr lang="en-US" altLang="ja-JP" dirty="0"/>
              <a:t>1,000</a:t>
            </a:r>
            <a:r>
              <a:rPr lang="ja-JP" altLang="en-US" dirty="0"/>
              <a:t>年</a:t>
            </a:r>
            <a:r>
              <a:rPr lang="ja-JP" altLang="en-US" dirty="0" smtClean="0"/>
              <a:t>周期にふさわしい</a:t>
            </a:r>
            <a:endParaRPr lang="en-US" altLang="ja-JP" dirty="0" smtClean="0"/>
          </a:p>
          <a:p>
            <a:pPr>
              <a:lnSpc>
                <a:spcPct val="120000"/>
              </a:lnSpc>
            </a:pPr>
            <a:r>
              <a:rPr lang="ja-JP" altLang="en-US" dirty="0"/>
              <a:t>熱塩</a:t>
            </a:r>
            <a:r>
              <a:rPr lang="ja-JP" altLang="ja-JP" dirty="0" smtClean="0"/>
              <a:t>循環</a:t>
            </a:r>
            <a:r>
              <a:rPr lang="ja-JP" altLang="ja-JP" dirty="0"/>
              <a:t>の再編成</a:t>
            </a:r>
            <a:r>
              <a:rPr lang="ja-JP" altLang="ja-JP" dirty="0" smtClean="0"/>
              <a:t>が全球</a:t>
            </a:r>
            <a:r>
              <a:rPr lang="ja-JP" altLang="en-US" dirty="0" smtClean="0"/>
              <a:t>の気候を変えるメカニズムは未解決</a:t>
            </a:r>
            <a:endParaRPr lang="en-US" altLang="ja-JP" dirty="0" smtClean="0"/>
          </a:p>
        </p:txBody>
      </p:sp>
      <p:sp>
        <p:nvSpPr>
          <p:cNvPr id="5" name="テキスト ボックス 4"/>
          <p:cNvSpPr txBox="1"/>
          <p:nvPr/>
        </p:nvSpPr>
        <p:spPr>
          <a:xfrm>
            <a:off x="2044700" y="1453634"/>
            <a:ext cx="1800493" cy="369332"/>
          </a:xfrm>
          <a:prstGeom prst="rect">
            <a:avLst/>
          </a:prstGeom>
          <a:noFill/>
        </p:spPr>
        <p:txBody>
          <a:bodyPr wrap="none" rtlCol="0">
            <a:spAutoFit/>
          </a:bodyPr>
          <a:lstStyle/>
          <a:p>
            <a:r>
              <a:rPr lang="ja-JP" altLang="ja-JP" dirty="0"/>
              <a:t>北大西洋深層</a:t>
            </a:r>
            <a:r>
              <a:rPr lang="ja-JP" altLang="ja-JP" dirty="0" smtClean="0"/>
              <a:t>水</a:t>
            </a:r>
            <a:endParaRPr kumimoji="1" lang="ja-JP" altLang="en-US" dirty="0"/>
          </a:p>
        </p:txBody>
      </p:sp>
      <p:sp>
        <p:nvSpPr>
          <p:cNvPr id="6" name="テキスト ボックス 5"/>
          <p:cNvSpPr txBox="1"/>
          <p:nvPr/>
        </p:nvSpPr>
        <p:spPr>
          <a:xfrm>
            <a:off x="2120900" y="4076700"/>
            <a:ext cx="1338828" cy="369332"/>
          </a:xfrm>
          <a:prstGeom prst="rect">
            <a:avLst/>
          </a:prstGeom>
          <a:noFill/>
        </p:spPr>
        <p:txBody>
          <a:bodyPr wrap="none" rtlCol="0">
            <a:spAutoFit/>
          </a:bodyPr>
          <a:lstStyle/>
          <a:p>
            <a:r>
              <a:rPr lang="ja-JP" altLang="ja-JP" dirty="0" smtClean="0"/>
              <a:t>南極底層</a:t>
            </a:r>
            <a:r>
              <a:rPr lang="ja-JP" altLang="ja-JP" dirty="0"/>
              <a:t>水 </a:t>
            </a:r>
            <a:endParaRPr kumimoji="1" lang="ja-JP" altLang="en-US" dirty="0"/>
          </a:p>
        </p:txBody>
      </p:sp>
    </p:spTree>
    <p:extLst>
      <p:ext uri="{BB962C8B-B14F-4D97-AF65-F5344CB8AC3E}">
        <p14:creationId xmlns:p14="http://schemas.microsoft.com/office/powerpoint/2010/main" val="17688767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氷期と間氷期</a:t>
            </a:r>
            <a:endParaRPr kumimoji="1" lang="ja-JP" altLang="en-US" dirty="0"/>
          </a:p>
        </p:txBody>
      </p:sp>
      <p:sp>
        <p:nvSpPr>
          <p:cNvPr id="5" name="テキスト ボックス 4"/>
          <p:cNvSpPr txBox="1"/>
          <p:nvPr/>
        </p:nvSpPr>
        <p:spPr>
          <a:xfrm>
            <a:off x="4377055" y="4733925"/>
            <a:ext cx="4406900" cy="1754327"/>
          </a:xfrm>
          <a:prstGeom prst="rect">
            <a:avLst/>
          </a:prstGeom>
          <a:noFill/>
        </p:spPr>
        <p:txBody>
          <a:bodyPr wrap="square" rtlCol="0">
            <a:spAutoFit/>
          </a:bodyPr>
          <a:lstStyle/>
          <a:p>
            <a:r>
              <a:rPr lang="ja-JP" altLang="ja-JP" dirty="0" smtClean="0"/>
              <a:t>海洋と</a:t>
            </a:r>
            <a:r>
              <a:rPr lang="ja-JP" altLang="ja-JP" dirty="0"/>
              <a:t>大陸</a:t>
            </a:r>
            <a:r>
              <a:rPr lang="ja-JP" altLang="ja-JP" dirty="0" smtClean="0"/>
              <a:t>氷河の</a:t>
            </a:r>
            <a:r>
              <a:rPr lang="en-US" altLang="ja-JP" dirty="0"/>
              <a:t>H</a:t>
            </a:r>
            <a:r>
              <a:rPr lang="en-US" altLang="ja-JP" baseline="-25000" dirty="0"/>
              <a:t>2</a:t>
            </a:r>
            <a:r>
              <a:rPr lang="en-US" altLang="ja-JP" dirty="0"/>
              <a:t>O</a:t>
            </a:r>
            <a:r>
              <a:rPr lang="ja-JP" altLang="ja-JP" dirty="0"/>
              <a:t>の量</a:t>
            </a:r>
            <a:r>
              <a:rPr lang="ja-JP" altLang="ja-JP" dirty="0" smtClean="0"/>
              <a:t>．現在と氷期</a:t>
            </a:r>
            <a:r>
              <a:rPr lang="ja-JP" altLang="ja-JP" dirty="0"/>
              <a:t>（</a:t>
            </a:r>
            <a:r>
              <a:rPr lang="en-US" altLang="ja-JP" dirty="0"/>
              <a:t>20,000</a:t>
            </a:r>
            <a:r>
              <a:rPr lang="ja-JP" altLang="ja-JP" dirty="0"/>
              <a:t>年前）との比較．バーの高さは</a:t>
            </a:r>
            <a:r>
              <a:rPr lang="ja-JP" altLang="ja-JP" dirty="0" smtClean="0"/>
              <a:t>，</a:t>
            </a:r>
            <a:r>
              <a:rPr lang="en-US" altLang="ja-JP" dirty="0" smtClean="0"/>
              <a:t>H</a:t>
            </a:r>
            <a:r>
              <a:rPr lang="en-US" altLang="ja-JP" baseline="-25000" dirty="0" smtClean="0"/>
              <a:t>2</a:t>
            </a:r>
            <a:r>
              <a:rPr lang="en-US" altLang="ja-JP" dirty="0" smtClean="0"/>
              <a:t>O</a:t>
            </a:r>
            <a:r>
              <a:rPr lang="ja-JP" altLang="ja-JP" dirty="0"/>
              <a:t>の量を示す</a:t>
            </a:r>
            <a:r>
              <a:rPr lang="ja-JP" altLang="ja-JP" dirty="0" smtClean="0"/>
              <a:t>．数字</a:t>
            </a:r>
            <a:r>
              <a:rPr lang="ja-JP" altLang="ja-JP" dirty="0"/>
              <a:t>は，</a:t>
            </a:r>
            <a:r>
              <a:rPr lang="en-US" altLang="ja-JP" dirty="0"/>
              <a:t>H</a:t>
            </a:r>
            <a:r>
              <a:rPr lang="en-US" altLang="ja-JP" baseline="-25000" dirty="0"/>
              <a:t>2</a:t>
            </a:r>
            <a:r>
              <a:rPr lang="en-US" altLang="ja-JP" dirty="0"/>
              <a:t>O</a:t>
            </a:r>
            <a:r>
              <a:rPr lang="ja-JP" altLang="ja-JP" dirty="0"/>
              <a:t>の</a:t>
            </a:r>
            <a:r>
              <a:rPr lang="en-US" altLang="ja-JP" baseline="30000" dirty="0"/>
              <a:t>18</a:t>
            </a:r>
            <a:r>
              <a:rPr lang="en-US" altLang="ja-JP" dirty="0"/>
              <a:t>O/</a:t>
            </a:r>
            <a:r>
              <a:rPr lang="en-US" altLang="ja-JP" baseline="30000" dirty="0"/>
              <a:t>16</a:t>
            </a:r>
            <a:r>
              <a:rPr lang="en-US" altLang="ja-JP" dirty="0"/>
              <a:t>O</a:t>
            </a:r>
            <a:r>
              <a:rPr lang="ja-JP" altLang="ja-JP" dirty="0"/>
              <a:t>比を現在の海洋の</a:t>
            </a:r>
            <a:r>
              <a:rPr lang="en-US" altLang="ja-JP" baseline="30000" dirty="0"/>
              <a:t>18</a:t>
            </a:r>
            <a:r>
              <a:rPr lang="en-US" altLang="ja-JP" dirty="0"/>
              <a:t>O/</a:t>
            </a:r>
            <a:r>
              <a:rPr lang="en-US" altLang="ja-JP" baseline="30000" dirty="0"/>
              <a:t>16</a:t>
            </a:r>
            <a:r>
              <a:rPr lang="en-US" altLang="ja-JP" dirty="0"/>
              <a:t>O</a:t>
            </a:r>
            <a:r>
              <a:rPr lang="ja-JP" altLang="ja-JP" dirty="0"/>
              <a:t>比で割った値．氷</a:t>
            </a:r>
            <a:r>
              <a:rPr lang="ja-JP" altLang="ja-JP" dirty="0" smtClean="0"/>
              <a:t>は海水</a:t>
            </a:r>
            <a:r>
              <a:rPr lang="ja-JP" altLang="ja-JP" dirty="0"/>
              <a:t>に比べて</a:t>
            </a:r>
            <a:r>
              <a:rPr lang="en-US" altLang="ja-JP" baseline="30000" dirty="0"/>
              <a:t>18</a:t>
            </a:r>
            <a:r>
              <a:rPr lang="en-US" altLang="ja-JP" dirty="0"/>
              <a:t>O</a:t>
            </a:r>
            <a:r>
              <a:rPr lang="ja-JP" altLang="ja-JP" dirty="0"/>
              <a:t>が約</a:t>
            </a:r>
            <a:r>
              <a:rPr lang="en-US" altLang="ja-JP" dirty="0"/>
              <a:t>3.5%</a:t>
            </a:r>
            <a:r>
              <a:rPr lang="ja-JP" altLang="ja-JP" dirty="0"/>
              <a:t>だけ少ないので，氷床が拡大すると，海洋</a:t>
            </a:r>
            <a:r>
              <a:rPr lang="ja-JP" altLang="ja-JP" dirty="0" smtClean="0"/>
              <a:t>は</a:t>
            </a:r>
            <a:r>
              <a:rPr lang="en-US" altLang="ja-JP" baseline="30000" dirty="0" smtClean="0"/>
              <a:t>18</a:t>
            </a:r>
            <a:r>
              <a:rPr lang="en-US" altLang="ja-JP" dirty="0" smtClean="0"/>
              <a:t>O</a:t>
            </a:r>
            <a:r>
              <a:rPr lang="ja-JP" altLang="ja-JP" dirty="0"/>
              <a:t>に富むように</a:t>
            </a:r>
            <a:r>
              <a:rPr lang="ja-JP" altLang="ja-JP" dirty="0" smtClean="0"/>
              <a:t>なる </a:t>
            </a:r>
            <a:endParaRPr kumimoji="1" lang="ja-JP" altLang="en-US" dirty="0"/>
          </a:p>
        </p:txBody>
      </p:sp>
      <p:sp>
        <p:nvSpPr>
          <p:cNvPr id="6" name="テキスト ボックス 5"/>
          <p:cNvSpPr txBox="1"/>
          <p:nvPr/>
        </p:nvSpPr>
        <p:spPr>
          <a:xfrm>
            <a:off x="360045" y="6092750"/>
            <a:ext cx="3656965" cy="646331"/>
          </a:xfrm>
          <a:prstGeom prst="rect">
            <a:avLst/>
          </a:prstGeom>
          <a:noFill/>
        </p:spPr>
        <p:txBody>
          <a:bodyPr wrap="square" rtlCol="0">
            <a:spAutoFit/>
          </a:bodyPr>
          <a:lstStyle/>
          <a:p>
            <a:r>
              <a:rPr lang="ja-JP" altLang="en-US" dirty="0" smtClean="0"/>
              <a:t>最終氷期極大期と現在の</a:t>
            </a:r>
            <a:r>
              <a:rPr lang="ja-JP" altLang="ja-JP" dirty="0" smtClean="0"/>
              <a:t>氷</a:t>
            </a:r>
            <a:r>
              <a:rPr lang="ja-JP" altLang="ja-JP" dirty="0"/>
              <a:t>床の範囲 </a:t>
            </a:r>
            <a:endParaRPr kumimoji="1" lang="ja-JP" altLang="en-US" dirty="0"/>
          </a:p>
        </p:txBody>
      </p:sp>
      <p:pic>
        <p:nvPicPr>
          <p:cNvPr id="7" name="図 6"/>
          <p:cNvPicPr>
            <a:picLocks noChangeAspect="1"/>
          </p:cNvPicPr>
          <p:nvPr/>
        </p:nvPicPr>
        <p:blipFill>
          <a:blip r:embed="rId3"/>
          <a:stretch>
            <a:fillRect/>
          </a:stretch>
        </p:blipFill>
        <p:spPr>
          <a:xfrm>
            <a:off x="360045" y="1143000"/>
            <a:ext cx="3656965" cy="4911725"/>
          </a:xfrm>
          <a:prstGeom prst="rect">
            <a:avLst/>
          </a:prstGeom>
        </p:spPr>
      </p:pic>
      <p:pic>
        <p:nvPicPr>
          <p:cNvPr id="8" name="図 7"/>
          <p:cNvPicPr>
            <a:picLocks noChangeAspect="1"/>
          </p:cNvPicPr>
          <p:nvPr/>
        </p:nvPicPr>
        <p:blipFill>
          <a:blip r:embed="rId4"/>
          <a:stretch>
            <a:fillRect/>
          </a:stretch>
        </p:blipFill>
        <p:spPr>
          <a:xfrm>
            <a:off x="4793298" y="1143000"/>
            <a:ext cx="3574415" cy="3590925"/>
          </a:xfrm>
          <a:prstGeom prst="rect">
            <a:avLst/>
          </a:prstGeom>
        </p:spPr>
      </p:pic>
    </p:spTree>
    <p:extLst>
      <p:ext uri="{BB962C8B-B14F-4D97-AF65-F5344CB8AC3E}">
        <p14:creationId xmlns:p14="http://schemas.microsoft.com/office/powerpoint/2010/main" val="15085799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ja-JP" altLang="en-US" dirty="0" smtClean="0"/>
              <a:t>底生有孔虫の酸素同位体比</a:t>
            </a:r>
            <a:endParaRPr kumimoji="1" lang="ja-JP" altLang="en-US" dirty="0"/>
          </a:p>
        </p:txBody>
      </p:sp>
      <p:sp>
        <p:nvSpPr>
          <p:cNvPr id="4" name="コンテンツ プレースホルダー 3"/>
          <p:cNvSpPr>
            <a:spLocks noGrp="1"/>
          </p:cNvSpPr>
          <p:nvPr>
            <p:ph idx="1"/>
          </p:nvPr>
        </p:nvSpPr>
        <p:spPr>
          <a:xfrm>
            <a:off x="457200" y="3700565"/>
            <a:ext cx="8229600" cy="2941535"/>
          </a:xfrm>
        </p:spPr>
        <p:txBody>
          <a:bodyPr>
            <a:normAutofit fontScale="77500" lnSpcReduction="20000"/>
          </a:bodyPr>
          <a:lstStyle/>
          <a:p>
            <a:pPr>
              <a:lnSpc>
                <a:spcPct val="120000"/>
              </a:lnSpc>
            </a:pPr>
            <a:r>
              <a:rPr lang="ja-JP" altLang="ja-JP" dirty="0" smtClean="0"/>
              <a:t>氷期</a:t>
            </a:r>
            <a:r>
              <a:rPr lang="ja-JP" altLang="ja-JP" dirty="0"/>
              <a:t>の殻における</a:t>
            </a:r>
            <a:r>
              <a:rPr lang="en-US" altLang="ja-JP" baseline="30000" dirty="0"/>
              <a:t>18</a:t>
            </a:r>
            <a:r>
              <a:rPr lang="en-US" altLang="ja-JP" dirty="0"/>
              <a:t>O</a:t>
            </a:r>
            <a:r>
              <a:rPr lang="ja-JP" altLang="ja-JP" dirty="0"/>
              <a:t>濃縮の原因は，一部は氷床の成長であり，一部</a:t>
            </a:r>
            <a:r>
              <a:rPr lang="ja-JP" altLang="ja-JP" dirty="0" smtClean="0"/>
              <a:t>は海洋</a:t>
            </a:r>
            <a:r>
              <a:rPr lang="ja-JP" altLang="ja-JP" dirty="0"/>
              <a:t>深層</a:t>
            </a:r>
            <a:r>
              <a:rPr lang="ja-JP" altLang="ja-JP" dirty="0" smtClean="0"/>
              <a:t>の</a:t>
            </a:r>
            <a:r>
              <a:rPr lang="ja-JP" altLang="en-US" dirty="0" smtClean="0"/>
              <a:t>低温</a:t>
            </a:r>
            <a:r>
              <a:rPr lang="ja-JP" altLang="ja-JP" dirty="0" smtClean="0"/>
              <a:t>である</a:t>
            </a:r>
            <a:endParaRPr lang="en-US" altLang="ja-JP" dirty="0" smtClean="0"/>
          </a:p>
          <a:p>
            <a:pPr>
              <a:lnSpc>
                <a:spcPct val="120000"/>
              </a:lnSpc>
            </a:pPr>
            <a:r>
              <a:rPr lang="ja-JP" altLang="ja-JP" dirty="0" smtClean="0">
                <a:solidFill>
                  <a:srgbClr val="FF0000"/>
                </a:solidFill>
              </a:rPr>
              <a:t>過去</a:t>
            </a:r>
            <a:r>
              <a:rPr lang="en-US" altLang="ja-JP" dirty="0">
                <a:solidFill>
                  <a:srgbClr val="FF0000"/>
                </a:solidFill>
              </a:rPr>
              <a:t>75</a:t>
            </a:r>
            <a:r>
              <a:rPr lang="ja-JP" altLang="ja-JP" dirty="0">
                <a:solidFill>
                  <a:srgbClr val="FF0000"/>
                </a:solidFill>
              </a:rPr>
              <a:t>万年の</a:t>
            </a:r>
            <a:r>
              <a:rPr lang="ja-JP" altLang="ja-JP" dirty="0" smtClean="0">
                <a:solidFill>
                  <a:srgbClr val="FF0000"/>
                </a:solidFill>
              </a:rPr>
              <a:t>気候</a:t>
            </a:r>
            <a:r>
              <a:rPr lang="ja-JP" altLang="en-US" dirty="0" smtClean="0">
                <a:solidFill>
                  <a:srgbClr val="FF0000"/>
                </a:solidFill>
              </a:rPr>
              <a:t>は</a:t>
            </a:r>
            <a:r>
              <a:rPr lang="en-US" altLang="ja-JP" dirty="0" smtClean="0">
                <a:solidFill>
                  <a:srgbClr val="FF0000"/>
                </a:solidFill>
              </a:rPr>
              <a:t>10</a:t>
            </a:r>
            <a:r>
              <a:rPr lang="ja-JP" altLang="ja-JP" dirty="0">
                <a:solidFill>
                  <a:srgbClr val="FF0000"/>
                </a:solidFill>
              </a:rPr>
              <a:t>万年</a:t>
            </a:r>
            <a:r>
              <a:rPr lang="ja-JP" altLang="ja-JP" dirty="0" smtClean="0">
                <a:solidFill>
                  <a:srgbClr val="FF0000"/>
                </a:solidFill>
              </a:rPr>
              <a:t>周期</a:t>
            </a:r>
            <a:r>
              <a:rPr lang="ja-JP" altLang="en-US" dirty="0" smtClean="0">
                <a:solidFill>
                  <a:srgbClr val="FF0000"/>
                </a:solidFill>
              </a:rPr>
              <a:t>で支配されている</a:t>
            </a:r>
            <a:endParaRPr lang="en-US" altLang="ja-JP" dirty="0" smtClean="0">
              <a:solidFill>
                <a:srgbClr val="FF0000"/>
              </a:solidFill>
            </a:endParaRPr>
          </a:p>
          <a:p>
            <a:pPr>
              <a:lnSpc>
                <a:spcPct val="120000"/>
              </a:lnSpc>
            </a:pPr>
            <a:r>
              <a:rPr lang="ja-JP" altLang="ja-JP" dirty="0" smtClean="0"/>
              <a:t>氷期極</a:t>
            </a:r>
            <a:r>
              <a:rPr lang="ja-JP" altLang="ja-JP" dirty="0"/>
              <a:t>大期に向けて，長いゆっくりとした遷移がある（図では</a:t>
            </a:r>
            <a:r>
              <a:rPr lang="en-US" altLang="ja-JP" baseline="30000" dirty="0"/>
              <a:t>18</a:t>
            </a:r>
            <a:r>
              <a:rPr lang="en-US" altLang="ja-JP" dirty="0"/>
              <a:t>O/</a:t>
            </a:r>
            <a:r>
              <a:rPr lang="en-US" altLang="ja-JP" baseline="30000" dirty="0"/>
              <a:t>16</a:t>
            </a:r>
            <a:r>
              <a:rPr lang="en-US" altLang="ja-JP" dirty="0"/>
              <a:t>O</a:t>
            </a:r>
            <a:r>
              <a:rPr lang="ja-JP" altLang="ja-JP" dirty="0"/>
              <a:t>比の上昇</a:t>
            </a:r>
            <a:r>
              <a:rPr lang="ja-JP" altLang="ja-JP" dirty="0" smtClean="0"/>
              <a:t>）</a:t>
            </a:r>
            <a:endParaRPr lang="en-US" altLang="ja-JP" dirty="0" smtClean="0"/>
          </a:p>
          <a:p>
            <a:pPr lvl="1">
              <a:lnSpc>
                <a:spcPct val="120000"/>
              </a:lnSpc>
            </a:pPr>
            <a:r>
              <a:rPr lang="ja-JP" altLang="ja-JP" dirty="0" smtClean="0"/>
              <a:t>氷期</a:t>
            </a:r>
            <a:r>
              <a:rPr lang="ja-JP" altLang="ja-JP" dirty="0"/>
              <a:t>は突然に終わり，氷の量が少なく，暖かい，短い間氷期となる </a:t>
            </a:r>
            <a:endParaRPr kumimoji="1" lang="ja-JP" altLang="en-US" dirty="0"/>
          </a:p>
        </p:txBody>
      </p:sp>
      <p:sp>
        <p:nvSpPr>
          <p:cNvPr id="5" name="テキスト ボックス 4"/>
          <p:cNvSpPr txBox="1"/>
          <p:nvPr/>
        </p:nvSpPr>
        <p:spPr>
          <a:xfrm>
            <a:off x="6015566" y="1821160"/>
            <a:ext cx="2921000" cy="923330"/>
          </a:xfrm>
          <a:prstGeom prst="rect">
            <a:avLst/>
          </a:prstGeom>
          <a:noFill/>
        </p:spPr>
        <p:txBody>
          <a:bodyPr wrap="square" rtlCol="0">
            <a:spAutoFit/>
          </a:bodyPr>
          <a:lstStyle/>
          <a:p>
            <a:r>
              <a:rPr lang="ja-JP" altLang="ja-JP" dirty="0"/>
              <a:t>太平洋深海底から採取された堆積物柱における底生有孔虫の</a:t>
            </a:r>
            <a:r>
              <a:rPr lang="en-US" altLang="ja-JP" baseline="30000" dirty="0"/>
              <a:t>18</a:t>
            </a:r>
            <a:r>
              <a:rPr lang="en-US" altLang="ja-JP" dirty="0"/>
              <a:t>O/</a:t>
            </a:r>
            <a:r>
              <a:rPr lang="en-US" altLang="ja-JP" baseline="30000" dirty="0"/>
              <a:t>16</a:t>
            </a:r>
            <a:r>
              <a:rPr lang="en-US" altLang="ja-JP" dirty="0"/>
              <a:t>O</a:t>
            </a:r>
            <a:r>
              <a:rPr lang="ja-JP" altLang="ja-JP" dirty="0"/>
              <a:t>比 </a:t>
            </a:r>
            <a:endParaRPr kumimoji="1" lang="ja-JP" altLang="en-US" dirty="0"/>
          </a:p>
        </p:txBody>
      </p:sp>
      <p:pic>
        <p:nvPicPr>
          <p:cNvPr id="6" name="図 5"/>
          <p:cNvPicPr>
            <a:picLocks noChangeAspect="1"/>
          </p:cNvPicPr>
          <p:nvPr/>
        </p:nvPicPr>
        <p:blipFill>
          <a:blip r:embed="rId3"/>
          <a:stretch>
            <a:fillRect/>
          </a:stretch>
        </p:blipFill>
        <p:spPr>
          <a:xfrm>
            <a:off x="207433" y="1092200"/>
            <a:ext cx="5600700" cy="2381250"/>
          </a:xfrm>
          <a:prstGeom prst="rect">
            <a:avLst/>
          </a:prstGeom>
        </p:spPr>
      </p:pic>
    </p:spTree>
    <p:extLst>
      <p:ext uri="{BB962C8B-B14F-4D97-AF65-F5344CB8AC3E}">
        <p14:creationId xmlns:p14="http://schemas.microsoft.com/office/powerpoint/2010/main" val="15846972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軌道周期</a:t>
            </a:r>
            <a:endParaRPr kumimoji="1" lang="ja-JP" altLang="en-US" dirty="0"/>
          </a:p>
        </p:txBody>
      </p:sp>
      <p:sp>
        <p:nvSpPr>
          <p:cNvPr id="4" name="コンテンツ プレースホルダー 3"/>
          <p:cNvSpPr>
            <a:spLocks noGrp="1"/>
          </p:cNvSpPr>
          <p:nvPr>
            <p:ph idx="1"/>
          </p:nvPr>
        </p:nvSpPr>
        <p:spPr>
          <a:xfrm>
            <a:off x="5459095" y="1600200"/>
            <a:ext cx="3634104" cy="5257800"/>
          </a:xfrm>
        </p:spPr>
        <p:txBody>
          <a:bodyPr>
            <a:normAutofit fontScale="70000" lnSpcReduction="20000"/>
          </a:bodyPr>
          <a:lstStyle/>
          <a:p>
            <a:pPr>
              <a:lnSpc>
                <a:spcPct val="120000"/>
              </a:lnSpc>
            </a:pPr>
            <a:r>
              <a:rPr lang="ja-JP" altLang="ja-JP" dirty="0" smtClean="0">
                <a:solidFill>
                  <a:srgbClr val="FF0000"/>
                </a:solidFill>
              </a:rPr>
              <a:t>自転軸</a:t>
            </a:r>
            <a:r>
              <a:rPr lang="ja-JP" altLang="ja-JP" dirty="0">
                <a:solidFill>
                  <a:srgbClr val="FF0000"/>
                </a:solidFill>
              </a:rPr>
              <a:t>の傾き </a:t>
            </a:r>
            <a:r>
              <a:rPr lang="ja-JP" altLang="en-US" dirty="0" smtClean="0">
                <a:solidFill>
                  <a:srgbClr val="FF0000"/>
                </a:solidFill>
              </a:rPr>
              <a:t>，楕円の公転軌道が季節性の主要因</a:t>
            </a:r>
            <a:endParaRPr lang="en-US" altLang="ja-JP" dirty="0" smtClean="0">
              <a:solidFill>
                <a:srgbClr val="FF0000"/>
              </a:solidFill>
            </a:endParaRPr>
          </a:p>
          <a:p>
            <a:pPr>
              <a:lnSpc>
                <a:spcPct val="120000"/>
              </a:lnSpc>
            </a:pPr>
            <a:r>
              <a:rPr lang="ja-JP" altLang="ja-JP" dirty="0"/>
              <a:t>現在の</a:t>
            </a:r>
            <a:r>
              <a:rPr lang="ja-JP" altLang="ja-JP" dirty="0" smtClean="0"/>
              <a:t>北半球は</a:t>
            </a:r>
            <a:r>
              <a:rPr lang="ja-JP" altLang="ja-JP" dirty="0"/>
              <a:t>，地球が太陽から最も離れた位置にある</a:t>
            </a:r>
            <a:r>
              <a:rPr lang="ja-JP" altLang="ja-JP" dirty="0" smtClean="0"/>
              <a:t>とき，</a:t>
            </a:r>
            <a:r>
              <a:rPr lang="ja-JP" altLang="ja-JP" dirty="0"/>
              <a:t>太陽の方に</a:t>
            </a:r>
            <a:r>
              <a:rPr lang="ja-JP" altLang="ja-JP" dirty="0" smtClean="0"/>
              <a:t>傾く</a:t>
            </a:r>
            <a:endParaRPr lang="en-US" altLang="ja-JP" dirty="0" smtClean="0"/>
          </a:p>
          <a:p>
            <a:pPr>
              <a:lnSpc>
                <a:spcPct val="120000"/>
              </a:lnSpc>
            </a:pPr>
            <a:r>
              <a:rPr lang="ja-JP" altLang="ja-JP" dirty="0" smtClean="0"/>
              <a:t>南半球</a:t>
            </a:r>
            <a:r>
              <a:rPr lang="ja-JP" altLang="ja-JP" dirty="0"/>
              <a:t>は，地球が軌道のうちで最も太陽に近い部分を通るときに，太陽の方に</a:t>
            </a:r>
            <a:r>
              <a:rPr lang="ja-JP" altLang="ja-JP" dirty="0" smtClean="0"/>
              <a:t>傾く</a:t>
            </a:r>
            <a:endParaRPr lang="en-US" altLang="ja-JP" dirty="0"/>
          </a:p>
          <a:p>
            <a:pPr lvl="1">
              <a:lnSpc>
                <a:spcPct val="120000"/>
              </a:lnSpc>
            </a:pPr>
            <a:r>
              <a:rPr lang="en-US" altLang="ja-JP" dirty="0" smtClean="0">
                <a:solidFill>
                  <a:srgbClr val="FF0000"/>
                </a:solidFill>
              </a:rPr>
              <a:t>2</a:t>
            </a:r>
            <a:r>
              <a:rPr lang="ja-JP" altLang="ja-JP" dirty="0">
                <a:solidFill>
                  <a:srgbClr val="FF0000"/>
                </a:solidFill>
              </a:rPr>
              <a:t>つの</a:t>
            </a:r>
            <a:r>
              <a:rPr lang="ja-JP" altLang="ja-JP" dirty="0" smtClean="0">
                <a:solidFill>
                  <a:srgbClr val="FF0000"/>
                </a:solidFill>
              </a:rPr>
              <a:t>季節性が，北半球</a:t>
            </a:r>
            <a:r>
              <a:rPr lang="ja-JP" altLang="ja-JP" dirty="0">
                <a:solidFill>
                  <a:srgbClr val="FF0000"/>
                </a:solidFill>
              </a:rPr>
              <a:t>では打ち消し合い，南半球では互いに強め合う </a:t>
            </a:r>
            <a:endParaRPr lang="en-US" altLang="ja-JP" dirty="0" smtClean="0">
              <a:solidFill>
                <a:srgbClr val="FF0000"/>
              </a:solidFill>
            </a:endParaRPr>
          </a:p>
        </p:txBody>
      </p:sp>
      <p:pic>
        <p:nvPicPr>
          <p:cNvPr id="5" name="図 4"/>
          <p:cNvPicPr>
            <a:picLocks noChangeAspect="1"/>
          </p:cNvPicPr>
          <p:nvPr/>
        </p:nvPicPr>
        <p:blipFill>
          <a:blip r:embed="rId3"/>
          <a:stretch>
            <a:fillRect/>
          </a:stretch>
        </p:blipFill>
        <p:spPr>
          <a:xfrm>
            <a:off x="50800" y="1600200"/>
            <a:ext cx="5357495" cy="4754880"/>
          </a:xfrm>
          <a:prstGeom prst="rect">
            <a:avLst/>
          </a:prstGeom>
        </p:spPr>
      </p:pic>
    </p:spTree>
    <p:extLst>
      <p:ext uri="{BB962C8B-B14F-4D97-AF65-F5344CB8AC3E}">
        <p14:creationId xmlns:p14="http://schemas.microsoft.com/office/powerpoint/2010/main" val="42515268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現在の日射量の季節変化</a:t>
            </a:r>
            <a:endParaRPr kumimoji="1" lang="ja-JP" altLang="en-US" dirty="0"/>
          </a:p>
        </p:txBody>
      </p:sp>
      <p:sp>
        <p:nvSpPr>
          <p:cNvPr id="3" name="コンテンツ プレースホルダー 2"/>
          <p:cNvSpPr>
            <a:spLocks noGrp="1"/>
          </p:cNvSpPr>
          <p:nvPr>
            <p:ph idx="1"/>
          </p:nvPr>
        </p:nvSpPr>
        <p:spPr>
          <a:xfrm>
            <a:off x="4658784" y="1600201"/>
            <a:ext cx="4089400" cy="1600199"/>
          </a:xfrm>
        </p:spPr>
        <p:txBody>
          <a:bodyPr>
            <a:normAutofit fontScale="77500" lnSpcReduction="20000"/>
          </a:bodyPr>
          <a:lstStyle/>
          <a:p>
            <a:r>
              <a:rPr lang="ja-JP" altLang="en-US" dirty="0" smtClean="0"/>
              <a:t>南半球</a:t>
            </a:r>
            <a:r>
              <a:rPr lang="ja-JP" altLang="en-US" dirty="0"/>
              <a:t>では，地軸の傾きと距離の季節性が</a:t>
            </a:r>
            <a:r>
              <a:rPr lang="ja-JP" altLang="en-US" dirty="0" smtClean="0"/>
              <a:t>強め合う</a:t>
            </a:r>
            <a:endParaRPr lang="en-US" altLang="ja-JP" dirty="0" smtClean="0"/>
          </a:p>
          <a:p>
            <a:r>
              <a:rPr lang="ja-JP" altLang="en-US" dirty="0" smtClean="0"/>
              <a:t>北半球</a:t>
            </a:r>
            <a:r>
              <a:rPr lang="ja-JP" altLang="en-US" dirty="0"/>
              <a:t>では，それらは反対で</a:t>
            </a:r>
            <a:r>
              <a:rPr lang="ja-JP" altLang="en-US" dirty="0" smtClean="0"/>
              <a:t>ある </a:t>
            </a:r>
            <a:endParaRPr lang="ja-JP" altLang="en-US" dirty="0"/>
          </a:p>
          <a:p>
            <a:endParaRPr kumimoji="1" lang="ja-JP" altLang="en-US" dirty="0"/>
          </a:p>
        </p:txBody>
      </p:sp>
      <p:pic>
        <p:nvPicPr>
          <p:cNvPr id="6" name="図 5"/>
          <p:cNvPicPr>
            <a:picLocks noChangeAspect="1"/>
          </p:cNvPicPr>
          <p:nvPr/>
        </p:nvPicPr>
        <p:blipFill>
          <a:blip r:embed="rId3"/>
          <a:stretch>
            <a:fillRect/>
          </a:stretch>
        </p:blipFill>
        <p:spPr>
          <a:xfrm>
            <a:off x="395817" y="1252538"/>
            <a:ext cx="3867150" cy="5286375"/>
          </a:xfrm>
          <a:prstGeom prst="rect">
            <a:avLst/>
          </a:prstGeom>
        </p:spPr>
      </p:pic>
    </p:spTree>
    <p:extLst>
      <p:ext uri="{BB962C8B-B14F-4D97-AF65-F5344CB8AC3E}">
        <p14:creationId xmlns:p14="http://schemas.microsoft.com/office/powerpoint/2010/main" val="17690470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自転軸のすりこぎ運動</a:t>
            </a:r>
            <a:endParaRPr kumimoji="1" lang="ja-JP" altLang="en-US" dirty="0"/>
          </a:p>
        </p:txBody>
      </p:sp>
      <p:sp>
        <p:nvSpPr>
          <p:cNvPr id="4" name="コンテンツ プレースホルダー 3"/>
          <p:cNvSpPr>
            <a:spLocks noGrp="1"/>
          </p:cNvSpPr>
          <p:nvPr>
            <p:ph idx="1"/>
          </p:nvPr>
        </p:nvSpPr>
        <p:spPr>
          <a:xfrm>
            <a:off x="5453380" y="1600200"/>
            <a:ext cx="3467100" cy="4381500"/>
          </a:xfrm>
        </p:spPr>
        <p:txBody>
          <a:bodyPr>
            <a:normAutofit fontScale="77500" lnSpcReduction="20000"/>
          </a:bodyPr>
          <a:lstStyle/>
          <a:p>
            <a:pPr>
              <a:lnSpc>
                <a:spcPct val="120000"/>
              </a:lnSpc>
            </a:pPr>
            <a:r>
              <a:rPr kumimoji="1" lang="ja-JP" altLang="en-US" dirty="0" smtClean="0">
                <a:solidFill>
                  <a:srgbClr val="FF0000"/>
                </a:solidFill>
              </a:rPr>
              <a:t>軌道周期の</a:t>
            </a:r>
            <a:r>
              <a:rPr kumimoji="1" lang="en-US" altLang="ja-JP" dirty="0" smtClean="0">
                <a:solidFill>
                  <a:srgbClr val="FF0000"/>
                </a:solidFill>
              </a:rPr>
              <a:t>2</a:t>
            </a:r>
            <a:r>
              <a:rPr kumimoji="1" lang="ja-JP" altLang="en-US" dirty="0" smtClean="0">
                <a:solidFill>
                  <a:srgbClr val="FF0000"/>
                </a:solidFill>
              </a:rPr>
              <a:t>つの季節性の関係は，時間とともに変化する</a:t>
            </a:r>
            <a:endParaRPr kumimoji="1" lang="en-US" altLang="ja-JP" dirty="0" smtClean="0">
              <a:solidFill>
                <a:srgbClr val="FF0000"/>
              </a:solidFill>
            </a:endParaRPr>
          </a:p>
          <a:p>
            <a:pPr>
              <a:lnSpc>
                <a:spcPct val="120000"/>
              </a:lnSpc>
            </a:pPr>
            <a:r>
              <a:rPr kumimoji="1" lang="ja-JP" altLang="en-US" dirty="0" smtClean="0"/>
              <a:t>原因は以下の</a:t>
            </a:r>
            <a:r>
              <a:rPr kumimoji="1" lang="en-US" altLang="ja-JP" dirty="0" smtClean="0"/>
              <a:t>3</a:t>
            </a:r>
            <a:r>
              <a:rPr kumimoji="1" lang="ja-JP" altLang="en-US" dirty="0" smtClean="0"/>
              <a:t>つ</a:t>
            </a:r>
            <a:endParaRPr kumimoji="1" lang="en-US" altLang="ja-JP" dirty="0" smtClean="0"/>
          </a:p>
          <a:p>
            <a:pPr lvl="1">
              <a:lnSpc>
                <a:spcPct val="120000"/>
              </a:lnSpc>
            </a:pPr>
            <a:r>
              <a:rPr kumimoji="1" lang="ja-JP" altLang="en-US" dirty="0" smtClean="0"/>
              <a:t>地軸のすりこぎ運動と公転軌道の回転（</a:t>
            </a:r>
            <a:r>
              <a:rPr lang="en-US" altLang="ja-JP" dirty="0" smtClean="0"/>
              <a:t>21,000</a:t>
            </a:r>
            <a:r>
              <a:rPr lang="ja-JP" altLang="ja-JP" dirty="0" smtClean="0"/>
              <a:t>年</a:t>
            </a:r>
            <a:r>
              <a:rPr lang="ja-JP" altLang="en-US" dirty="0" smtClean="0"/>
              <a:t>周期）</a:t>
            </a:r>
            <a:endParaRPr lang="en-US" altLang="ja-JP" dirty="0" smtClean="0"/>
          </a:p>
          <a:p>
            <a:pPr lvl="1">
              <a:lnSpc>
                <a:spcPct val="120000"/>
              </a:lnSpc>
            </a:pPr>
            <a:r>
              <a:rPr kumimoji="1" lang="ja-JP" altLang="en-US" dirty="0" smtClean="0"/>
              <a:t>地軸の傾きの変化（</a:t>
            </a:r>
            <a:r>
              <a:rPr lang="en-US" altLang="ja-JP" dirty="0"/>
              <a:t>40,000</a:t>
            </a:r>
            <a:r>
              <a:rPr lang="ja-JP" altLang="ja-JP" dirty="0" smtClean="0"/>
              <a:t>年</a:t>
            </a:r>
            <a:r>
              <a:rPr lang="ja-JP" altLang="en-US" dirty="0" smtClean="0"/>
              <a:t>周期）</a:t>
            </a:r>
            <a:endParaRPr lang="en-US" altLang="ja-JP" dirty="0" smtClean="0"/>
          </a:p>
          <a:p>
            <a:pPr lvl="1">
              <a:lnSpc>
                <a:spcPct val="120000"/>
              </a:lnSpc>
            </a:pPr>
            <a:r>
              <a:rPr kumimoji="1" lang="ja-JP" altLang="en-US" dirty="0" smtClean="0"/>
              <a:t>離心率の変化（主に</a:t>
            </a:r>
            <a:r>
              <a:rPr lang="en-US" altLang="ja-JP" dirty="0"/>
              <a:t>100,000</a:t>
            </a:r>
            <a:r>
              <a:rPr lang="ja-JP" altLang="ja-JP" dirty="0" smtClean="0"/>
              <a:t>年周期 </a:t>
            </a:r>
            <a:r>
              <a:rPr lang="ja-JP" altLang="en-US" dirty="0" smtClean="0"/>
              <a:t>）</a:t>
            </a:r>
            <a:endParaRPr kumimoji="1" lang="ja-JP" altLang="en-US" dirty="0"/>
          </a:p>
        </p:txBody>
      </p:sp>
      <p:sp>
        <p:nvSpPr>
          <p:cNvPr id="5" name="テキスト ボックス 4"/>
          <p:cNvSpPr txBox="1"/>
          <p:nvPr/>
        </p:nvSpPr>
        <p:spPr>
          <a:xfrm>
            <a:off x="223520" y="5562600"/>
            <a:ext cx="5006340" cy="923330"/>
          </a:xfrm>
          <a:prstGeom prst="rect">
            <a:avLst/>
          </a:prstGeom>
          <a:noFill/>
        </p:spPr>
        <p:txBody>
          <a:bodyPr wrap="square" rtlCol="0">
            <a:spAutoFit/>
          </a:bodyPr>
          <a:lstStyle/>
          <a:p>
            <a:r>
              <a:rPr lang="ja-JP" altLang="ja-JP" dirty="0"/>
              <a:t>すりこぎ</a:t>
            </a:r>
            <a:r>
              <a:rPr lang="ja-JP" altLang="ja-JP" dirty="0" smtClean="0"/>
              <a:t>運動</a:t>
            </a:r>
            <a:r>
              <a:rPr lang="ja-JP" altLang="en-US" dirty="0" smtClean="0"/>
              <a:t>と軌道回転</a:t>
            </a:r>
            <a:r>
              <a:rPr lang="ja-JP" altLang="ja-JP" dirty="0" smtClean="0"/>
              <a:t>の</a:t>
            </a:r>
            <a:r>
              <a:rPr lang="ja-JP" altLang="ja-JP" dirty="0"/>
              <a:t>半サイクル前（約</a:t>
            </a:r>
            <a:r>
              <a:rPr lang="en-US" altLang="ja-JP" dirty="0"/>
              <a:t>10,500</a:t>
            </a:r>
            <a:r>
              <a:rPr lang="ja-JP" altLang="ja-JP" dirty="0"/>
              <a:t>年前），</a:t>
            </a:r>
            <a:r>
              <a:rPr lang="en-US" altLang="ja-JP" dirty="0"/>
              <a:t>6</a:t>
            </a:r>
            <a:r>
              <a:rPr lang="ja-JP" altLang="ja-JP" dirty="0"/>
              <a:t>月の地球は楕円の「短い」端にあり，北半球の夏の日差しを少し</a:t>
            </a:r>
            <a:r>
              <a:rPr lang="ja-JP" altLang="ja-JP" dirty="0" smtClean="0"/>
              <a:t>強めた</a:t>
            </a:r>
            <a:endParaRPr kumimoji="1" lang="ja-JP" altLang="en-US" dirty="0"/>
          </a:p>
        </p:txBody>
      </p:sp>
      <p:pic>
        <p:nvPicPr>
          <p:cNvPr id="6" name="図 5"/>
          <p:cNvPicPr>
            <a:picLocks noChangeAspect="1"/>
          </p:cNvPicPr>
          <p:nvPr/>
        </p:nvPicPr>
        <p:blipFill>
          <a:blip r:embed="rId3"/>
          <a:stretch>
            <a:fillRect/>
          </a:stretch>
        </p:blipFill>
        <p:spPr>
          <a:xfrm>
            <a:off x="223520" y="1600200"/>
            <a:ext cx="5006340" cy="3962400"/>
          </a:xfrm>
          <a:prstGeom prst="rect">
            <a:avLst/>
          </a:prstGeom>
        </p:spPr>
      </p:pic>
    </p:spTree>
    <p:extLst>
      <p:ext uri="{BB962C8B-B14F-4D97-AF65-F5344CB8AC3E}">
        <p14:creationId xmlns:p14="http://schemas.microsoft.com/office/powerpoint/2010/main" val="11975106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ミランコビッチサイクル</a:t>
            </a:r>
            <a:endParaRPr kumimoji="1" lang="ja-JP" altLang="en-US" dirty="0"/>
          </a:p>
        </p:txBody>
      </p:sp>
      <p:sp>
        <p:nvSpPr>
          <p:cNvPr id="3" name="コンテンツ プレースホルダー 2"/>
          <p:cNvSpPr>
            <a:spLocks noGrp="1"/>
          </p:cNvSpPr>
          <p:nvPr>
            <p:ph idx="1"/>
          </p:nvPr>
        </p:nvSpPr>
        <p:spPr>
          <a:xfrm>
            <a:off x="457200" y="5280024"/>
            <a:ext cx="8229600" cy="1577976"/>
          </a:xfrm>
        </p:spPr>
        <p:txBody>
          <a:bodyPr>
            <a:normAutofit fontScale="77500" lnSpcReduction="20000"/>
          </a:bodyPr>
          <a:lstStyle/>
          <a:p>
            <a:r>
              <a:rPr lang="ja-JP" altLang="en-US" dirty="0" smtClean="0"/>
              <a:t>地球</a:t>
            </a:r>
            <a:r>
              <a:rPr lang="ja-JP" altLang="en-US" dirty="0"/>
              <a:t>のすりこぎ運動，傾きの変化，および軌道の離心率の変化が，</a:t>
            </a:r>
            <a:r>
              <a:rPr lang="ja-JP" altLang="en-US" dirty="0" smtClean="0"/>
              <a:t>組み合わさり</a:t>
            </a:r>
            <a:r>
              <a:rPr lang="ja-JP" altLang="en-US" dirty="0"/>
              <a:t>，季節差の複雑な歴史を生</a:t>
            </a:r>
            <a:r>
              <a:rPr lang="ja-JP" altLang="en-US" dirty="0" smtClean="0"/>
              <a:t>ずる</a:t>
            </a:r>
            <a:endParaRPr lang="en-US" altLang="ja-JP" dirty="0" smtClean="0"/>
          </a:p>
          <a:p>
            <a:pPr lvl="1"/>
            <a:r>
              <a:rPr lang="ja-JP" altLang="en-US" dirty="0" smtClean="0"/>
              <a:t>この</a:t>
            </a:r>
            <a:r>
              <a:rPr lang="ja-JP" altLang="en-US" dirty="0"/>
              <a:t>影響は，緯度によって異なる．</a:t>
            </a:r>
            <a:r>
              <a:rPr lang="ja-JP" altLang="en-US" dirty="0" smtClean="0"/>
              <a:t>傾きの</a:t>
            </a:r>
            <a:r>
              <a:rPr lang="ja-JP" altLang="en-US" dirty="0"/>
              <a:t>変化の影響は高緯度で最も著しいが，距離変化の影響はすべての緯度で</a:t>
            </a:r>
            <a:r>
              <a:rPr lang="ja-JP" altLang="en-US" dirty="0" smtClean="0"/>
              <a:t>同じ</a:t>
            </a:r>
            <a:endParaRPr kumimoji="1" lang="ja-JP" altLang="en-US" dirty="0"/>
          </a:p>
        </p:txBody>
      </p:sp>
      <p:pic>
        <p:nvPicPr>
          <p:cNvPr id="4" name="図 3"/>
          <p:cNvPicPr>
            <a:picLocks noChangeAspect="1"/>
          </p:cNvPicPr>
          <p:nvPr/>
        </p:nvPicPr>
        <p:blipFill>
          <a:blip r:embed="rId3"/>
          <a:stretch>
            <a:fillRect/>
          </a:stretch>
        </p:blipFill>
        <p:spPr>
          <a:xfrm>
            <a:off x="1743075" y="1222375"/>
            <a:ext cx="5657850" cy="3981450"/>
          </a:xfrm>
          <a:prstGeom prst="rect">
            <a:avLst/>
          </a:prstGeom>
        </p:spPr>
      </p:pic>
    </p:spTree>
    <p:extLst>
      <p:ext uri="{BB962C8B-B14F-4D97-AF65-F5344CB8AC3E}">
        <p14:creationId xmlns:p14="http://schemas.microsoft.com/office/powerpoint/2010/main" val="26700588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夏の日射量と氷体積変化速度</a:t>
            </a:r>
            <a:endParaRPr kumimoji="1" lang="ja-JP" altLang="en-US" dirty="0"/>
          </a:p>
        </p:txBody>
      </p:sp>
      <p:sp>
        <p:nvSpPr>
          <p:cNvPr id="4" name="コンテンツ プレースホルダー 3"/>
          <p:cNvSpPr>
            <a:spLocks noGrp="1"/>
          </p:cNvSpPr>
          <p:nvPr>
            <p:ph idx="1"/>
          </p:nvPr>
        </p:nvSpPr>
        <p:spPr>
          <a:xfrm>
            <a:off x="457200" y="4446270"/>
            <a:ext cx="8229600" cy="2411730"/>
          </a:xfrm>
        </p:spPr>
        <p:txBody>
          <a:bodyPr>
            <a:normAutofit fontScale="70000" lnSpcReduction="20000"/>
          </a:bodyPr>
          <a:lstStyle/>
          <a:p>
            <a:pPr>
              <a:lnSpc>
                <a:spcPct val="120000"/>
              </a:lnSpc>
            </a:pPr>
            <a:r>
              <a:rPr lang="ja-JP" altLang="ja-JP" dirty="0"/>
              <a:t>大陸のほとんどは北半球にあるので，北半球の日射量が氷床に大きな影響をおよぼす </a:t>
            </a:r>
            <a:endParaRPr lang="en-US" altLang="ja-JP" dirty="0" smtClean="0"/>
          </a:p>
          <a:p>
            <a:pPr>
              <a:lnSpc>
                <a:spcPct val="120000"/>
              </a:lnSpc>
            </a:pPr>
            <a:r>
              <a:rPr lang="ja-JP" altLang="ja-JP" dirty="0"/>
              <a:t>夏の高い日射量は，氷体積の</a:t>
            </a:r>
            <a:r>
              <a:rPr lang="ja-JP" altLang="ja-JP" dirty="0" smtClean="0"/>
              <a:t>変化</a:t>
            </a:r>
            <a:r>
              <a:rPr lang="ja-JP" altLang="en-US" dirty="0" smtClean="0"/>
              <a:t>速度</a:t>
            </a:r>
            <a:r>
              <a:rPr lang="ja-JP" altLang="ja-JP" dirty="0" smtClean="0"/>
              <a:t>の</a:t>
            </a:r>
            <a:r>
              <a:rPr lang="ja-JP" altLang="ja-JP" dirty="0"/>
              <a:t>極大と一致している </a:t>
            </a:r>
            <a:endParaRPr lang="en-US" altLang="ja-JP" dirty="0" smtClean="0"/>
          </a:p>
          <a:p>
            <a:pPr lvl="1">
              <a:lnSpc>
                <a:spcPct val="120000"/>
              </a:lnSpc>
            </a:pPr>
            <a:r>
              <a:rPr lang="ja-JP" altLang="ja-JP" dirty="0">
                <a:solidFill>
                  <a:srgbClr val="FF0000"/>
                </a:solidFill>
              </a:rPr>
              <a:t>軌道変化による日射量の変化が，氷体積の時間変化の主な原因で</a:t>
            </a:r>
            <a:r>
              <a:rPr lang="ja-JP" altLang="ja-JP" dirty="0" smtClean="0">
                <a:solidFill>
                  <a:srgbClr val="FF0000"/>
                </a:solidFill>
              </a:rPr>
              <a:t>ある</a:t>
            </a:r>
            <a:endParaRPr lang="en-US" altLang="ja-JP" dirty="0" smtClean="0">
              <a:solidFill>
                <a:srgbClr val="FF0000"/>
              </a:solidFill>
            </a:endParaRPr>
          </a:p>
          <a:p>
            <a:pPr>
              <a:lnSpc>
                <a:spcPct val="120000"/>
              </a:lnSpc>
            </a:pPr>
            <a:r>
              <a:rPr lang="ja-JP" altLang="ja-JP" dirty="0" smtClean="0"/>
              <a:t>ミランコビッチ理論は</a:t>
            </a:r>
            <a:r>
              <a:rPr lang="ja-JP" altLang="ja-JP" dirty="0"/>
              <a:t>，私たちの理論評価で</a:t>
            </a:r>
            <a:r>
              <a:rPr lang="en-US" altLang="ja-JP" dirty="0"/>
              <a:t>10</a:t>
            </a:r>
            <a:r>
              <a:rPr lang="ja-JP" altLang="ja-JP" dirty="0"/>
              <a:t>点満点中</a:t>
            </a:r>
            <a:r>
              <a:rPr lang="en-US" altLang="ja-JP" dirty="0"/>
              <a:t>9</a:t>
            </a:r>
            <a:r>
              <a:rPr lang="ja-JP" altLang="ja-JP" dirty="0" smtClean="0"/>
              <a:t>点</a:t>
            </a:r>
            <a:endParaRPr lang="en-US" altLang="ja-JP" dirty="0" smtClean="0"/>
          </a:p>
        </p:txBody>
      </p:sp>
      <p:pic>
        <p:nvPicPr>
          <p:cNvPr id="5" name="図 4"/>
          <p:cNvPicPr>
            <a:picLocks noChangeAspect="1"/>
          </p:cNvPicPr>
          <p:nvPr/>
        </p:nvPicPr>
        <p:blipFill>
          <a:blip r:embed="rId3"/>
          <a:stretch>
            <a:fillRect/>
          </a:stretch>
        </p:blipFill>
        <p:spPr>
          <a:xfrm>
            <a:off x="1802765" y="1295400"/>
            <a:ext cx="5538470" cy="3138170"/>
          </a:xfrm>
          <a:prstGeom prst="rect">
            <a:avLst/>
          </a:prstGeom>
        </p:spPr>
      </p:pic>
    </p:spTree>
    <p:extLst>
      <p:ext uri="{BB962C8B-B14F-4D97-AF65-F5344CB8AC3E}">
        <p14:creationId xmlns:p14="http://schemas.microsoft.com/office/powerpoint/2010/main" val="41625540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ja-JP" altLang="en-US" dirty="0" smtClean="0"/>
              <a:t>未解決の謎</a:t>
            </a:r>
            <a:endParaRPr kumimoji="1" lang="ja-JP" altLang="en-US" dirty="0"/>
          </a:p>
        </p:txBody>
      </p:sp>
      <p:sp>
        <p:nvSpPr>
          <p:cNvPr id="4" name="コンテンツ プレースホルダー 3"/>
          <p:cNvSpPr>
            <a:spLocks noGrp="1"/>
          </p:cNvSpPr>
          <p:nvPr>
            <p:ph idx="1"/>
          </p:nvPr>
        </p:nvSpPr>
        <p:spPr>
          <a:xfrm>
            <a:off x="457200" y="1079500"/>
            <a:ext cx="8229600" cy="3289301"/>
          </a:xfrm>
        </p:spPr>
        <p:txBody>
          <a:bodyPr>
            <a:normAutofit fontScale="70000" lnSpcReduction="20000"/>
          </a:bodyPr>
          <a:lstStyle/>
          <a:p>
            <a:pPr>
              <a:lnSpc>
                <a:spcPct val="120000"/>
              </a:lnSpc>
            </a:pPr>
            <a:r>
              <a:rPr lang="ja-JP" altLang="ja-JP" dirty="0"/>
              <a:t>氷期極</a:t>
            </a:r>
            <a:r>
              <a:rPr lang="ja-JP" altLang="ja-JP" dirty="0" smtClean="0"/>
              <a:t>大期から</a:t>
            </a:r>
            <a:r>
              <a:rPr lang="ja-JP" altLang="ja-JP" dirty="0"/>
              <a:t>間</a:t>
            </a:r>
            <a:r>
              <a:rPr lang="ja-JP" altLang="ja-JP" dirty="0" smtClean="0"/>
              <a:t>氷期へ</a:t>
            </a:r>
            <a:r>
              <a:rPr lang="ja-JP" altLang="ja-JP" dirty="0"/>
              <a:t>の急速な</a:t>
            </a:r>
            <a:r>
              <a:rPr lang="ja-JP" altLang="ja-JP" dirty="0" smtClean="0"/>
              <a:t>脱出</a:t>
            </a:r>
            <a:r>
              <a:rPr lang="ja-JP" altLang="en-US" dirty="0" smtClean="0"/>
              <a:t>．</a:t>
            </a:r>
            <a:r>
              <a:rPr lang="ja-JP" altLang="ja-JP" dirty="0"/>
              <a:t>軌道変化</a:t>
            </a:r>
            <a:r>
              <a:rPr lang="ja-JP" altLang="ja-JP" dirty="0" smtClean="0"/>
              <a:t>は正弦曲線</a:t>
            </a:r>
            <a:r>
              <a:rPr lang="ja-JP" altLang="en-US" dirty="0" smtClean="0"/>
              <a:t>だが，</a:t>
            </a:r>
            <a:r>
              <a:rPr lang="en-US" altLang="ja-JP" baseline="30000" dirty="0" smtClean="0"/>
              <a:t>18</a:t>
            </a:r>
            <a:r>
              <a:rPr lang="en-US" altLang="ja-JP" dirty="0" smtClean="0"/>
              <a:t>O</a:t>
            </a:r>
            <a:r>
              <a:rPr lang="en-US" altLang="ja-JP" dirty="0"/>
              <a:t>/</a:t>
            </a:r>
            <a:r>
              <a:rPr lang="en-US" altLang="ja-JP" baseline="30000" dirty="0"/>
              <a:t>16</a:t>
            </a:r>
            <a:r>
              <a:rPr lang="en-US" altLang="ja-JP" dirty="0"/>
              <a:t>O</a:t>
            </a:r>
            <a:r>
              <a:rPr lang="ja-JP" altLang="ja-JP" dirty="0"/>
              <a:t>比の記録は，正弦曲線では</a:t>
            </a:r>
            <a:r>
              <a:rPr lang="ja-JP" altLang="ja-JP" dirty="0" smtClean="0"/>
              <a:t>ない</a:t>
            </a:r>
            <a:endParaRPr lang="en-US" altLang="ja-JP" dirty="0"/>
          </a:p>
          <a:p>
            <a:pPr>
              <a:lnSpc>
                <a:spcPct val="120000"/>
              </a:lnSpc>
            </a:pPr>
            <a:r>
              <a:rPr lang="ja-JP" altLang="ja-JP" dirty="0"/>
              <a:t>氷体積の変化に伴う大気組成の</a:t>
            </a:r>
            <a:r>
              <a:rPr lang="ja-JP" altLang="ja-JP" dirty="0" smtClean="0"/>
              <a:t>変化</a:t>
            </a:r>
            <a:r>
              <a:rPr lang="ja-JP" altLang="en-US" dirty="0" smtClean="0"/>
              <a:t>．</a:t>
            </a:r>
            <a:r>
              <a:rPr lang="ja-JP" altLang="ja-JP" dirty="0" smtClean="0"/>
              <a:t>氷</a:t>
            </a:r>
            <a:r>
              <a:rPr lang="ja-JP" altLang="ja-JP" dirty="0"/>
              <a:t>床の増減が，どうして大気の</a:t>
            </a:r>
            <a:r>
              <a:rPr lang="en-US" altLang="ja-JP" dirty="0"/>
              <a:t>CO</a:t>
            </a:r>
            <a:r>
              <a:rPr lang="en-US" altLang="ja-JP" baseline="-25000" dirty="0"/>
              <a:t>2</a:t>
            </a:r>
            <a:r>
              <a:rPr lang="ja-JP" altLang="ja-JP" dirty="0"/>
              <a:t>の変動と</a:t>
            </a:r>
            <a:r>
              <a:rPr lang="ja-JP" altLang="ja-JP" dirty="0" smtClean="0"/>
              <a:t>結びつ</a:t>
            </a:r>
            <a:r>
              <a:rPr lang="ja-JP" altLang="en-US" dirty="0" smtClean="0"/>
              <a:t>くの</a:t>
            </a:r>
            <a:r>
              <a:rPr lang="ja-JP" altLang="ja-JP" dirty="0" smtClean="0"/>
              <a:t>か</a:t>
            </a:r>
            <a:r>
              <a:rPr lang="ja-JP" altLang="en-US" dirty="0" smtClean="0"/>
              <a:t>？　</a:t>
            </a:r>
            <a:endParaRPr lang="en-US" altLang="ja-JP" dirty="0" smtClean="0"/>
          </a:p>
          <a:p>
            <a:pPr lvl="1">
              <a:lnSpc>
                <a:spcPct val="120000"/>
              </a:lnSpc>
            </a:pPr>
            <a:r>
              <a:rPr kumimoji="1" lang="ja-JP" altLang="en-US" dirty="0" smtClean="0"/>
              <a:t>氷床の融解により，沈み込み帯の火山活動が活発化，</a:t>
            </a:r>
            <a:r>
              <a:rPr lang="en-US" altLang="ja-JP" dirty="0" smtClean="0"/>
              <a:t>CO</a:t>
            </a:r>
            <a:r>
              <a:rPr lang="en-US" altLang="ja-JP" baseline="-25000" dirty="0" smtClean="0"/>
              <a:t>2</a:t>
            </a:r>
            <a:r>
              <a:rPr lang="ja-JP" altLang="en-US" dirty="0" smtClean="0"/>
              <a:t>を噴出？</a:t>
            </a:r>
            <a:endParaRPr lang="en-US" altLang="ja-JP" dirty="0" smtClean="0"/>
          </a:p>
          <a:p>
            <a:pPr>
              <a:lnSpc>
                <a:spcPct val="120000"/>
              </a:lnSpc>
            </a:pPr>
            <a:r>
              <a:rPr lang="ja-JP" altLang="ja-JP" dirty="0" smtClean="0"/>
              <a:t>氷河期の</a:t>
            </a:r>
            <a:r>
              <a:rPr lang="ja-JP" altLang="en-US" dirty="0" smtClean="0"/>
              <a:t>周期</a:t>
            </a:r>
            <a:r>
              <a:rPr lang="ja-JP" altLang="ja-JP" dirty="0" smtClean="0"/>
              <a:t>の変化</a:t>
            </a:r>
            <a:r>
              <a:rPr lang="ja-JP" altLang="en-US" dirty="0" smtClean="0"/>
              <a:t>．</a:t>
            </a:r>
            <a:r>
              <a:rPr lang="en-US" altLang="ja-JP" dirty="0" smtClean="0"/>
              <a:t>100</a:t>
            </a:r>
            <a:r>
              <a:rPr lang="ja-JP" altLang="ja-JP" dirty="0"/>
              <a:t>万年前</a:t>
            </a:r>
            <a:r>
              <a:rPr lang="ja-JP" altLang="ja-JP" dirty="0" smtClean="0"/>
              <a:t>以前，主</a:t>
            </a:r>
            <a:r>
              <a:rPr lang="ja-JP" altLang="ja-JP" dirty="0"/>
              <a:t>な周期</a:t>
            </a:r>
            <a:r>
              <a:rPr lang="ja-JP" altLang="ja-JP" dirty="0" smtClean="0"/>
              <a:t>は地軸</a:t>
            </a:r>
            <a:r>
              <a:rPr lang="ja-JP" altLang="ja-JP" dirty="0"/>
              <a:t>の傾きの変化に対応</a:t>
            </a:r>
            <a:r>
              <a:rPr lang="ja-JP" altLang="ja-JP" dirty="0" smtClean="0"/>
              <a:t>し</a:t>
            </a:r>
            <a:r>
              <a:rPr lang="ja-JP" altLang="en-US" dirty="0" smtClean="0"/>
              <a:t>た</a:t>
            </a:r>
            <a:r>
              <a:rPr lang="en-US" altLang="ja-JP" dirty="0" smtClean="0"/>
              <a:t>4</a:t>
            </a:r>
            <a:r>
              <a:rPr lang="ja-JP" altLang="ja-JP" dirty="0"/>
              <a:t>万</a:t>
            </a:r>
            <a:r>
              <a:rPr lang="ja-JP" altLang="ja-JP" dirty="0" smtClean="0"/>
              <a:t>年．その後</a:t>
            </a:r>
            <a:r>
              <a:rPr lang="ja-JP" altLang="ja-JP" dirty="0"/>
              <a:t>，主な周期</a:t>
            </a:r>
            <a:r>
              <a:rPr lang="ja-JP" altLang="ja-JP" dirty="0" smtClean="0"/>
              <a:t>は</a:t>
            </a:r>
            <a:r>
              <a:rPr lang="en-US" altLang="ja-JP" dirty="0" smtClean="0"/>
              <a:t>10</a:t>
            </a:r>
            <a:r>
              <a:rPr lang="ja-JP" altLang="ja-JP" dirty="0"/>
              <a:t>万年</a:t>
            </a:r>
            <a:r>
              <a:rPr lang="ja-JP" altLang="ja-JP" dirty="0" smtClean="0"/>
              <a:t>に変化</a:t>
            </a:r>
            <a:endParaRPr lang="en-US" altLang="ja-JP" dirty="0" smtClean="0"/>
          </a:p>
          <a:p>
            <a:pPr lvl="1">
              <a:lnSpc>
                <a:spcPct val="120000"/>
              </a:lnSpc>
            </a:pPr>
            <a:r>
              <a:rPr lang="ja-JP" altLang="ja-JP" dirty="0" smtClean="0"/>
              <a:t>この</a:t>
            </a:r>
            <a:r>
              <a:rPr lang="ja-JP" altLang="ja-JP" dirty="0"/>
              <a:t>変化は，</a:t>
            </a:r>
            <a:r>
              <a:rPr lang="ja-JP" altLang="ja-JP" dirty="0" smtClean="0"/>
              <a:t>不可解．</a:t>
            </a:r>
            <a:r>
              <a:rPr lang="en-US" altLang="ja-JP" dirty="0" smtClean="0"/>
              <a:t>10</a:t>
            </a:r>
            <a:r>
              <a:rPr lang="ja-JP" altLang="ja-JP" dirty="0"/>
              <a:t>万年周期は離心率の変化に対応しているが，それが日射におよぼす影響はごく小さい </a:t>
            </a:r>
            <a:endParaRPr kumimoji="1" lang="ja-JP" altLang="en-US" dirty="0"/>
          </a:p>
        </p:txBody>
      </p:sp>
      <p:pic>
        <p:nvPicPr>
          <p:cNvPr id="6" name="図 5"/>
          <p:cNvPicPr>
            <a:picLocks noChangeAspect="1"/>
          </p:cNvPicPr>
          <p:nvPr/>
        </p:nvPicPr>
        <p:blipFill>
          <a:blip r:embed="rId3"/>
          <a:stretch>
            <a:fillRect/>
          </a:stretch>
        </p:blipFill>
        <p:spPr>
          <a:xfrm>
            <a:off x="1033463" y="4425950"/>
            <a:ext cx="7077075" cy="2114550"/>
          </a:xfrm>
          <a:prstGeom prst="rect">
            <a:avLst/>
          </a:prstGeom>
        </p:spPr>
      </p:pic>
    </p:spTree>
    <p:extLst>
      <p:ext uri="{BB962C8B-B14F-4D97-AF65-F5344CB8AC3E}">
        <p14:creationId xmlns:p14="http://schemas.microsoft.com/office/powerpoint/2010/main" val="14643817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6349</TotalTime>
  <Words>2177</Words>
  <Application>Microsoft Macintosh PowerPoint</Application>
  <PresentationFormat>画面に合わせる (4:3)</PresentationFormat>
  <Paragraphs>82</Paragraphs>
  <Slides>12</Slides>
  <Notes>11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ホワイト</vt:lpstr>
      <vt:lpstr>第18章　気候に対処する 自然の気候変動の原因と結果</vt:lpstr>
      <vt:lpstr>氷期と間氷期</vt:lpstr>
      <vt:lpstr>底生有孔虫の酸素同位体比</vt:lpstr>
      <vt:lpstr>軌道周期</vt:lpstr>
      <vt:lpstr>現在の日射量の季節変化</vt:lpstr>
      <vt:lpstr>自転軸のすりこぎ運動</vt:lpstr>
      <vt:lpstr>ミランコビッチサイクル</vt:lpstr>
      <vt:lpstr>夏の日射量と氷体積変化速度</vt:lpstr>
      <vt:lpstr>未解決の謎</vt:lpstr>
      <vt:lpstr>新生代（6,550万年前〜）の気候変動</vt:lpstr>
      <vt:lpstr>1,000年周期の急激な気候変動</vt:lpstr>
      <vt:lpstr>急激な気候変動の原因：海洋循環？</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1832</cp:revision>
  <cp:lastPrinted>2015-04-23T08:19:19Z</cp:lastPrinted>
  <dcterms:created xsi:type="dcterms:W3CDTF">2013-12-26T10:25:17Z</dcterms:created>
  <dcterms:modified xsi:type="dcterms:W3CDTF">2015-05-23T03:22:20Z</dcterms:modified>
</cp:coreProperties>
</file>