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425" r:id="rId2"/>
    <p:sldId id="426" r:id="rId3"/>
    <p:sldId id="427" r:id="rId4"/>
    <p:sldId id="428" r:id="rId5"/>
    <p:sldId id="429" r:id="rId6"/>
    <p:sldId id="430" r:id="rId7"/>
    <p:sldId id="431" r:id="rId8"/>
    <p:sldId id="432" r:id="rId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5217" autoAdjust="0"/>
  </p:normalViewPr>
  <p:slideViewPr>
    <p:cSldViewPr snapToGrid="0" snapToObjects="1" showGuides="1">
      <p:cViewPr>
        <p:scale>
          <a:sx n="100" d="100"/>
          <a:sy n="100" d="100"/>
        </p:scale>
        <p:origin x="-1616" y="-88"/>
      </p:cViewPr>
      <p:guideLst>
        <p:guide orient="horz" pos="3068"/>
        <p:guide pos="515"/>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64CCB0-F41E-EC46-BC85-FCC037CC0E23}" type="datetimeFigureOut">
              <a:rPr kumimoji="1" lang="ja-JP" altLang="en-US" smtClean="0"/>
              <a:t>05/23/2015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726A01-D7E3-DD47-80B9-5BFC7D761E26}" type="slidenum">
              <a:rPr kumimoji="1" lang="ja-JP" altLang="en-US" smtClean="0"/>
              <a:t>‹#›</a:t>
            </a:fld>
            <a:endParaRPr kumimoji="1" lang="ja-JP" altLang="en-US"/>
          </a:p>
        </p:txBody>
      </p:sp>
    </p:spTree>
    <p:extLst>
      <p:ext uri="{BB962C8B-B14F-4D97-AF65-F5344CB8AC3E}">
        <p14:creationId xmlns:p14="http://schemas.microsoft.com/office/powerpoint/2010/main" val="3721002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B7519F-92BC-6B4F-B437-03A8FAF9A45E}" type="datetimeFigureOut">
              <a:rPr kumimoji="1" lang="ja-JP" altLang="en-US" smtClean="0"/>
              <a:t>05/23/2015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EEAE6E-CE5E-7D40-A6AE-58E5A768089B}" type="slidenum">
              <a:rPr kumimoji="1" lang="ja-JP" altLang="en-US" smtClean="0"/>
              <a:t>‹#›</a:t>
            </a:fld>
            <a:endParaRPr kumimoji="1" lang="ja-JP" altLang="en-US"/>
          </a:p>
        </p:txBody>
      </p:sp>
    </p:spTree>
    <p:extLst>
      <p:ext uri="{BB962C8B-B14F-4D97-AF65-F5344CB8AC3E}">
        <p14:creationId xmlns:p14="http://schemas.microsoft.com/office/powerpoint/2010/main" val="3317825364"/>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19―1</a:t>
            </a:r>
            <a:r>
              <a:rPr kumimoji="1" lang="ja-JP" altLang="en-US" dirty="0" smtClean="0"/>
              <a:t>：（</a:t>
            </a:r>
            <a:r>
              <a:rPr kumimoji="1" lang="en-US" altLang="ja-JP" dirty="0" smtClean="0"/>
              <a:t>a</a:t>
            </a:r>
            <a:r>
              <a:rPr kumimoji="1" lang="ja-JP" altLang="en-US" dirty="0" smtClean="0"/>
              <a:t>）全世界の人口の時間変化．縦軸は対数であることに注意．グラフの直線部分は，一定の「倍加時間」を持つ対数増殖期を表す．グラフの拡大部は，</a:t>
            </a:r>
            <a:r>
              <a:rPr kumimoji="1" lang="en-US" altLang="ja-JP" dirty="0" smtClean="0"/>
              <a:t>1800</a:t>
            </a:r>
            <a:r>
              <a:rPr kumimoji="1" lang="ja-JP" altLang="en-US" dirty="0" smtClean="0"/>
              <a:t>～</a:t>
            </a:r>
            <a:r>
              <a:rPr kumimoji="1" lang="en-US" altLang="ja-JP" dirty="0" smtClean="0"/>
              <a:t>2010 </a:t>
            </a:r>
            <a:r>
              <a:rPr kumimoji="1" lang="ja-JP" altLang="en-US" dirty="0" smtClean="0"/>
              <a:t>年の対数増殖期を均等目盛で示している．</a:t>
            </a:r>
            <a:endParaRPr kumimoji="1" lang="en-US" altLang="ja-JP" dirty="0" smtClean="0"/>
          </a:p>
          <a:p>
            <a:r>
              <a:rPr kumimoji="1" lang="ja-JP" altLang="en-US" dirty="0" smtClean="0"/>
              <a:t>（</a:t>
            </a:r>
            <a:r>
              <a:rPr kumimoji="1" lang="en-US" altLang="ja-JP" dirty="0" smtClean="0"/>
              <a:t>b</a:t>
            </a:r>
            <a:r>
              <a:rPr kumimoji="1" lang="ja-JP" altLang="en-US" dirty="0" smtClean="0"/>
              <a:t>）過去</a:t>
            </a:r>
            <a:r>
              <a:rPr kumimoji="1" lang="en-US" altLang="ja-JP" dirty="0" smtClean="0"/>
              <a:t>3,500 </a:t>
            </a:r>
            <a:r>
              <a:rPr kumimoji="1" lang="ja-JP" altLang="en-US" dirty="0" smtClean="0"/>
              <a:t>年の人口増加率の時間変化．全人口だけではなく，人口の増加率も時間とともに増加した．（</a:t>
            </a:r>
            <a:r>
              <a:rPr kumimoji="1" lang="en-US" altLang="ja-JP" dirty="0" smtClean="0"/>
              <a:t>Data from U.S. Census Bureau</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2</a:t>
            </a:fld>
            <a:endParaRPr kumimoji="1" lang="ja-JP" altLang="en-US"/>
          </a:p>
        </p:txBody>
      </p:sp>
    </p:spTree>
    <p:extLst>
      <p:ext uri="{BB962C8B-B14F-4D97-AF65-F5344CB8AC3E}">
        <p14:creationId xmlns:p14="http://schemas.microsoft.com/office/powerpoint/2010/main" val="368932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19―2</a:t>
            </a:r>
            <a:r>
              <a:rPr kumimoji="1" lang="ja-JP" altLang="en-US" dirty="0" smtClean="0"/>
              <a:t>：各国の一人あたりの消費エネルギー．</a:t>
            </a:r>
            <a:r>
              <a:rPr kumimoji="1" lang="en-US" altLang="ja-JP" dirty="0" smtClean="0"/>
              <a:t>2,300 </a:t>
            </a:r>
            <a:r>
              <a:rPr kumimoji="1" lang="ja-JP" altLang="en-US" dirty="0" smtClean="0"/>
              <a:t>ワットの横線は，全世界の一人あたり平均消費エネルギーを示す．</a:t>
            </a:r>
            <a:r>
              <a:rPr kumimoji="1" lang="en-US" altLang="ja-JP" dirty="0" smtClean="0"/>
              <a:t>100 </a:t>
            </a:r>
            <a:r>
              <a:rPr kumimoji="1" lang="ja-JP" altLang="en-US" dirty="0" smtClean="0"/>
              <a:t>ワットの横線は，私たちが食物から得る平均エネルギーを示す．人間以外の動物は，食物によるエネルギーに制限されている．（</a:t>
            </a:r>
            <a:r>
              <a:rPr kumimoji="1" lang="en-US" altLang="ja-JP" dirty="0" smtClean="0"/>
              <a:t>Data from International</a:t>
            </a:r>
            <a:r>
              <a:rPr kumimoji="1" lang="en-US" altLang="ja-JP" baseline="0" dirty="0" smtClean="0"/>
              <a:t> </a:t>
            </a:r>
            <a:r>
              <a:rPr kumimoji="1" lang="en-US" altLang="ja-JP" dirty="0" smtClean="0"/>
              <a:t>Energy Agency, Key World Energy Statistics, 2009</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3</a:t>
            </a:fld>
            <a:endParaRPr kumimoji="1" lang="ja-JP" altLang="en-US"/>
          </a:p>
        </p:txBody>
      </p:sp>
    </p:spTree>
    <p:extLst>
      <p:ext uri="{BB962C8B-B14F-4D97-AF65-F5344CB8AC3E}">
        <p14:creationId xmlns:p14="http://schemas.microsoft.com/office/powerpoint/2010/main" val="2936865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19―4</a:t>
            </a:r>
            <a:r>
              <a:rPr kumimoji="1" lang="ja-JP" altLang="en-US" dirty="0" smtClean="0"/>
              <a:t>：地質時代における化石燃料の蓄積速度の変化．大量の石炭は石炭紀につくられたことに注意．また，石油の形成年代はより若いことに注意．（</a:t>
            </a:r>
            <a:r>
              <a:rPr kumimoji="1" lang="en-US" altLang="ja-JP" dirty="0" smtClean="0"/>
              <a:t>Modified from Pimentel and </a:t>
            </a:r>
            <a:r>
              <a:rPr kumimoji="1" lang="en-US" altLang="ja-JP" dirty="0" err="1" smtClean="0"/>
              <a:t>Patzek</a:t>
            </a:r>
            <a:r>
              <a:rPr kumimoji="1" lang="en-US" altLang="ja-JP" dirty="0" smtClean="0"/>
              <a:t>,</a:t>
            </a:r>
            <a:r>
              <a:rPr kumimoji="1" lang="en-US" altLang="ja-JP" baseline="0" dirty="0" smtClean="0"/>
              <a:t> </a:t>
            </a:r>
            <a:r>
              <a:rPr kumimoji="1" lang="en-US" altLang="ja-JP" dirty="0" smtClean="0"/>
              <a:t>Rev. Environ. </a:t>
            </a:r>
            <a:r>
              <a:rPr kumimoji="1" lang="en-US" altLang="ja-JP" dirty="0" err="1" smtClean="0"/>
              <a:t>Contam</a:t>
            </a:r>
            <a:r>
              <a:rPr kumimoji="1" lang="en-US" altLang="ja-JP" dirty="0" smtClean="0"/>
              <a:t>. </a:t>
            </a:r>
            <a:r>
              <a:rPr kumimoji="1" lang="en-US" altLang="ja-JP" dirty="0" err="1" smtClean="0"/>
              <a:t>Toxicol</a:t>
            </a:r>
            <a:r>
              <a:rPr kumimoji="1" lang="en-US" altLang="ja-JP" dirty="0" smtClean="0"/>
              <a:t>. 189 (2007): 25―41</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4</a:t>
            </a:fld>
            <a:endParaRPr kumimoji="1" lang="ja-JP" altLang="en-US"/>
          </a:p>
        </p:txBody>
      </p:sp>
    </p:spTree>
    <p:extLst>
      <p:ext uri="{BB962C8B-B14F-4D97-AF65-F5344CB8AC3E}">
        <p14:creationId xmlns:p14="http://schemas.microsoft.com/office/powerpoint/2010/main" val="228229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19―6</a:t>
            </a:r>
            <a:r>
              <a:rPr kumimoji="1" lang="ja-JP" altLang="en-US" dirty="0" smtClean="0"/>
              <a:t>：人工衛星からの重力測定によって決定された，インド北部とバングラディシュの地下水の減少．インド北部は，</a:t>
            </a:r>
            <a:r>
              <a:rPr kumimoji="1" lang="en-US" altLang="ja-JP" dirty="0" smtClean="0"/>
              <a:t>6 </a:t>
            </a:r>
            <a:r>
              <a:rPr kumimoji="1" lang="ja-JP" altLang="en-US" dirty="0" smtClean="0"/>
              <a:t>億の人口があり，大規模に灌漑されている．</a:t>
            </a:r>
            <a:r>
              <a:rPr kumimoji="1" lang="en-US" altLang="ja-JP" dirty="0" smtClean="0"/>
              <a:t>1 </a:t>
            </a:r>
            <a:r>
              <a:rPr kumimoji="1" lang="ja-JP" altLang="en-US" dirty="0" smtClean="0"/>
              <a:t>年あたり約</a:t>
            </a:r>
            <a:r>
              <a:rPr kumimoji="1" lang="en-US" altLang="ja-JP" dirty="0" smtClean="0"/>
              <a:t>55 km3 </a:t>
            </a:r>
            <a:r>
              <a:rPr kumimoji="1" lang="ja-JP" altLang="en-US" dirty="0" smtClean="0"/>
              <a:t>の地下水が失われている．これは，同じくらいの面積では，世界最大の減少速度である．（</a:t>
            </a:r>
            <a:r>
              <a:rPr kumimoji="1" lang="en-US" altLang="ja-JP" dirty="0" smtClean="0"/>
              <a:t>Modified from </a:t>
            </a:r>
            <a:r>
              <a:rPr kumimoji="1" lang="en-US" altLang="ja-JP" dirty="0" err="1" smtClean="0"/>
              <a:t>Tiwari</a:t>
            </a:r>
            <a:r>
              <a:rPr kumimoji="1" lang="en-US" altLang="ja-JP" dirty="0" smtClean="0"/>
              <a:t>, </a:t>
            </a:r>
            <a:r>
              <a:rPr kumimoji="1" lang="en-US" altLang="ja-JP" dirty="0" err="1" smtClean="0"/>
              <a:t>Wahr</a:t>
            </a:r>
            <a:r>
              <a:rPr kumimoji="1" lang="en-US" altLang="ja-JP" dirty="0" smtClean="0"/>
              <a:t>, and </a:t>
            </a:r>
            <a:r>
              <a:rPr kumimoji="1" lang="en-US" altLang="ja-JP" dirty="0" err="1" smtClean="0"/>
              <a:t>Swensen</a:t>
            </a:r>
            <a:r>
              <a:rPr kumimoji="1" lang="en-US" altLang="ja-JP" dirty="0" smtClean="0"/>
              <a:t>, Geophys. Res. Lett. 36 (2009), L18401</a:t>
            </a:r>
            <a:r>
              <a:rPr kumimoji="1" lang="ja-JP" altLang="en-US" dirty="0" smtClean="0"/>
              <a:t>）．</a:t>
            </a:r>
            <a:endParaRPr kumimoji="1" lang="en-US" altLang="ja-JP" dirty="0" smtClean="0"/>
          </a:p>
          <a:p>
            <a:endParaRPr kumimoji="1" lang="en-US" altLang="ja-JP" dirty="0" smtClean="0"/>
          </a:p>
          <a:p>
            <a:r>
              <a:rPr kumimoji="1" lang="ja-JP" altLang="en-US" dirty="0" smtClean="0"/>
              <a:t>図</a:t>
            </a:r>
            <a:r>
              <a:rPr kumimoji="1" lang="en-US" altLang="ja-JP" dirty="0" smtClean="0"/>
              <a:t>19―7</a:t>
            </a:r>
            <a:r>
              <a:rPr kumimoji="1" lang="ja-JP" altLang="en-US" dirty="0" smtClean="0"/>
              <a:t>：サウジアラビアの帯水層からの取水量．サウジアラビアには，一年を通した表面水はない．</a:t>
            </a:r>
            <a:r>
              <a:rPr kumimoji="1" lang="en-US" altLang="ja-JP" dirty="0" smtClean="0"/>
              <a:t>1970 </a:t>
            </a:r>
            <a:r>
              <a:rPr kumimoji="1" lang="ja-JP" altLang="en-US" dirty="0" smtClean="0"/>
              <a:t>年代の農業の発達は，地下水の非持続的使用と永続する衰退をまねいた．サウジアラビアは，水不足のため，</a:t>
            </a:r>
            <a:r>
              <a:rPr kumimoji="1" lang="en-US" altLang="ja-JP" dirty="0" smtClean="0"/>
              <a:t>2008 </a:t>
            </a:r>
            <a:r>
              <a:rPr kumimoji="1" lang="ja-JP" altLang="en-US" dirty="0" smtClean="0"/>
              <a:t>年に小麦の生産を止めた．この曲線の形は，図</a:t>
            </a:r>
            <a:r>
              <a:rPr kumimoji="1" lang="en-US" altLang="ja-JP" dirty="0" smtClean="0"/>
              <a:t>19―10</a:t>
            </a:r>
            <a:r>
              <a:rPr kumimoji="1" lang="ja-JP" altLang="en-US" dirty="0" smtClean="0"/>
              <a:t>の石油の生産曲線と似ていることに注意．（</a:t>
            </a:r>
            <a:r>
              <a:rPr kumimoji="1" lang="en-US" altLang="ja-JP" dirty="0" smtClean="0"/>
              <a:t>Created from data in </a:t>
            </a:r>
            <a:r>
              <a:rPr kumimoji="1" lang="en-US" altLang="ja-JP" dirty="0" err="1" smtClean="0"/>
              <a:t>Abderrahman</a:t>
            </a:r>
            <a:r>
              <a:rPr kumimoji="1" lang="en-US" altLang="ja-JP" dirty="0" smtClean="0"/>
              <a:t>, Water </a:t>
            </a:r>
            <a:r>
              <a:rPr kumimoji="1" lang="en-US" altLang="ja-JP" dirty="0" err="1" smtClean="0"/>
              <a:t>demandmanagement</a:t>
            </a:r>
            <a:r>
              <a:rPr kumimoji="1" lang="en-US" altLang="ja-JP" dirty="0" smtClean="0"/>
              <a:t> in Saudi Arabia, in Water Management in Islam, IDRC (2001); http://</a:t>
            </a:r>
            <a:r>
              <a:rPr kumimoji="1" lang="en-US" altLang="ja-JP" dirty="0" err="1" smtClean="0"/>
              <a:t>www.idrc.ca</a:t>
            </a:r>
            <a:r>
              <a:rPr kumimoji="1" lang="en-US" altLang="ja-JP" dirty="0" smtClean="0"/>
              <a:t>/</a:t>
            </a:r>
            <a:r>
              <a:rPr kumimoji="1" lang="en-US" altLang="ja-JP" dirty="0" err="1" smtClean="0"/>
              <a:t>cp</a:t>
            </a:r>
            <a:r>
              <a:rPr kumimoji="1" lang="en-US" altLang="ja-JP" dirty="0" smtClean="0"/>
              <a:t>/ev-93954-201-1-DO_TOPIC.html</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6</a:t>
            </a:fld>
            <a:endParaRPr kumimoji="1" lang="ja-JP" altLang="en-US"/>
          </a:p>
        </p:txBody>
      </p:sp>
    </p:spTree>
    <p:extLst>
      <p:ext uri="{BB962C8B-B14F-4D97-AF65-F5344CB8AC3E}">
        <p14:creationId xmlns:p14="http://schemas.microsoft.com/office/powerpoint/2010/main" val="364286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19―10</a:t>
            </a:r>
            <a:r>
              <a:rPr kumimoji="1" lang="ja-JP" altLang="en-US" dirty="0" smtClean="0"/>
              <a:t>：（</a:t>
            </a:r>
            <a:r>
              <a:rPr kumimoji="1" lang="en-US" altLang="ja-JP" dirty="0" smtClean="0"/>
              <a:t>a</a:t>
            </a:r>
            <a:r>
              <a:rPr kumimoji="1" lang="ja-JP" altLang="en-US" dirty="0" smtClean="0"/>
              <a:t>）油田の特徴的なライフサイクル．キング・ハバートによって発見された．油田は，初め速やかに生産量を増やし，完全に開発される．生産量は，ピークを迎え，その後次第に減少する．この観察は，アラスカのノース・スロープのような個々の油田，北海のようなより大きな油田地域，およびアメリカのような国全体のいずれにも当てはまる．これがピークオイルの背後にある概念である（</a:t>
            </a:r>
            <a:r>
              <a:rPr kumimoji="1" lang="en-US" altLang="ja-JP" dirty="0" smtClean="0"/>
              <a:t>U.S. Energy Information Agency</a:t>
            </a:r>
            <a:r>
              <a:rPr kumimoji="1" lang="ja-JP" altLang="en-US" dirty="0" smtClean="0"/>
              <a:t>）．</a:t>
            </a:r>
            <a:endParaRPr kumimoji="1" lang="en-US" altLang="ja-JP" dirty="0" smtClean="0"/>
          </a:p>
          <a:p>
            <a:r>
              <a:rPr kumimoji="1" lang="ja-JP" altLang="en-US" dirty="0" smtClean="0"/>
              <a:t>（</a:t>
            </a:r>
            <a:r>
              <a:rPr kumimoji="1" lang="en-US" altLang="ja-JP" dirty="0" smtClean="0"/>
              <a:t>b</a:t>
            </a:r>
            <a:r>
              <a:rPr kumimoji="1" lang="ja-JP" altLang="en-US" dirty="0" smtClean="0"/>
              <a:t>）世界の石油生産の大部分を占める巨大油田の新しい発見数．発見数は，</a:t>
            </a:r>
            <a:r>
              <a:rPr kumimoji="1" lang="en-US" altLang="ja-JP" dirty="0" smtClean="0"/>
              <a:t>1970 </a:t>
            </a:r>
            <a:r>
              <a:rPr kumimoji="1" lang="ja-JP" altLang="en-US" dirty="0" smtClean="0"/>
              <a:t>年代から減少している．これらの油田も，上のパネルに示されたより古い油田と同様にやがて生産量が減少する．実際，</a:t>
            </a:r>
            <a:r>
              <a:rPr kumimoji="1" lang="en-US" altLang="ja-JP" dirty="0" smtClean="0"/>
              <a:t>2007</a:t>
            </a:r>
            <a:r>
              <a:rPr kumimoji="1" lang="ja-JP" altLang="en-US" dirty="0" smtClean="0"/>
              <a:t>～</a:t>
            </a:r>
            <a:r>
              <a:rPr kumimoji="1" lang="en-US" altLang="ja-JP" dirty="0" smtClean="0"/>
              <a:t>2010 </a:t>
            </a:r>
            <a:r>
              <a:rPr kumimoji="1" lang="ja-JP" altLang="en-US" dirty="0" smtClean="0"/>
              <a:t>年の全世界の石油生産量は，ほぼ一定であった．その原因のひとつは，</a:t>
            </a:r>
            <a:r>
              <a:rPr kumimoji="1" lang="en-US" altLang="ja-JP" dirty="0" smtClean="0"/>
              <a:t>2008 </a:t>
            </a:r>
            <a:r>
              <a:rPr kumimoji="1" lang="ja-JP" altLang="en-US" dirty="0" smtClean="0"/>
              <a:t>年の原油価格の高騰である（</a:t>
            </a:r>
            <a:r>
              <a:rPr kumimoji="1" lang="en-US" altLang="ja-JP" dirty="0" smtClean="0"/>
              <a:t>American Association of Petroleum Geologists, Uppsala Hydrocarbon</a:t>
            </a:r>
            <a:r>
              <a:rPr kumimoji="1" lang="en-US" altLang="ja-JP" baseline="0" dirty="0" smtClean="0"/>
              <a:t> </a:t>
            </a:r>
            <a:r>
              <a:rPr kumimoji="1" lang="en-US" altLang="ja-JP" dirty="0" smtClean="0"/>
              <a:t>Depletion Study Group</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7</a:t>
            </a:fld>
            <a:endParaRPr kumimoji="1" lang="ja-JP" altLang="en-US"/>
          </a:p>
        </p:txBody>
      </p:sp>
    </p:spTree>
    <p:extLst>
      <p:ext uri="{BB962C8B-B14F-4D97-AF65-F5344CB8AC3E}">
        <p14:creationId xmlns:p14="http://schemas.microsoft.com/office/powerpoint/2010/main" val="3607840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19―11</a:t>
            </a:r>
            <a:r>
              <a:rPr kumimoji="1" lang="ja-JP" altLang="en-US" dirty="0" smtClean="0"/>
              <a:t>：化石燃料の形成（</a:t>
            </a:r>
            <a:r>
              <a:rPr kumimoji="1" lang="en-US" altLang="ja-JP" dirty="0" smtClean="0"/>
              <a:t>a</a:t>
            </a:r>
            <a:r>
              <a:rPr kumimoji="1" lang="ja-JP" altLang="en-US" dirty="0" smtClean="0"/>
              <a:t>）と消費（</a:t>
            </a:r>
            <a:r>
              <a:rPr kumimoji="1" lang="en-US" altLang="ja-JP" dirty="0" smtClean="0"/>
              <a:t>b</a:t>
            </a:r>
            <a:r>
              <a:rPr kumimoji="1" lang="ja-JP" altLang="en-US" dirty="0" smtClean="0"/>
              <a:t>）の時間変化．化石燃料は，</a:t>
            </a:r>
            <a:r>
              <a:rPr kumimoji="1" lang="en-US" altLang="ja-JP" dirty="0" smtClean="0"/>
              <a:t>5 </a:t>
            </a:r>
            <a:r>
              <a:rPr kumimoji="1" lang="ja-JP" altLang="en-US" dirty="0" smtClean="0"/>
              <a:t>億年をかけて蓄積され，数百年で枯渇しつつある．この消費の時代は，化石燃料時代として知られることになるだろう．（</a:t>
            </a:r>
            <a:r>
              <a:rPr kumimoji="1" lang="en-US" altLang="ja-JP" dirty="0" smtClean="0"/>
              <a:t>(a) data from Pimentel and </a:t>
            </a:r>
            <a:r>
              <a:rPr kumimoji="1" lang="en-US" altLang="ja-JP" dirty="0" err="1" smtClean="0"/>
              <a:t>Patzek</a:t>
            </a:r>
            <a:r>
              <a:rPr kumimoji="1" lang="en-US" altLang="ja-JP" dirty="0" smtClean="0"/>
              <a:t>, Rev. Environ. </a:t>
            </a:r>
            <a:r>
              <a:rPr kumimoji="1" lang="en-US" altLang="ja-JP" dirty="0" err="1" smtClean="0"/>
              <a:t>Contam</a:t>
            </a:r>
            <a:r>
              <a:rPr kumimoji="1" lang="en-US" altLang="ja-JP" dirty="0" smtClean="0"/>
              <a:t>. </a:t>
            </a:r>
            <a:r>
              <a:rPr kumimoji="1" lang="en-US" altLang="ja-JP" dirty="0" err="1" smtClean="0"/>
              <a:t>Toxicol</a:t>
            </a:r>
            <a:r>
              <a:rPr kumimoji="1" lang="en-US" altLang="ja-JP" dirty="0" smtClean="0"/>
              <a:t>. 189 (2007): 25―41</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8</a:t>
            </a:fld>
            <a:endParaRPr kumimoji="1" lang="ja-JP" altLang="en-US"/>
          </a:p>
        </p:txBody>
      </p:sp>
    </p:spTree>
    <p:extLst>
      <p:ext uri="{BB962C8B-B14F-4D97-AF65-F5344CB8AC3E}">
        <p14:creationId xmlns:p14="http://schemas.microsoft.com/office/powerpoint/2010/main" val="1366009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08915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53053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1964969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endParaRPr lang="ja-JP" altLang="en-US"/>
          </a:p>
        </p:txBody>
      </p:sp>
      <p:sp>
        <p:nvSpPr>
          <p:cNvPr id="4" name="Rectangle 5"/>
          <p:cNvSpPr>
            <a:spLocks noGrp="1" noChangeArrowheads="1"/>
          </p:cNvSpPr>
          <p:nvPr>
            <p:ph type="ftr" sz="quarter" idx="11"/>
          </p:nvPr>
        </p:nvSpPr>
        <p:spPr>
          <a:ln/>
        </p:spPr>
        <p:txBody>
          <a:bodyPr/>
          <a:lstStyle>
            <a:lvl1pPr>
              <a:defRPr/>
            </a:lvl1pPr>
          </a:lstStyle>
          <a:p>
            <a:endParaRPr lang="ja-JP" altLang="en-US"/>
          </a:p>
        </p:txBody>
      </p:sp>
      <p:sp>
        <p:nvSpPr>
          <p:cNvPr id="5" name="Rectangle 6"/>
          <p:cNvSpPr>
            <a:spLocks noGrp="1" noChangeArrowheads="1"/>
          </p:cNvSpPr>
          <p:nvPr>
            <p:ph type="sldNum" sz="quarter" idx="12"/>
          </p:nvPr>
        </p:nvSpPr>
        <p:spPr>
          <a:ln/>
        </p:spPr>
        <p:txBody>
          <a:bodyPr/>
          <a:lstStyle>
            <a:lvl1pPr>
              <a:defRPr/>
            </a:lvl1pPr>
          </a:lstStyle>
          <a:p>
            <a:pPr>
              <a:defRPr/>
            </a:pPr>
            <a:fld id="{C0E89C8D-555D-F747-AC38-3E4C5D65F93F}" type="slidenum">
              <a:rPr lang="en-US"/>
              <a:pPr>
                <a:defRPr/>
              </a:pPr>
              <a:t>‹#›</a:t>
            </a:fld>
            <a:endParaRPr lang="en-US"/>
          </a:p>
        </p:txBody>
      </p:sp>
    </p:spTree>
    <p:extLst>
      <p:ext uri="{BB962C8B-B14F-4D97-AF65-F5344CB8AC3E}">
        <p14:creationId xmlns:p14="http://schemas.microsoft.com/office/powerpoint/2010/main" val="255471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3377559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effectLst>
                  <a:outerShdw blurRad="50800" dist="38100" dir="2700000" algn="tl" rotWithShape="0">
                    <a:srgbClr val="000000">
                      <a:alpha val="43000"/>
                    </a:srgbClr>
                  </a:outerShdw>
                </a:effectLst>
              </a:defRPr>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effectLst>
                  <a:outerShdw blurRad="50800" dist="38100" dir="2700000" algn="tl" rotWithShape="0">
                    <a:srgbClr val="000000">
                      <a:alpha val="43000"/>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マスター テキストの書式設定</a:t>
            </a:r>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168578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409857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822364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97048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347776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7543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17966725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3364411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
            </a:r>
            <a:br>
              <a:rPr kumimoji="1" lang="en-US" altLang="ja-JP" dirty="0" smtClean="0"/>
            </a:br>
            <a:r>
              <a:rPr kumimoji="1" lang="ja-JP" altLang="en-US" dirty="0" smtClean="0"/>
              <a:t>第</a:t>
            </a:r>
            <a:r>
              <a:rPr kumimoji="1" lang="en-US" altLang="ja-JP" dirty="0" smtClean="0"/>
              <a:t>19</a:t>
            </a:r>
            <a:r>
              <a:rPr kumimoji="1" lang="ja-JP" altLang="en-US" dirty="0" smtClean="0"/>
              <a:t>章　ホモ・サピエンスの興隆</a:t>
            </a:r>
            <a:r>
              <a:rPr kumimoji="1" lang="en-US" altLang="ja-JP" dirty="0" smtClean="0"/>
              <a:t/>
            </a:r>
            <a:br>
              <a:rPr kumimoji="1" lang="en-US" altLang="ja-JP" dirty="0" smtClean="0"/>
            </a:br>
            <a:r>
              <a:rPr lang="ja-JP" altLang="en-US" dirty="0" smtClean="0"/>
              <a:t>地球の資源を利用した</a:t>
            </a:r>
            <a:r>
              <a:rPr kumimoji="1" lang="ja-JP" altLang="en-US" dirty="0" smtClean="0"/>
              <a:t>惑星支配</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a:p>
        </p:txBody>
      </p:sp>
      <p:pic>
        <p:nvPicPr>
          <p:cNvPr id="4" name="Picture 1" descr="Clang_19_00.tif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3100" y="342900"/>
            <a:ext cx="52578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867275" y="4533900"/>
            <a:ext cx="7409450" cy="369332"/>
          </a:xfrm>
          <a:prstGeom prst="rect">
            <a:avLst/>
          </a:prstGeom>
          <a:noFill/>
        </p:spPr>
        <p:txBody>
          <a:bodyPr wrap="none" rtlCol="0">
            <a:spAutoFit/>
          </a:bodyPr>
          <a:lstStyle/>
          <a:p>
            <a:r>
              <a:rPr lang="ja-JP" altLang="ja-JP" dirty="0"/>
              <a:t>エチオピアで出土した</a:t>
            </a:r>
            <a:r>
              <a:rPr lang="en-US" altLang="ja-JP" dirty="0"/>
              <a:t>16</a:t>
            </a:r>
            <a:r>
              <a:rPr lang="ja-JP" altLang="ja-JP" dirty="0"/>
              <a:t>万年前の成人男性の頭蓋骨．現在の人類と同じ種 </a:t>
            </a:r>
            <a:endParaRPr kumimoji="1" lang="ja-JP" altLang="en-US" dirty="0"/>
          </a:p>
        </p:txBody>
      </p:sp>
    </p:spTree>
    <p:extLst>
      <p:ext uri="{BB962C8B-B14F-4D97-AF65-F5344CB8AC3E}">
        <p14:creationId xmlns:p14="http://schemas.microsoft.com/office/powerpoint/2010/main" val="15536066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59300" y="274638"/>
            <a:ext cx="4127500" cy="1143000"/>
          </a:xfrm>
        </p:spPr>
        <p:txBody>
          <a:bodyPr/>
          <a:lstStyle/>
          <a:p>
            <a:r>
              <a:rPr kumimoji="1" lang="ja-JP" altLang="en-US" dirty="0" smtClean="0"/>
              <a:t>人口増加</a:t>
            </a:r>
            <a:endParaRPr kumimoji="1" lang="ja-JP" altLang="en-US" dirty="0"/>
          </a:p>
        </p:txBody>
      </p:sp>
      <p:sp>
        <p:nvSpPr>
          <p:cNvPr id="4" name="コンテンツ プレースホルダー 3"/>
          <p:cNvSpPr>
            <a:spLocks noGrp="1"/>
          </p:cNvSpPr>
          <p:nvPr>
            <p:ph idx="1"/>
          </p:nvPr>
        </p:nvSpPr>
        <p:spPr>
          <a:xfrm>
            <a:off x="4559300" y="1600200"/>
            <a:ext cx="4127500" cy="4525963"/>
          </a:xfrm>
        </p:spPr>
        <p:txBody>
          <a:bodyPr>
            <a:normAutofit fontScale="70000" lnSpcReduction="20000"/>
          </a:bodyPr>
          <a:lstStyle/>
          <a:p>
            <a:pPr>
              <a:lnSpc>
                <a:spcPct val="120000"/>
              </a:lnSpc>
            </a:pPr>
            <a:r>
              <a:rPr lang="en-US" altLang="ja-JP" dirty="0" smtClean="0"/>
              <a:t>160,000</a:t>
            </a:r>
            <a:r>
              <a:rPr lang="ja-JP" altLang="ja-JP" dirty="0" smtClean="0"/>
              <a:t>年前，</a:t>
            </a:r>
            <a:r>
              <a:rPr lang="ja-JP" altLang="ja-JP" dirty="0"/>
              <a:t>私たちと同じ脳容量を持つホモ・サピエンスが，エチオピアに住んでいた</a:t>
            </a:r>
            <a:r>
              <a:rPr lang="ja-JP" altLang="ja-JP" dirty="0" smtClean="0"/>
              <a:t>．</a:t>
            </a:r>
            <a:r>
              <a:rPr lang="ja-JP" altLang="en-US" dirty="0" smtClean="0"/>
              <a:t>しかし</a:t>
            </a:r>
            <a:r>
              <a:rPr lang="ja-JP" altLang="ja-JP" dirty="0" smtClean="0"/>
              <a:t>，</a:t>
            </a:r>
            <a:r>
              <a:rPr lang="en-US" altLang="ja-JP" dirty="0"/>
              <a:t>125,000</a:t>
            </a:r>
            <a:r>
              <a:rPr lang="ja-JP" altLang="ja-JP" dirty="0" smtClean="0"/>
              <a:t>年前の</a:t>
            </a:r>
            <a:r>
              <a:rPr lang="ja-JP" altLang="ja-JP" dirty="0"/>
              <a:t>間</a:t>
            </a:r>
            <a:r>
              <a:rPr lang="ja-JP" altLang="ja-JP" dirty="0" smtClean="0"/>
              <a:t>氷期に</a:t>
            </a:r>
            <a:r>
              <a:rPr lang="ja-JP" altLang="en-US" dirty="0" smtClean="0"/>
              <a:t>は</a:t>
            </a:r>
            <a:r>
              <a:rPr lang="ja-JP" altLang="ja-JP" dirty="0" smtClean="0"/>
              <a:t>農耕</a:t>
            </a:r>
            <a:r>
              <a:rPr lang="ja-JP" altLang="ja-JP" dirty="0"/>
              <a:t>が</a:t>
            </a:r>
            <a:r>
              <a:rPr lang="ja-JP" altLang="ja-JP" dirty="0" smtClean="0"/>
              <a:t>始まらなかった</a:t>
            </a:r>
            <a:endParaRPr lang="en-US" altLang="ja-JP" dirty="0" smtClean="0"/>
          </a:p>
          <a:p>
            <a:pPr>
              <a:lnSpc>
                <a:spcPct val="120000"/>
              </a:lnSpc>
            </a:pPr>
            <a:r>
              <a:rPr lang="ja-JP" altLang="ja-JP" dirty="0" smtClean="0"/>
              <a:t>それから</a:t>
            </a:r>
            <a:r>
              <a:rPr lang="en-US" altLang="ja-JP" dirty="0" smtClean="0"/>
              <a:t>100,000</a:t>
            </a:r>
            <a:r>
              <a:rPr lang="ja-JP" altLang="ja-JP" dirty="0" smtClean="0"/>
              <a:t>年後</a:t>
            </a:r>
            <a:r>
              <a:rPr lang="ja-JP" altLang="en-US" dirty="0" smtClean="0"/>
              <a:t>，</a:t>
            </a:r>
            <a:r>
              <a:rPr lang="ja-JP" altLang="ja-JP" dirty="0" smtClean="0"/>
              <a:t>現在</a:t>
            </a:r>
            <a:r>
              <a:rPr lang="ja-JP" altLang="ja-JP" dirty="0"/>
              <a:t>の間氷期が訪れたとき</a:t>
            </a:r>
            <a:r>
              <a:rPr lang="ja-JP" altLang="ja-JP" dirty="0" smtClean="0"/>
              <a:t>，</a:t>
            </a:r>
            <a:r>
              <a:rPr lang="ja-JP" altLang="en-US" dirty="0" smtClean="0"/>
              <a:t>人類</a:t>
            </a:r>
            <a:r>
              <a:rPr lang="ja-JP" altLang="en-US" dirty="0"/>
              <a:t>の文明と惑星</a:t>
            </a:r>
            <a:r>
              <a:rPr lang="ja-JP" altLang="en-US" dirty="0" smtClean="0"/>
              <a:t>支配が始まった．その顕著な指標は人口増加</a:t>
            </a:r>
            <a:endParaRPr lang="en-US" altLang="ja-JP" dirty="0" smtClean="0"/>
          </a:p>
          <a:p>
            <a:pPr lvl="1">
              <a:lnSpc>
                <a:spcPct val="120000"/>
              </a:lnSpc>
            </a:pPr>
            <a:r>
              <a:rPr lang="ja-JP" altLang="en-US" dirty="0" smtClean="0">
                <a:solidFill>
                  <a:srgbClr val="FF0000"/>
                </a:solidFill>
              </a:rPr>
              <a:t>初めてひとつの種が惑星の生態系すべてを支配した</a:t>
            </a:r>
            <a:endParaRPr lang="en-US" altLang="ja-JP" dirty="0" smtClean="0">
              <a:solidFill>
                <a:srgbClr val="FF0000"/>
              </a:solidFill>
            </a:endParaRPr>
          </a:p>
        </p:txBody>
      </p:sp>
      <p:sp>
        <p:nvSpPr>
          <p:cNvPr id="5" name="テキスト ボックス 4"/>
          <p:cNvSpPr txBox="1"/>
          <p:nvPr/>
        </p:nvSpPr>
        <p:spPr>
          <a:xfrm>
            <a:off x="298451" y="5657671"/>
            <a:ext cx="8547099" cy="923330"/>
          </a:xfrm>
          <a:prstGeom prst="rect">
            <a:avLst/>
          </a:prstGeom>
          <a:noFill/>
        </p:spPr>
        <p:txBody>
          <a:bodyPr wrap="square" rtlCol="0">
            <a:spAutoFit/>
          </a:bodyPr>
          <a:lstStyle/>
          <a:p>
            <a:pPr marL="342900" indent="-342900">
              <a:buAutoNum type="alphaLcParenBoth"/>
            </a:pPr>
            <a:r>
              <a:rPr lang="ja-JP" altLang="ja-JP" dirty="0" smtClean="0"/>
              <a:t>全世界</a:t>
            </a:r>
            <a:r>
              <a:rPr lang="ja-JP" altLang="ja-JP" dirty="0"/>
              <a:t>の人口の時間変化．縦軸は</a:t>
            </a:r>
            <a:r>
              <a:rPr lang="ja-JP" altLang="ja-JP" dirty="0" smtClean="0"/>
              <a:t>対数．グラフの直線部分は，一定の「倍加時間」を持つ対数増殖期を示す</a:t>
            </a:r>
            <a:endParaRPr lang="en-US" altLang="ja-JP" dirty="0" smtClean="0"/>
          </a:p>
          <a:p>
            <a:pPr marL="342900" indent="-342900">
              <a:buAutoNum type="alphaLcParenBoth"/>
            </a:pPr>
            <a:r>
              <a:rPr lang="ja-JP" altLang="ja-JP" dirty="0" smtClean="0"/>
              <a:t>過去</a:t>
            </a:r>
            <a:r>
              <a:rPr lang="en-US" altLang="ja-JP" dirty="0" smtClean="0"/>
              <a:t>3,500</a:t>
            </a:r>
            <a:r>
              <a:rPr lang="ja-JP" altLang="ja-JP" dirty="0" smtClean="0"/>
              <a:t>年の人口増加率の時間変化．人口の増加率も時間とともに増加した</a:t>
            </a:r>
            <a:endParaRPr lang="en-US" altLang="ja-JP" dirty="0"/>
          </a:p>
        </p:txBody>
      </p:sp>
      <p:pic>
        <p:nvPicPr>
          <p:cNvPr id="6" name="図 5"/>
          <p:cNvPicPr>
            <a:picLocks noChangeAspect="1"/>
          </p:cNvPicPr>
          <p:nvPr/>
        </p:nvPicPr>
        <p:blipFill>
          <a:blip r:embed="rId3"/>
          <a:stretch>
            <a:fillRect/>
          </a:stretch>
        </p:blipFill>
        <p:spPr>
          <a:xfrm>
            <a:off x="298451" y="247471"/>
            <a:ext cx="4057650" cy="5410200"/>
          </a:xfrm>
          <a:prstGeom prst="rect">
            <a:avLst/>
          </a:prstGeom>
        </p:spPr>
      </p:pic>
    </p:spTree>
    <p:extLst>
      <p:ext uri="{BB962C8B-B14F-4D97-AF65-F5344CB8AC3E}">
        <p14:creationId xmlns:p14="http://schemas.microsoft.com/office/powerpoint/2010/main" val="27832475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人類のエネルギー革命</a:t>
            </a:r>
            <a:endParaRPr kumimoji="1" lang="ja-JP" altLang="en-US" dirty="0"/>
          </a:p>
        </p:txBody>
      </p:sp>
      <p:sp>
        <p:nvSpPr>
          <p:cNvPr id="4" name="コンテンツ プレースホルダー 3"/>
          <p:cNvSpPr>
            <a:spLocks noGrp="1"/>
          </p:cNvSpPr>
          <p:nvPr>
            <p:ph idx="1"/>
          </p:nvPr>
        </p:nvSpPr>
        <p:spPr>
          <a:xfrm>
            <a:off x="5152177" y="1600200"/>
            <a:ext cx="3919856" cy="4953000"/>
          </a:xfrm>
        </p:spPr>
        <p:txBody>
          <a:bodyPr>
            <a:normAutofit fontScale="70000" lnSpcReduction="20000"/>
          </a:bodyPr>
          <a:lstStyle/>
          <a:p>
            <a:pPr>
              <a:lnSpc>
                <a:spcPct val="120000"/>
              </a:lnSpc>
            </a:pPr>
            <a:r>
              <a:rPr lang="ja-JP" altLang="ja-JP" dirty="0"/>
              <a:t>人類文明の</a:t>
            </a:r>
            <a:r>
              <a:rPr lang="ja-JP" altLang="ja-JP" dirty="0" smtClean="0"/>
              <a:t>原動力</a:t>
            </a:r>
            <a:r>
              <a:rPr lang="ja-JP" altLang="en-US" dirty="0" smtClean="0"/>
              <a:t>はエネルギーの利用</a:t>
            </a:r>
            <a:endParaRPr lang="en-US" altLang="ja-JP" dirty="0" smtClean="0"/>
          </a:p>
          <a:p>
            <a:pPr>
              <a:lnSpc>
                <a:spcPct val="120000"/>
              </a:lnSpc>
            </a:pPr>
            <a:r>
              <a:rPr lang="ja-JP" altLang="ja-JP" dirty="0"/>
              <a:t>炭素エネルギーの利用は，人類にエネルギー供給のばく大な余剰を</a:t>
            </a:r>
            <a:r>
              <a:rPr lang="ja-JP" altLang="ja-JP" dirty="0" smtClean="0"/>
              <a:t>与えた</a:t>
            </a:r>
            <a:endParaRPr lang="en-US" altLang="ja-JP" dirty="0"/>
          </a:p>
          <a:p>
            <a:pPr lvl="1">
              <a:lnSpc>
                <a:spcPct val="120000"/>
              </a:lnSpc>
            </a:pPr>
            <a:r>
              <a:rPr lang="ja-JP" altLang="ja-JP" dirty="0" smtClean="0"/>
              <a:t>人間</a:t>
            </a:r>
            <a:r>
              <a:rPr lang="ja-JP" altLang="ja-JP" dirty="0"/>
              <a:t>は，</a:t>
            </a:r>
            <a:r>
              <a:rPr lang="en-US" altLang="ja-JP" dirty="0"/>
              <a:t>2,300</a:t>
            </a:r>
            <a:r>
              <a:rPr lang="ja-JP" altLang="ja-JP" dirty="0"/>
              <a:t>ワットを消費</a:t>
            </a:r>
            <a:r>
              <a:rPr lang="ja-JP" altLang="ja-JP" dirty="0" smtClean="0"/>
              <a:t>する</a:t>
            </a:r>
            <a:endParaRPr lang="en-US" altLang="ja-JP" dirty="0"/>
          </a:p>
          <a:p>
            <a:pPr lvl="1">
              <a:lnSpc>
                <a:spcPct val="120000"/>
              </a:lnSpc>
            </a:pPr>
            <a:r>
              <a:rPr lang="ja-JP" altLang="ja-JP" dirty="0" smtClean="0"/>
              <a:t>食物</a:t>
            </a:r>
            <a:r>
              <a:rPr lang="ja-JP" altLang="ja-JP" dirty="0"/>
              <a:t>が供給するエネルギーは，わずか</a:t>
            </a:r>
            <a:r>
              <a:rPr lang="en-US" altLang="ja-JP" dirty="0"/>
              <a:t>100</a:t>
            </a:r>
            <a:r>
              <a:rPr lang="ja-JP" altLang="ja-JP" dirty="0" smtClean="0"/>
              <a:t>ワット</a:t>
            </a:r>
            <a:endParaRPr lang="en-US" altLang="ja-JP" dirty="0" smtClean="0"/>
          </a:p>
          <a:p>
            <a:pPr>
              <a:lnSpc>
                <a:spcPct val="120000"/>
              </a:lnSpc>
            </a:pPr>
            <a:r>
              <a:rPr lang="ja-JP" altLang="ja-JP" dirty="0">
                <a:solidFill>
                  <a:srgbClr val="FF0000"/>
                </a:solidFill>
              </a:rPr>
              <a:t>人類のエネルギー</a:t>
            </a:r>
            <a:r>
              <a:rPr lang="ja-JP" altLang="ja-JP" dirty="0" smtClean="0">
                <a:solidFill>
                  <a:srgbClr val="FF0000"/>
                </a:solidFill>
              </a:rPr>
              <a:t>革命</a:t>
            </a:r>
            <a:r>
              <a:rPr lang="ja-JP" altLang="en-US" dirty="0">
                <a:solidFill>
                  <a:srgbClr val="FF0000"/>
                </a:solidFill>
              </a:rPr>
              <a:t>．エネルギー</a:t>
            </a:r>
            <a:r>
              <a:rPr lang="ja-JP" altLang="en-US" dirty="0" smtClean="0">
                <a:solidFill>
                  <a:srgbClr val="FF0000"/>
                </a:solidFill>
              </a:rPr>
              <a:t>消費量が</a:t>
            </a:r>
            <a:r>
              <a:rPr lang="en-US" altLang="ja-JP" dirty="0" smtClean="0">
                <a:solidFill>
                  <a:srgbClr val="FF0000"/>
                </a:solidFill>
              </a:rPr>
              <a:t>20〜100</a:t>
            </a:r>
            <a:r>
              <a:rPr lang="ja-JP" altLang="en-US" dirty="0" smtClean="0">
                <a:solidFill>
                  <a:srgbClr val="FF0000"/>
                </a:solidFill>
              </a:rPr>
              <a:t>倍にも増大</a:t>
            </a:r>
            <a:endParaRPr lang="en-US" altLang="ja-JP" dirty="0" smtClean="0">
              <a:solidFill>
                <a:srgbClr val="FF0000"/>
              </a:solidFill>
            </a:endParaRPr>
          </a:p>
          <a:p>
            <a:pPr lvl="1">
              <a:lnSpc>
                <a:spcPct val="120000"/>
              </a:lnSpc>
            </a:pPr>
            <a:r>
              <a:rPr lang="ja-JP" altLang="en-US" dirty="0" smtClean="0">
                <a:solidFill>
                  <a:srgbClr val="FF0000"/>
                </a:solidFill>
              </a:rPr>
              <a:t>これが惑星</a:t>
            </a:r>
            <a:r>
              <a:rPr lang="ja-JP" altLang="en-US" dirty="0">
                <a:solidFill>
                  <a:srgbClr val="FF0000"/>
                </a:solidFill>
              </a:rPr>
              <a:t>システムを</a:t>
            </a:r>
            <a:r>
              <a:rPr lang="ja-JP" altLang="en-US" dirty="0" smtClean="0">
                <a:solidFill>
                  <a:srgbClr val="FF0000"/>
                </a:solidFill>
              </a:rPr>
              <a:t>一変させた</a:t>
            </a:r>
            <a:endParaRPr lang="en-US" altLang="ja-JP" dirty="0" smtClean="0">
              <a:solidFill>
                <a:srgbClr val="FF0000"/>
              </a:solidFill>
            </a:endParaRPr>
          </a:p>
        </p:txBody>
      </p:sp>
      <p:pic>
        <p:nvPicPr>
          <p:cNvPr id="5" name="図 4"/>
          <p:cNvPicPr>
            <a:picLocks noChangeAspect="1"/>
          </p:cNvPicPr>
          <p:nvPr/>
        </p:nvPicPr>
        <p:blipFill>
          <a:blip r:embed="rId3"/>
          <a:stretch>
            <a:fillRect/>
          </a:stretch>
        </p:blipFill>
        <p:spPr>
          <a:xfrm>
            <a:off x="71966" y="1600200"/>
            <a:ext cx="5008245" cy="3820795"/>
          </a:xfrm>
          <a:prstGeom prst="rect">
            <a:avLst/>
          </a:prstGeom>
        </p:spPr>
      </p:pic>
    </p:spTree>
    <p:extLst>
      <p:ext uri="{BB962C8B-B14F-4D97-AF65-F5344CB8AC3E}">
        <p14:creationId xmlns:p14="http://schemas.microsoft.com/office/powerpoint/2010/main" val="25895212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化石燃料</a:t>
            </a:r>
            <a:endParaRPr kumimoji="1" lang="ja-JP" altLang="en-US" dirty="0"/>
          </a:p>
        </p:txBody>
      </p:sp>
      <p:sp>
        <p:nvSpPr>
          <p:cNvPr id="4" name="コンテンツ プレースホルダー 3"/>
          <p:cNvSpPr>
            <a:spLocks noGrp="1"/>
          </p:cNvSpPr>
          <p:nvPr>
            <p:ph idx="1"/>
          </p:nvPr>
        </p:nvSpPr>
        <p:spPr>
          <a:xfrm>
            <a:off x="4671484" y="1600200"/>
            <a:ext cx="4406900" cy="5092700"/>
          </a:xfrm>
        </p:spPr>
        <p:txBody>
          <a:bodyPr>
            <a:normAutofit fontScale="77500" lnSpcReduction="20000"/>
          </a:bodyPr>
          <a:lstStyle/>
          <a:p>
            <a:pPr>
              <a:lnSpc>
                <a:spcPct val="120000"/>
              </a:lnSpc>
            </a:pPr>
            <a:r>
              <a:rPr lang="ja-JP" altLang="ja-JP" dirty="0"/>
              <a:t>エネルギーの大部分は，化石</a:t>
            </a:r>
            <a:r>
              <a:rPr lang="ja-JP" altLang="ja-JP" dirty="0" smtClean="0"/>
              <a:t>燃料の</a:t>
            </a:r>
            <a:r>
              <a:rPr lang="ja-JP" altLang="ja-JP" dirty="0"/>
              <a:t>燃焼に</a:t>
            </a:r>
            <a:r>
              <a:rPr lang="ja-JP" altLang="ja-JP" dirty="0" smtClean="0"/>
              <a:t>基づ</a:t>
            </a:r>
            <a:r>
              <a:rPr lang="ja-JP" altLang="en-US" dirty="0" smtClean="0"/>
              <a:t>く</a:t>
            </a:r>
            <a:endParaRPr lang="en-US" altLang="ja-JP" dirty="0"/>
          </a:p>
          <a:p>
            <a:pPr lvl="1">
              <a:lnSpc>
                <a:spcPct val="120000"/>
              </a:lnSpc>
            </a:pPr>
            <a:r>
              <a:rPr lang="ja-JP" altLang="en-US" dirty="0" smtClean="0"/>
              <a:t>これは，地球</a:t>
            </a:r>
            <a:r>
              <a:rPr lang="ja-JP" altLang="en-US" dirty="0"/>
              <a:t>の燃料</a:t>
            </a:r>
            <a:r>
              <a:rPr lang="ja-JP" altLang="en-US" dirty="0" smtClean="0"/>
              <a:t>電池の直接利用</a:t>
            </a:r>
            <a:endParaRPr lang="en-US" altLang="ja-JP" dirty="0" smtClean="0"/>
          </a:p>
          <a:p>
            <a:pPr>
              <a:lnSpc>
                <a:spcPct val="120000"/>
              </a:lnSpc>
            </a:pPr>
            <a:r>
              <a:rPr lang="ja-JP" altLang="ja-JP" dirty="0"/>
              <a:t>もし，私たちが「すべての」有機炭素を</a:t>
            </a:r>
            <a:r>
              <a:rPr lang="ja-JP" altLang="ja-JP" dirty="0" smtClean="0"/>
              <a:t>利用</a:t>
            </a:r>
            <a:r>
              <a:rPr lang="ja-JP" altLang="en-US" dirty="0" smtClean="0"/>
              <a:t>すれ</a:t>
            </a:r>
            <a:r>
              <a:rPr lang="ja-JP" altLang="ja-JP" dirty="0" smtClean="0"/>
              <a:t>ば</a:t>
            </a:r>
            <a:r>
              <a:rPr lang="ja-JP" altLang="ja-JP" dirty="0"/>
              <a:t>，大気</a:t>
            </a:r>
            <a:r>
              <a:rPr lang="ja-JP" altLang="ja-JP" dirty="0" smtClean="0"/>
              <a:t>の</a:t>
            </a:r>
            <a:r>
              <a:rPr lang="en-US" altLang="ja-JP" dirty="0" smtClean="0"/>
              <a:t>O</a:t>
            </a:r>
            <a:r>
              <a:rPr lang="en-US" altLang="ja-JP" baseline="-25000" dirty="0" smtClean="0"/>
              <a:t>2</a:t>
            </a:r>
            <a:r>
              <a:rPr lang="ja-JP" altLang="ja-JP" dirty="0" smtClean="0"/>
              <a:t>を</a:t>
            </a:r>
            <a:r>
              <a:rPr lang="ja-JP" altLang="ja-JP" dirty="0"/>
              <a:t>使いつくし</a:t>
            </a:r>
            <a:r>
              <a:rPr lang="ja-JP" altLang="ja-JP" dirty="0" smtClean="0"/>
              <a:t>，地球</a:t>
            </a:r>
            <a:r>
              <a:rPr lang="ja-JP" altLang="ja-JP" dirty="0"/>
              <a:t>の燃料電池を完全に</a:t>
            </a:r>
            <a:r>
              <a:rPr lang="ja-JP" altLang="ja-JP" dirty="0" smtClean="0"/>
              <a:t>放電</a:t>
            </a:r>
            <a:r>
              <a:rPr lang="ja-JP" altLang="en-US" dirty="0" smtClean="0"/>
              <a:t>する</a:t>
            </a:r>
            <a:endParaRPr lang="en-US" altLang="ja-JP" dirty="0" smtClean="0"/>
          </a:p>
          <a:p>
            <a:pPr lvl="1">
              <a:lnSpc>
                <a:spcPct val="120000"/>
              </a:lnSpc>
            </a:pPr>
            <a:r>
              <a:rPr lang="ja-JP" altLang="ja-JP" dirty="0" smtClean="0"/>
              <a:t>幸い有機</a:t>
            </a:r>
            <a:r>
              <a:rPr lang="ja-JP" altLang="ja-JP" dirty="0"/>
              <a:t>炭素の多くは黒色頁岩に蓄えられており，それを抽出することは経済的で</a:t>
            </a:r>
            <a:r>
              <a:rPr lang="ja-JP" altLang="ja-JP" dirty="0" smtClean="0"/>
              <a:t>ない</a:t>
            </a:r>
            <a:endParaRPr kumimoji="1" lang="ja-JP" altLang="en-US" dirty="0"/>
          </a:p>
        </p:txBody>
      </p:sp>
      <p:sp>
        <p:nvSpPr>
          <p:cNvPr id="5" name="テキスト ボックス 4"/>
          <p:cNvSpPr txBox="1"/>
          <p:nvPr/>
        </p:nvSpPr>
        <p:spPr>
          <a:xfrm>
            <a:off x="65617" y="5410200"/>
            <a:ext cx="4540250" cy="923330"/>
          </a:xfrm>
          <a:prstGeom prst="rect">
            <a:avLst/>
          </a:prstGeom>
          <a:noFill/>
        </p:spPr>
        <p:txBody>
          <a:bodyPr wrap="square" rtlCol="0">
            <a:spAutoFit/>
          </a:bodyPr>
          <a:lstStyle/>
          <a:p>
            <a:r>
              <a:rPr lang="ja-JP" altLang="ja-JP" dirty="0"/>
              <a:t>地質時代における化石燃料の蓄積</a:t>
            </a:r>
            <a:r>
              <a:rPr lang="ja-JP" altLang="ja-JP" dirty="0" smtClean="0"/>
              <a:t>速度．</a:t>
            </a:r>
            <a:r>
              <a:rPr lang="ja-JP" altLang="ja-JP" dirty="0"/>
              <a:t>大量の石炭は石炭紀に</a:t>
            </a:r>
            <a:r>
              <a:rPr lang="ja-JP" altLang="ja-JP" dirty="0" smtClean="0"/>
              <a:t>つくられた．石油</a:t>
            </a:r>
            <a:r>
              <a:rPr lang="ja-JP" altLang="ja-JP" dirty="0"/>
              <a:t>の形成年代</a:t>
            </a:r>
            <a:r>
              <a:rPr lang="ja-JP" altLang="ja-JP" dirty="0" smtClean="0"/>
              <a:t>は</a:t>
            </a:r>
            <a:r>
              <a:rPr lang="ja-JP" altLang="en-US" dirty="0" smtClean="0"/>
              <a:t>もっと</a:t>
            </a:r>
            <a:r>
              <a:rPr lang="ja-JP" altLang="ja-JP" dirty="0" smtClean="0"/>
              <a:t>若い</a:t>
            </a:r>
            <a:endParaRPr kumimoji="1" lang="ja-JP" altLang="en-US" dirty="0"/>
          </a:p>
        </p:txBody>
      </p:sp>
      <p:pic>
        <p:nvPicPr>
          <p:cNvPr id="6" name="図 5"/>
          <p:cNvPicPr>
            <a:picLocks noChangeAspect="1"/>
          </p:cNvPicPr>
          <p:nvPr/>
        </p:nvPicPr>
        <p:blipFill>
          <a:blip r:embed="rId3"/>
          <a:stretch>
            <a:fillRect/>
          </a:stretch>
        </p:blipFill>
        <p:spPr>
          <a:xfrm>
            <a:off x="65617" y="1600200"/>
            <a:ext cx="4540250" cy="3822700"/>
          </a:xfrm>
          <a:prstGeom prst="rect">
            <a:avLst/>
          </a:prstGeom>
        </p:spPr>
      </p:pic>
    </p:spTree>
    <p:extLst>
      <p:ext uri="{BB962C8B-B14F-4D97-AF65-F5344CB8AC3E}">
        <p14:creationId xmlns:p14="http://schemas.microsoft.com/office/powerpoint/2010/main" val="36811559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資源の分類</a:t>
            </a:r>
            <a:endParaRPr kumimoji="1" lang="ja-JP" altLang="en-US" dirty="0"/>
          </a:p>
        </p:txBody>
      </p:sp>
      <p:sp>
        <p:nvSpPr>
          <p:cNvPr id="3" name="コンテンツ プレースホルダー 2"/>
          <p:cNvSpPr>
            <a:spLocks noGrp="1"/>
          </p:cNvSpPr>
          <p:nvPr>
            <p:ph idx="1"/>
          </p:nvPr>
        </p:nvSpPr>
        <p:spPr>
          <a:xfrm>
            <a:off x="457200" y="1422400"/>
            <a:ext cx="8229600" cy="5257800"/>
          </a:xfrm>
        </p:spPr>
        <p:txBody>
          <a:bodyPr>
            <a:normAutofit fontScale="77500" lnSpcReduction="20000"/>
          </a:bodyPr>
          <a:lstStyle/>
          <a:p>
            <a:pPr lvl="0">
              <a:lnSpc>
                <a:spcPct val="120000"/>
              </a:lnSpc>
            </a:pPr>
            <a:r>
              <a:rPr lang="ja-JP" altLang="ja-JP" dirty="0"/>
              <a:t>量がばく大で，短い時間でリサイクルされる</a:t>
            </a:r>
            <a:r>
              <a:rPr lang="ja-JP" altLang="ja-JP" dirty="0" smtClean="0"/>
              <a:t>資源</a:t>
            </a:r>
            <a:endParaRPr lang="en-US" altLang="ja-JP" dirty="0" smtClean="0"/>
          </a:p>
          <a:p>
            <a:pPr lvl="1">
              <a:lnSpc>
                <a:spcPct val="120000"/>
              </a:lnSpc>
            </a:pPr>
            <a:r>
              <a:rPr lang="ja-JP" altLang="ja-JP" dirty="0" smtClean="0"/>
              <a:t>空気</a:t>
            </a:r>
            <a:r>
              <a:rPr lang="ja-JP" altLang="ja-JP" dirty="0"/>
              <a:t>，表面水</a:t>
            </a:r>
            <a:r>
              <a:rPr lang="ja-JP" altLang="ja-JP" dirty="0" smtClean="0"/>
              <a:t>など</a:t>
            </a:r>
            <a:endParaRPr lang="ja-JP" altLang="ja-JP" dirty="0"/>
          </a:p>
          <a:p>
            <a:pPr lvl="0">
              <a:lnSpc>
                <a:spcPct val="120000"/>
              </a:lnSpc>
            </a:pPr>
            <a:r>
              <a:rPr lang="ja-JP" altLang="ja-JP" dirty="0"/>
              <a:t>リサイクルされ，量はばく大であるが，その利用可能性によって価格が決定される</a:t>
            </a:r>
            <a:r>
              <a:rPr lang="ja-JP" altLang="ja-JP" dirty="0" smtClean="0"/>
              <a:t>資源</a:t>
            </a:r>
            <a:endParaRPr lang="en-US" altLang="ja-JP" dirty="0" smtClean="0"/>
          </a:p>
          <a:p>
            <a:pPr lvl="1">
              <a:lnSpc>
                <a:spcPct val="120000"/>
              </a:lnSpc>
            </a:pPr>
            <a:r>
              <a:rPr lang="ja-JP" altLang="ja-JP" dirty="0" smtClean="0"/>
              <a:t>多く</a:t>
            </a:r>
            <a:r>
              <a:rPr lang="ja-JP" altLang="ja-JP" dirty="0"/>
              <a:t>の金属</a:t>
            </a:r>
            <a:r>
              <a:rPr lang="ja-JP" altLang="ja-JP" dirty="0" smtClean="0"/>
              <a:t>など</a:t>
            </a:r>
            <a:endParaRPr lang="ja-JP" altLang="ja-JP" dirty="0"/>
          </a:p>
          <a:p>
            <a:pPr lvl="0">
              <a:lnSpc>
                <a:spcPct val="120000"/>
              </a:lnSpc>
            </a:pPr>
            <a:r>
              <a:rPr lang="ja-JP" altLang="ja-JP" dirty="0">
                <a:solidFill>
                  <a:srgbClr val="FF0000"/>
                </a:solidFill>
              </a:rPr>
              <a:t>有限で，人類のタイムスケールでは再補充されない</a:t>
            </a:r>
            <a:r>
              <a:rPr lang="ja-JP" altLang="ja-JP" dirty="0" smtClean="0">
                <a:solidFill>
                  <a:srgbClr val="FF0000"/>
                </a:solidFill>
              </a:rPr>
              <a:t>資源</a:t>
            </a:r>
            <a:r>
              <a:rPr lang="ja-JP" altLang="en-US" dirty="0" smtClean="0">
                <a:solidFill>
                  <a:srgbClr val="FF0000"/>
                </a:solidFill>
              </a:rPr>
              <a:t>．</a:t>
            </a:r>
            <a:r>
              <a:rPr lang="ja-JP" altLang="ja-JP" dirty="0">
                <a:solidFill>
                  <a:srgbClr val="FF0000"/>
                </a:solidFill>
              </a:rPr>
              <a:t>再生不能資源 </a:t>
            </a:r>
            <a:endParaRPr lang="en-US" altLang="ja-JP" dirty="0" smtClean="0">
              <a:solidFill>
                <a:srgbClr val="FF0000"/>
              </a:solidFill>
            </a:endParaRPr>
          </a:p>
          <a:p>
            <a:pPr lvl="1">
              <a:lnSpc>
                <a:spcPct val="120000"/>
              </a:lnSpc>
            </a:pPr>
            <a:r>
              <a:rPr lang="ja-JP" altLang="ja-JP" dirty="0" smtClean="0"/>
              <a:t>いったん</a:t>
            </a:r>
            <a:r>
              <a:rPr lang="ja-JP" altLang="ja-JP" dirty="0"/>
              <a:t>使ってしまえば，</a:t>
            </a:r>
            <a:r>
              <a:rPr lang="ja-JP" altLang="ja-JP" dirty="0" smtClean="0"/>
              <a:t>数千年</a:t>
            </a:r>
            <a:r>
              <a:rPr lang="ja-JP" altLang="ja-JP" dirty="0"/>
              <a:t>から</a:t>
            </a:r>
            <a:r>
              <a:rPr lang="ja-JP" altLang="ja-JP" dirty="0" smtClean="0"/>
              <a:t>数</a:t>
            </a:r>
            <a:r>
              <a:rPr lang="ja-JP" altLang="en-US" dirty="0" smtClean="0"/>
              <a:t>千万</a:t>
            </a:r>
            <a:r>
              <a:rPr lang="ja-JP" altLang="ja-JP" dirty="0" smtClean="0"/>
              <a:t>年</a:t>
            </a:r>
            <a:r>
              <a:rPr lang="ja-JP" altLang="ja-JP" dirty="0"/>
              <a:t>は再生</a:t>
            </a:r>
            <a:r>
              <a:rPr lang="ja-JP" altLang="ja-JP" dirty="0" smtClean="0"/>
              <a:t>されない</a:t>
            </a:r>
            <a:endParaRPr lang="en-US" altLang="ja-JP" dirty="0" smtClean="0"/>
          </a:p>
          <a:p>
            <a:pPr lvl="1">
              <a:lnSpc>
                <a:spcPct val="120000"/>
              </a:lnSpc>
            </a:pPr>
            <a:r>
              <a:rPr lang="ja-JP" altLang="ja-JP" dirty="0" smtClean="0"/>
              <a:t>土壌</a:t>
            </a:r>
            <a:r>
              <a:rPr lang="ja-JP" altLang="ja-JP" dirty="0"/>
              <a:t>や地下水の再生には，数千年を</a:t>
            </a:r>
            <a:r>
              <a:rPr lang="ja-JP" altLang="ja-JP" dirty="0" smtClean="0"/>
              <a:t>要する</a:t>
            </a:r>
            <a:endParaRPr lang="en-US" altLang="ja-JP" dirty="0" smtClean="0"/>
          </a:p>
          <a:p>
            <a:pPr lvl="1">
              <a:lnSpc>
                <a:spcPct val="120000"/>
              </a:lnSpc>
            </a:pPr>
            <a:r>
              <a:rPr lang="ja-JP" altLang="ja-JP" dirty="0" smtClean="0"/>
              <a:t>現在</a:t>
            </a:r>
            <a:r>
              <a:rPr lang="ja-JP" altLang="ja-JP" dirty="0"/>
              <a:t>の私たちの</a:t>
            </a:r>
            <a:r>
              <a:rPr lang="en-US" altLang="ja-JP" dirty="0"/>
              <a:t>3</a:t>
            </a:r>
            <a:r>
              <a:rPr lang="ja-JP" altLang="ja-JP" dirty="0"/>
              <a:t>年分の消費をまかなうには，石炭では</a:t>
            </a:r>
            <a:r>
              <a:rPr lang="en-US" altLang="ja-JP" dirty="0"/>
              <a:t>100</a:t>
            </a:r>
            <a:r>
              <a:rPr lang="ja-JP" altLang="ja-JP" dirty="0"/>
              <a:t>万年，石油では</a:t>
            </a:r>
            <a:r>
              <a:rPr lang="en-US" altLang="ja-JP" dirty="0"/>
              <a:t>1,500</a:t>
            </a:r>
            <a:r>
              <a:rPr lang="ja-JP" altLang="ja-JP" dirty="0"/>
              <a:t>万年の地球過程による生産が</a:t>
            </a:r>
            <a:r>
              <a:rPr lang="ja-JP" altLang="ja-JP" dirty="0" smtClean="0"/>
              <a:t>必要</a:t>
            </a:r>
            <a:endParaRPr lang="en-US" altLang="ja-JP" dirty="0" smtClean="0"/>
          </a:p>
          <a:p>
            <a:pPr lvl="1">
              <a:lnSpc>
                <a:spcPct val="120000"/>
              </a:lnSpc>
            </a:pPr>
            <a:r>
              <a:rPr lang="ja-JP" altLang="ja-JP" dirty="0" smtClean="0"/>
              <a:t>生物</a:t>
            </a:r>
            <a:r>
              <a:rPr lang="ja-JP" altLang="ja-JP" dirty="0"/>
              <a:t>多様性は，おそらく最も貴重な惑星</a:t>
            </a:r>
            <a:r>
              <a:rPr lang="ja-JP" altLang="ja-JP" dirty="0" smtClean="0"/>
              <a:t>資源．</a:t>
            </a:r>
            <a:r>
              <a:rPr lang="ja-JP" altLang="ja-JP" dirty="0"/>
              <a:t>過去の大量絶滅の記録によれば</a:t>
            </a:r>
            <a:r>
              <a:rPr lang="ja-JP" altLang="ja-JP" dirty="0" smtClean="0"/>
              <a:t>，再補充</a:t>
            </a:r>
            <a:r>
              <a:rPr lang="ja-JP" altLang="ja-JP" dirty="0"/>
              <a:t>のタイムスケールは，</a:t>
            </a:r>
            <a:r>
              <a:rPr lang="ja-JP" altLang="ja-JP" dirty="0" smtClean="0"/>
              <a:t>数千万年</a:t>
            </a:r>
            <a:endParaRPr kumimoji="1" lang="ja-JP" altLang="en-US" dirty="0"/>
          </a:p>
        </p:txBody>
      </p:sp>
    </p:spTree>
    <p:extLst>
      <p:ext uri="{BB962C8B-B14F-4D97-AF65-F5344CB8AC3E}">
        <p14:creationId xmlns:p14="http://schemas.microsoft.com/office/powerpoint/2010/main" val="11460536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kumimoji="1" lang="ja-JP" altLang="en-US" dirty="0" smtClean="0"/>
              <a:t>水資源</a:t>
            </a:r>
            <a:endParaRPr kumimoji="1" lang="ja-JP" altLang="en-US" dirty="0"/>
          </a:p>
        </p:txBody>
      </p:sp>
      <p:sp>
        <p:nvSpPr>
          <p:cNvPr id="5" name="コンテンツ プレースホルダー 4"/>
          <p:cNvSpPr>
            <a:spLocks noGrp="1"/>
          </p:cNvSpPr>
          <p:nvPr>
            <p:ph idx="1"/>
          </p:nvPr>
        </p:nvSpPr>
        <p:spPr>
          <a:xfrm>
            <a:off x="457200" y="927101"/>
            <a:ext cx="8229600" cy="1828799"/>
          </a:xfrm>
        </p:spPr>
        <p:txBody>
          <a:bodyPr>
            <a:normAutofit fontScale="70000" lnSpcReduction="20000"/>
          </a:bodyPr>
          <a:lstStyle/>
          <a:p>
            <a:pPr>
              <a:lnSpc>
                <a:spcPct val="120000"/>
              </a:lnSpc>
            </a:pPr>
            <a:r>
              <a:rPr lang="ja-JP" altLang="en-US" dirty="0"/>
              <a:t>水</a:t>
            </a:r>
            <a:r>
              <a:rPr lang="ja-JP" altLang="en-US" dirty="0" smtClean="0"/>
              <a:t>は速やか</a:t>
            </a:r>
            <a:r>
              <a:rPr lang="ja-JP" altLang="en-US" dirty="0"/>
              <a:t>にリサイクルされる</a:t>
            </a:r>
            <a:r>
              <a:rPr lang="ja-JP" altLang="en-US" dirty="0" smtClean="0"/>
              <a:t>が，命</a:t>
            </a:r>
            <a:r>
              <a:rPr lang="ja-JP" altLang="en-US" dirty="0"/>
              <a:t>にかかわる限られた</a:t>
            </a:r>
            <a:r>
              <a:rPr lang="ja-JP" altLang="en-US" dirty="0" smtClean="0"/>
              <a:t>資源</a:t>
            </a:r>
            <a:endParaRPr lang="en-US" altLang="ja-JP" dirty="0" smtClean="0"/>
          </a:p>
          <a:p>
            <a:pPr>
              <a:lnSpc>
                <a:spcPct val="120000"/>
              </a:lnSpc>
            </a:pPr>
            <a:r>
              <a:rPr lang="ja-JP" altLang="en-US" dirty="0" smtClean="0"/>
              <a:t>表面水は</a:t>
            </a:r>
            <a:r>
              <a:rPr lang="ja-JP" altLang="ja-JP" dirty="0" smtClean="0"/>
              <a:t>世界</a:t>
            </a:r>
            <a:r>
              <a:rPr lang="ja-JP" altLang="ja-JP" dirty="0"/>
              <a:t>の多くの場所で不足している </a:t>
            </a:r>
            <a:endParaRPr lang="en-US" altLang="ja-JP" dirty="0" smtClean="0"/>
          </a:p>
          <a:p>
            <a:pPr>
              <a:lnSpc>
                <a:spcPct val="120000"/>
              </a:lnSpc>
            </a:pPr>
            <a:r>
              <a:rPr lang="ja-JP" altLang="ja-JP" dirty="0"/>
              <a:t>地下水も再補充される資源であるが，深層地下水の再補充には，数千年のタイムスケールが</a:t>
            </a:r>
            <a:r>
              <a:rPr lang="ja-JP" altLang="ja-JP" dirty="0" smtClean="0"/>
              <a:t>必要</a:t>
            </a:r>
            <a:endParaRPr lang="en-US" altLang="ja-JP" dirty="0" smtClean="0"/>
          </a:p>
          <a:p>
            <a:endParaRPr kumimoji="1" lang="ja-JP" altLang="en-US" dirty="0"/>
          </a:p>
        </p:txBody>
      </p:sp>
      <p:grpSp>
        <p:nvGrpSpPr>
          <p:cNvPr id="10" name="図形グループ 9"/>
          <p:cNvGrpSpPr/>
          <p:nvPr/>
        </p:nvGrpSpPr>
        <p:grpSpPr>
          <a:xfrm>
            <a:off x="249767" y="2657385"/>
            <a:ext cx="3898900" cy="4089579"/>
            <a:chOff x="2622550" y="2657385"/>
            <a:chExt cx="3898900" cy="4089579"/>
          </a:xfrm>
        </p:grpSpPr>
        <p:sp>
          <p:nvSpPr>
            <p:cNvPr id="6" name="テキスト ボックス 5"/>
            <p:cNvSpPr txBox="1"/>
            <p:nvPr/>
          </p:nvSpPr>
          <p:spPr>
            <a:xfrm>
              <a:off x="2622550" y="5546635"/>
              <a:ext cx="3898900" cy="1200329"/>
            </a:xfrm>
            <a:prstGeom prst="rect">
              <a:avLst/>
            </a:prstGeom>
            <a:noFill/>
          </p:spPr>
          <p:txBody>
            <a:bodyPr wrap="square" rtlCol="0">
              <a:spAutoFit/>
            </a:bodyPr>
            <a:lstStyle/>
            <a:p>
              <a:r>
                <a:rPr lang="ja-JP" altLang="ja-JP" dirty="0" smtClean="0"/>
                <a:t>北部</a:t>
              </a:r>
              <a:r>
                <a:rPr lang="ja-JP" altLang="ja-JP" dirty="0"/>
                <a:t>インドとバングラディシュの地下水の減少．インド北部は，</a:t>
              </a:r>
              <a:r>
                <a:rPr lang="en-US" altLang="ja-JP" dirty="0"/>
                <a:t>6</a:t>
              </a:r>
              <a:r>
                <a:rPr lang="ja-JP" altLang="ja-JP" dirty="0"/>
                <a:t>億の人口があり，大規模に灌漑されている．</a:t>
              </a:r>
              <a:r>
                <a:rPr lang="en-US" altLang="ja-JP" dirty="0"/>
                <a:t>1</a:t>
              </a:r>
              <a:r>
                <a:rPr lang="ja-JP" altLang="ja-JP" dirty="0"/>
                <a:t>年あたり約</a:t>
              </a:r>
              <a:r>
                <a:rPr lang="en-US" altLang="ja-JP" dirty="0"/>
                <a:t>55 km</a:t>
              </a:r>
              <a:r>
                <a:rPr lang="en-US" altLang="ja-JP" baseline="30000" dirty="0"/>
                <a:t>3</a:t>
              </a:r>
              <a:r>
                <a:rPr lang="ja-JP" altLang="ja-JP" dirty="0"/>
                <a:t>の地下水が失われて</a:t>
              </a:r>
              <a:r>
                <a:rPr lang="ja-JP" altLang="ja-JP" dirty="0" smtClean="0"/>
                <a:t>いる</a:t>
              </a:r>
              <a:endParaRPr kumimoji="1" lang="ja-JP" altLang="en-US" dirty="0"/>
            </a:p>
          </p:txBody>
        </p:sp>
        <p:pic>
          <p:nvPicPr>
            <p:cNvPr id="8" name="図 7"/>
            <p:cNvPicPr>
              <a:picLocks noChangeAspect="1"/>
            </p:cNvPicPr>
            <p:nvPr/>
          </p:nvPicPr>
          <p:blipFill>
            <a:blip r:embed="rId3"/>
            <a:stretch>
              <a:fillRect/>
            </a:stretch>
          </p:blipFill>
          <p:spPr>
            <a:xfrm>
              <a:off x="2984500" y="2657385"/>
              <a:ext cx="3175000" cy="2889250"/>
            </a:xfrm>
            <a:prstGeom prst="rect">
              <a:avLst/>
            </a:prstGeom>
          </p:spPr>
        </p:pic>
      </p:grpSp>
      <p:grpSp>
        <p:nvGrpSpPr>
          <p:cNvPr id="11" name="図形グループ 10"/>
          <p:cNvGrpSpPr/>
          <p:nvPr/>
        </p:nvGrpSpPr>
        <p:grpSpPr>
          <a:xfrm>
            <a:off x="4398434" y="2742336"/>
            <a:ext cx="4495799" cy="4004628"/>
            <a:chOff x="2324101" y="2812100"/>
            <a:chExt cx="4495799" cy="4004628"/>
          </a:xfrm>
        </p:grpSpPr>
        <p:sp>
          <p:nvSpPr>
            <p:cNvPr id="7" name="テキスト ボックス 6"/>
            <p:cNvSpPr txBox="1"/>
            <p:nvPr/>
          </p:nvSpPr>
          <p:spPr>
            <a:xfrm>
              <a:off x="2324101" y="5339400"/>
              <a:ext cx="4495799" cy="1477328"/>
            </a:xfrm>
            <a:prstGeom prst="rect">
              <a:avLst/>
            </a:prstGeom>
            <a:noFill/>
          </p:spPr>
          <p:txBody>
            <a:bodyPr wrap="square" rtlCol="0">
              <a:spAutoFit/>
            </a:bodyPr>
            <a:lstStyle/>
            <a:p>
              <a:r>
                <a:rPr lang="ja-JP" altLang="ja-JP" dirty="0"/>
                <a:t>サウジアラビアの帯水層からの取水量．サウジアラビアには，一年を通した表面水はない</a:t>
              </a:r>
              <a:r>
                <a:rPr lang="ja-JP" altLang="ja-JP" dirty="0" smtClean="0"/>
                <a:t>．農業</a:t>
              </a:r>
              <a:r>
                <a:rPr lang="ja-JP" altLang="ja-JP" dirty="0"/>
                <a:t>の発達は，地下水</a:t>
              </a:r>
              <a:r>
                <a:rPr lang="ja-JP" altLang="ja-JP" dirty="0" smtClean="0"/>
                <a:t>の衰退</a:t>
              </a:r>
              <a:r>
                <a:rPr lang="ja-JP" altLang="ja-JP" dirty="0"/>
                <a:t>をまねいた．サウジアラビアは，水不足のため，</a:t>
              </a:r>
              <a:r>
                <a:rPr lang="en-US" altLang="ja-JP" dirty="0"/>
                <a:t>2008</a:t>
              </a:r>
              <a:r>
                <a:rPr lang="ja-JP" altLang="ja-JP" dirty="0"/>
                <a:t>年に小麦の生産を</a:t>
              </a:r>
              <a:r>
                <a:rPr lang="ja-JP" altLang="ja-JP" dirty="0" smtClean="0"/>
                <a:t>止めた</a:t>
              </a:r>
              <a:endParaRPr kumimoji="1" lang="ja-JP" altLang="en-US" dirty="0"/>
            </a:p>
          </p:txBody>
        </p:sp>
        <p:pic>
          <p:nvPicPr>
            <p:cNvPr id="9" name="図 8"/>
            <p:cNvPicPr>
              <a:picLocks noChangeAspect="1"/>
            </p:cNvPicPr>
            <p:nvPr/>
          </p:nvPicPr>
          <p:blipFill>
            <a:blip r:embed="rId4"/>
            <a:stretch>
              <a:fillRect/>
            </a:stretch>
          </p:blipFill>
          <p:spPr>
            <a:xfrm>
              <a:off x="2619375" y="2812100"/>
              <a:ext cx="3905250" cy="2527300"/>
            </a:xfrm>
            <a:prstGeom prst="rect">
              <a:avLst/>
            </a:prstGeom>
          </p:spPr>
        </p:pic>
      </p:grpSp>
    </p:spTree>
    <p:extLst>
      <p:ext uri="{BB962C8B-B14F-4D97-AF65-F5344CB8AC3E}">
        <p14:creationId xmlns:p14="http://schemas.microsoft.com/office/powerpoint/2010/main" val="15501332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37616" y="274638"/>
            <a:ext cx="4368800" cy="1143000"/>
          </a:xfrm>
        </p:spPr>
        <p:txBody>
          <a:bodyPr/>
          <a:lstStyle/>
          <a:p>
            <a:r>
              <a:rPr kumimoji="1" lang="ja-JP" altLang="en-US" dirty="0" smtClean="0"/>
              <a:t>石油資源</a:t>
            </a:r>
            <a:endParaRPr kumimoji="1" lang="ja-JP" altLang="en-US" dirty="0"/>
          </a:p>
        </p:txBody>
      </p:sp>
      <p:sp>
        <p:nvSpPr>
          <p:cNvPr id="4" name="コンテンツ プレースホルダー 3"/>
          <p:cNvSpPr>
            <a:spLocks noGrp="1"/>
          </p:cNvSpPr>
          <p:nvPr>
            <p:ph idx="1"/>
          </p:nvPr>
        </p:nvSpPr>
        <p:spPr>
          <a:xfrm>
            <a:off x="4637616" y="1600200"/>
            <a:ext cx="4368800" cy="4927600"/>
          </a:xfrm>
        </p:spPr>
        <p:txBody>
          <a:bodyPr>
            <a:normAutofit fontScale="70000" lnSpcReduction="20000"/>
          </a:bodyPr>
          <a:lstStyle/>
          <a:p>
            <a:pPr>
              <a:lnSpc>
                <a:spcPct val="120000"/>
              </a:lnSpc>
            </a:pPr>
            <a:r>
              <a:rPr lang="ja-JP" altLang="ja-JP" dirty="0"/>
              <a:t>化石燃料の有用性は</a:t>
            </a:r>
            <a:r>
              <a:rPr lang="ja-JP" altLang="ja-JP" dirty="0" smtClean="0"/>
              <a:t>，分子</a:t>
            </a:r>
            <a:r>
              <a:rPr lang="ja-JP" altLang="ja-JP" dirty="0"/>
              <a:t>結合にエネルギーが貯えられている</a:t>
            </a:r>
            <a:r>
              <a:rPr lang="ja-JP" altLang="ja-JP" dirty="0" smtClean="0"/>
              <a:t>こと</a:t>
            </a:r>
            <a:endParaRPr lang="en-US" altLang="ja-JP" dirty="0" smtClean="0"/>
          </a:p>
          <a:p>
            <a:pPr lvl="1">
              <a:lnSpc>
                <a:spcPct val="120000"/>
              </a:lnSpc>
            </a:pPr>
            <a:r>
              <a:rPr lang="ja-JP" altLang="ja-JP" dirty="0" smtClean="0"/>
              <a:t>いったん</a:t>
            </a:r>
            <a:r>
              <a:rPr lang="ja-JP" altLang="ja-JP" dirty="0"/>
              <a:t>このエネルギーが放出されると</a:t>
            </a:r>
            <a:r>
              <a:rPr lang="ja-JP" altLang="ja-JP" dirty="0" smtClean="0"/>
              <a:t>，数百万年</a:t>
            </a:r>
            <a:r>
              <a:rPr lang="ja-JP" altLang="ja-JP" dirty="0"/>
              <a:t>のタイムスケールの光合成と有機炭素の貯蔵によってのみ再補充される </a:t>
            </a:r>
            <a:endParaRPr lang="en-US" altLang="ja-JP" dirty="0" smtClean="0"/>
          </a:p>
          <a:p>
            <a:pPr>
              <a:lnSpc>
                <a:spcPct val="120000"/>
              </a:lnSpc>
            </a:pPr>
            <a:r>
              <a:rPr lang="ja-JP" altLang="ja-JP" dirty="0"/>
              <a:t>化石燃料資源は，金属資源とはまったく異なる生産曲線を</a:t>
            </a:r>
            <a:r>
              <a:rPr lang="ja-JP" altLang="ja-JP" dirty="0" smtClean="0"/>
              <a:t>示す</a:t>
            </a:r>
            <a:endParaRPr lang="en-US" altLang="ja-JP" dirty="0" smtClean="0"/>
          </a:p>
          <a:p>
            <a:pPr lvl="1">
              <a:lnSpc>
                <a:spcPct val="120000"/>
              </a:lnSpc>
            </a:pPr>
            <a:r>
              <a:rPr lang="ja-JP" altLang="ja-JP" dirty="0" smtClean="0"/>
              <a:t>油田</a:t>
            </a:r>
            <a:r>
              <a:rPr lang="ja-JP" altLang="ja-JP" dirty="0"/>
              <a:t>は</a:t>
            </a:r>
            <a:r>
              <a:rPr lang="ja-JP" altLang="ja-JP" dirty="0" smtClean="0"/>
              <a:t>，ある</a:t>
            </a:r>
            <a:r>
              <a:rPr lang="ja-JP" altLang="ja-JP" dirty="0"/>
              <a:t>時点で涸れてしまう</a:t>
            </a:r>
            <a:r>
              <a:rPr lang="ja-JP" altLang="ja-JP" dirty="0" smtClean="0"/>
              <a:t>．</a:t>
            </a:r>
            <a:r>
              <a:rPr lang="ja-JP" altLang="ja-JP" dirty="0"/>
              <a:t>新しい油田の発見も，減少しつつ</a:t>
            </a:r>
            <a:r>
              <a:rPr lang="ja-JP" altLang="ja-JP" dirty="0" smtClean="0"/>
              <a:t>ある</a:t>
            </a:r>
            <a:endParaRPr lang="en-US" altLang="ja-JP" dirty="0" smtClean="0"/>
          </a:p>
          <a:p>
            <a:pPr lvl="1">
              <a:lnSpc>
                <a:spcPct val="120000"/>
              </a:lnSpc>
            </a:pPr>
            <a:r>
              <a:rPr lang="ja-JP" altLang="ja-JP" dirty="0" smtClean="0">
                <a:solidFill>
                  <a:srgbClr val="FF0000"/>
                </a:solidFill>
              </a:rPr>
              <a:t>ピークオイル</a:t>
            </a:r>
            <a:r>
              <a:rPr lang="ja-JP" altLang="en-US" dirty="0" smtClean="0">
                <a:solidFill>
                  <a:srgbClr val="FF0000"/>
                </a:solidFill>
              </a:rPr>
              <a:t>．</a:t>
            </a:r>
            <a:r>
              <a:rPr lang="ja-JP" altLang="ja-JP" dirty="0">
                <a:solidFill>
                  <a:srgbClr val="FF0000"/>
                </a:solidFill>
              </a:rPr>
              <a:t>石油生産は</a:t>
            </a:r>
            <a:r>
              <a:rPr lang="en-US" altLang="ja-JP" dirty="0">
                <a:solidFill>
                  <a:srgbClr val="FF0000"/>
                </a:solidFill>
              </a:rPr>
              <a:t>21</a:t>
            </a:r>
            <a:r>
              <a:rPr lang="ja-JP" altLang="ja-JP" dirty="0">
                <a:solidFill>
                  <a:srgbClr val="FF0000"/>
                </a:solidFill>
              </a:rPr>
              <a:t>世紀初めに衰退し始めるだろう </a:t>
            </a:r>
            <a:endParaRPr lang="en-US" altLang="ja-JP" dirty="0">
              <a:solidFill>
                <a:srgbClr val="FF0000"/>
              </a:solidFill>
            </a:endParaRPr>
          </a:p>
          <a:p>
            <a:pPr>
              <a:lnSpc>
                <a:spcPct val="120000"/>
              </a:lnSpc>
            </a:pPr>
            <a:endParaRPr kumimoji="1" lang="ja-JP" altLang="en-US" dirty="0"/>
          </a:p>
        </p:txBody>
      </p:sp>
      <p:sp>
        <p:nvSpPr>
          <p:cNvPr id="5" name="テキスト ボックス 4"/>
          <p:cNvSpPr txBox="1"/>
          <p:nvPr/>
        </p:nvSpPr>
        <p:spPr>
          <a:xfrm>
            <a:off x="126999" y="5508923"/>
            <a:ext cx="4373033" cy="923330"/>
          </a:xfrm>
          <a:prstGeom prst="rect">
            <a:avLst/>
          </a:prstGeom>
          <a:noFill/>
        </p:spPr>
        <p:txBody>
          <a:bodyPr wrap="square" rtlCol="0">
            <a:spAutoFit/>
          </a:bodyPr>
          <a:lstStyle/>
          <a:p>
            <a:pPr marL="342900" indent="-342900">
              <a:buAutoNum type="alphaLcParenBoth"/>
            </a:pPr>
            <a:r>
              <a:rPr lang="ja-JP" altLang="ja-JP" dirty="0" smtClean="0"/>
              <a:t>油田</a:t>
            </a:r>
            <a:r>
              <a:rPr lang="ja-JP" altLang="ja-JP" dirty="0"/>
              <a:t>の特徴的な</a:t>
            </a:r>
            <a:r>
              <a:rPr lang="ja-JP" altLang="ja-JP" dirty="0" smtClean="0"/>
              <a:t>ライフサイクル</a:t>
            </a:r>
            <a:endParaRPr lang="en-US" altLang="ja-JP" dirty="0"/>
          </a:p>
          <a:p>
            <a:pPr marL="342900" indent="-342900">
              <a:buAutoNum type="alphaLcParenBoth"/>
            </a:pPr>
            <a:r>
              <a:rPr lang="ja-JP" altLang="ja-JP" dirty="0" smtClean="0"/>
              <a:t>世界</a:t>
            </a:r>
            <a:r>
              <a:rPr lang="ja-JP" altLang="ja-JP" dirty="0"/>
              <a:t>の石油の大部分を占める巨大油田の新しい発見数 </a:t>
            </a:r>
            <a:endParaRPr kumimoji="1" lang="ja-JP" altLang="en-US" dirty="0"/>
          </a:p>
        </p:txBody>
      </p:sp>
      <p:pic>
        <p:nvPicPr>
          <p:cNvPr id="6" name="図 5"/>
          <p:cNvPicPr>
            <a:picLocks noChangeAspect="1"/>
          </p:cNvPicPr>
          <p:nvPr/>
        </p:nvPicPr>
        <p:blipFill>
          <a:blip r:embed="rId3"/>
          <a:stretch>
            <a:fillRect/>
          </a:stretch>
        </p:blipFill>
        <p:spPr>
          <a:xfrm>
            <a:off x="137583" y="655638"/>
            <a:ext cx="4362450" cy="4845050"/>
          </a:xfrm>
          <a:prstGeom prst="rect">
            <a:avLst/>
          </a:prstGeom>
        </p:spPr>
      </p:pic>
    </p:spTree>
    <p:extLst>
      <p:ext uri="{BB962C8B-B14F-4D97-AF65-F5344CB8AC3E}">
        <p14:creationId xmlns:p14="http://schemas.microsoft.com/office/powerpoint/2010/main" val="39063384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60290" y="274638"/>
            <a:ext cx="4131310" cy="1143000"/>
          </a:xfrm>
        </p:spPr>
        <p:txBody>
          <a:bodyPr/>
          <a:lstStyle/>
          <a:p>
            <a:r>
              <a:rPr kumimoji="1" lang="ja-JP" altLang="en-US" dirty="0" smtClean="0"/>
              <a:t>化石燃料時代</a:t>
            </a:r>
            <a:endParaRPr kumimoji="1" lang="ja-JP" altLang="en-US" dirty="0"/>
          </a:p>
        </p:txBody>
      </p:sp>
      <p:sp>
        <p:nvSpPr>
          <p:cNvPr id="4" name="コンテンツ プレースホルダー 3"/>
          <p:cNvSpPr>
            <a:spLocks noGrp="1"/>
          </p:cNvSpPr>
          <p:nvPr>
            <p:ph idx="1"/>
          </p:nvPr>
        </p:nvSpPr>
        <p:spPr>
          <a:xfrm>
            <a:off x="4860290" y="1600201"/>
            <a:ext cx="4131310" cy="2463799"/>
          </a:xfrm>
        </p:spPr>
        <p:txBody>
          <a:bodyPr>
            <a:normAutofit fontScale="77500" lnSpcReduction="20000"/>
          </a:bodyPr>
          <a:lstStyle/>
          <a:p>
            <a:pPr>
              <a:lnSpc>
                <a:spcPct val="120000"/>
              </a:lnSpc>
            </a:pPr>
            <a:r>
              <a:rPr lang="ja-JP" altLang="en-US" dirty="0"/>
              <a:t>化石</a:t>
            </a:r>
            <a:r>
              <a:rPr lang="ja-JP" altLang="en-US" dirty="0" smtClean="0"/>
              <a:t>燃料の蓄積は，顕生代（約</a:t>
            </a:r>
            <a:r>
              <a:rPr lang="en-US" altLang="ja-JP" dirty="0" smtClean="0"/>
              <a:t>5</a:t>
            </a:r>
            <a:r>
              <a:rPr lang="ja-JP" altLang="en-US" dirty="0" smtClean="0"/>
              <a:t>億年）のタイムスケール</a:t>
            </a:r>
            <a:endParaRPr lang="en-US" altLang="ja-JP" dirty="0"/>
          </a:p>
          <a:p>
            <a:pPr>
              <a:lnSpc>
                <a:spcPct val="120000"/>
              </a:lnSpc>
            </a:pPr>
            <a:r>
              <a:rPr lang="ja-JP" altLang="en-US" dirty="0">
                <a:solidFill>
                  <a:srgbClr val="FF0000"/>
                </a:solidFill>
              </a:rPr>
              <a:t>人類による化石燃料</a:t>
            </a:r>
            <a:r>
              <a:rPr lang="ja-JP" altLang="en-US" dirty="0" smtClean="0">
                <a:solidFill>
                  <a:srgbClr val="FF0000"/>
                </a:solidFill>
              </a:rPr>
              <a:t>の消費は，数百年で終わる？</a:t>
            </a:r>
            <a:endParaRPr kumimoji="1" lang="ja-JP" altLang="en-US" dirty="0">
              <a:solidFill>
                <a:srgbClr val="FF0000"/>
              </a:solidFill>
            </a:endParaRPr>
          </a:p>
        </p:txBody>
      </p:sp>
      <p:sp>
        <p:nvSpPr>
          <p:cNvPr id="5" name="テキスト ボックス 4"/>
          <p:cNvSpPr txBox="1"/>
          <p:nvPr/>
        </p:nvSpPr>
        <p:spPr>
          <a:xfrm>
            <a:off x="152400" y="5890710"/>
            <a:ext cx="4555490" cy="369332"/>
          </a:xfrm>
          <a:prstGeom prst="rect">
            <a:avLst/>
          </a:prstGeom>
          <a:noFill/>
        </p:spPr>
        <p:txBody>
          <a:bodyPr wrap="square" rtlCol="0">
            <a:spAutoFit/>
          </a:bodyPr>
          <a:lstStyle/>
          <a:p>
            <a:r>
              <a:rPr lang="ja-JP" altLang="ja-JP" dirty="0"/>
              <a:t>化石燃料の形成</a:t>
            </a:r>
            <a:r>
              <a:rPr lang="en-US" altLang="ja-JP" dirty="0"/>
              <a:t>(a)</a:t>
            </a:r>
            <a:r>
              <a:rPr lang="ja-JP" altLang="ja-JP" dirty="0"/>
              <a:t>と消費</a:t>
            </a:r>
            <a:r>
              <a:rPr lang="en-US" altLang="ja-JP" dirty="0"/>
              <a:t>(b)</a:t>
            </a:r>
            <a:r>
              <a:rPr lang="ja-JP" altLang="ja-JP" dirty="0"/>
              <a:t>の時間変化 </a:t>
            </a:r>
            <a:endParaRPr kumimoji="1" lang="ja-JP" altLang="en-US" dirty="0"/>
          </a:p>
        </p:txBody>
      </p:sp>
      <p:pic>
        <p:nvPicPr>
          <p:cNvPr id="6" name="図 5"/>
          <p:cNvPicPr>
            <a:picLocks noChangeAspect="1"/>
          </p:cNvPicPr>
          <p:nvPr/>
        </p:nvPicPr>
        <p:blipFill>
          <a:blip r:embed="rId3"/>
          <a:stretch>
            <a:fillRect/>
          </a:stretch>
        </p:blipFill>
        <p:spPr>
          <a:xfrm>
            <a:off x="152400" y="803818"/>
            <a:ext cx="4555490" cy="5084445"/>
          </a:xfrm>
          <a:prstGeom prst="rect">
            <a:avLst/>
          </a:prstGeom>
        </p:spPr>
      </p:pic>
    </p:spTree>
    <p:extLst>
      <p:ext uri="{BB962C8B-B14F-4D97-AF65-F5344CB8AC3E}">
        <p14:creationId xmlns:p14="http://schemas.microsoft.com/office/powerpoint/2010/main" val="40683377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6349</TotalTime>
  <Words>1481</Words>
  <Application>Microsoft Macintosh PowerPoint</Application>
  <PresentationFormat>画面に合わせる (4:3)</PresentationFormat>
  <Paragraphs>65</Paragraphs>
  <Slides>8</Slides>
  <Notes>6</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ホワイト</vt:lpstr>
      <vt:lpstr> 第19章　ホモ・サピエンスの興隆 地球の資源を利用した惑星支配</vt:lpstr>
      <vt:lpstr>人口増加</vt:lpstr>
      <vt:lpstr>人類のエネルギー革命</vt:lpstr>
      <vt:lpstr>化石燃料</vt:lpstr>
      <vt:lpstr>資源の分類</vt:lpstr>
      <vt:lpstr>水資源</vt:lpstr>
      <vt:lpstr>石油資源</vt:lpstr>
      <vt:lpstr>化石燃料時代</vt:lpstr>
    </vt:vector>
  </TitlesOfParts>
  <Company>Kyoto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生命の惑星はいかにつくられるか？ ビッグバンから人類へ至る地球の物語</dc:title>
  <dc:creator>宗林 由樹</dc:creator>
  <cp:lastModifiedBy>宗林 由樹</cp:lastModifiedBy>
  <cp:revision>1833</cp:revision>
  <cp:lastPrinted>2015-04-23T08:19:19Z</cp:lastPrinted>
  <dcterms:created xsi:type="dcterms:W3CDTF">2013-12-26T10:25:17Z</dcterms:created>
  <dcterms:modified xsi:type="dcterms:W3CDTF">2015-05-23T03:22:38Z</dcterms:modified>
</cp:coreProperties>
</file>