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56" r:id="rId2"/>
    <p:sldId id="258" r:id="rId3"/>
    <p:sldId id="257" r:id="rId4"/>
    <p:sldId id="259" r:id="rId5"/>
    <p:sldId id="260" r:id="rId6"/>
    <p:sldId id="261" r:id="rId7"/>
    <p:sldId id="262" r:id="rId8"/>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5217" autoAdjust="0"/>
  </p:normalViewPr>
  <p:slideViewPr>
    <p:cSldViewPr snapToGrid="0" snapToObjects="1" showGuides="1">
      <p:cViewPr>
        <p:scale>
          <a:sx n="100" d="100"/>
          <a:sy n="100" d="100"/>
        </p:scale>
        <p:origin x="-1616" y="-88"/>
      </p:cViewPr>
      <p:guideLst>
        <p:guide orient="horz" pos="3068"/>
        <p:guide pos="515"/>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64CCB0-F41E-EC46-BC85-FCC037CC0E23}" type="datetimeFigureOut">
              <a:rPr kumimoji="1" lang="ja-JP" altLang="en-US" smtClean="0"/>
              <a:t>05/23/2015</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726A01-D7E3-DD47-80B9-5BFC7D761E26}" type="slidenum">
              <a:rPr kumimoji="1" lang="ja-JP" altLang="en-US" smtClean="0"/>
              <a:t>‹#›</a:t>
            </a:fld>
            <a:endParaRPr kumimoji="1" lang="ja-JP" altLang="en-US"/>
          </a:p>
        </p:txBody>
      </p:sp>
    </p:spTree>
    <p:extLst>
      <p:ext uri="{BB962C8B-B14F-4D97-AF65-F5344CB8AC3E}">
        <p14:creationId xmlns:p14="http://schemas.microsoft.com/office/powerpoint/2010/main" val="3721002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B7519F-92BC-6B4F-B437-03A8FAF9A45E}" type="datetimeFigureOut">
              <a:rPr kumimoji="1" lang="ja-JP" altLang="en-US" smtClean="0"/>
              <a:t>05/23/2015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EEAE6E-CE5E-7D40-A6AE-58E5A768089B}" type="slidenum">
              <a:rPr kumimoji="1" lang="ja-JP" altLang="en-US" smtClean="0"/>
              <a:t>‹#›</a:t>
            </a:fld>
            <a:endParaRPr kumimoji="1" lang="ja-JP" altLang="en-US"/>
          </a:p>
        </p:txBody>
      </p:sp>
    </p:spTree>
    <p:extLst>
      <p:ext uri="{BB962C8B-B14F-4D97-AF65-F5344CB8AC3E}">
        <p14:creationId xmlns:p14="http://schemas.microsoft.com/office/powerpoint/2010/main" val="3317825364"/>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i="0" u="none" strike="noStrike" kern="1200" baseline="0" dirty="0" smtClean="0">
                <a:solidFill>
                  <a:schemeClr val="tx1"/>
                </a:solidFill>
                <a:latin typeface="+mn-lt"/>
                <a:ea typeface="+mn-ea"/>
                <a:cs typeface="+mn-cs"/>
              </a:rPr>
              <a:t>図</a:t>
            </a:r>
            <a:r>
              <a:rPr kumimoji="1" lang="en-US" altLang="ja-JP" sz="1200" b="1" i="0" u="none" strike="noStrike" kern="1200" baseline="0" dirty="0" smtClean="0">
                <a:solidFill>
                  <a:schemeClr val="tx1"/>
                </a:solidFill>
                <a:latin typeface="+mn-lt"/>
                <a:ea typeface="+mn-ea"/>
                <a:cs typeface="+mn-cs"/>
              </a:rPr>
              <a:t>2―0</a:t>
            </a:r>
            <a:r>
              <a:rPr kumimoji="1" lang="ja-JP" altLang="en-US" sz="1200" b="1" i="0" u="none" strike="noStrike" kern="1200" baseline="0" dirty="0" smtClean="0">
                <a:solidFill>
                  <a:schemeClr val="tx1"/>
                </a:solidFill>
                <a:latin typeface="+mn-lt"/>
                <a:ea typeface="+mn-ea"/>
                <a:cs typeface="+mn-cs"/>
              </a:rPr>
              <a:t>：アベル</a:t>
            </a:r>
            <a:r>
              <a:rPr kumimoji="1" lang="en-US" altLang="ja-JP" sz="1200" b="0" i="0" u="none" strike="noStrike" kern="1200" baseline="0" dirty="0" smtClean="0">
                <a:solidFill>
                  <a:schemeClr val="tx1"/>
                </a:solidFill>
                <a:latin typeface="+mn-lt"/>
                <a:ea typeface="+mn-ea"/>
                <a:cs typeface="+mn-cs"/>
              </a:rPr>
              <a:t>2218 </a:t>
            </a:r>
            <a:r>
              <a:rPr kumimoji="1" lang="ja-JP" altLang="en-US" sz="1200" b="1" i="0" u="none" strike="noStrike" kern="1200" baseline="0" dirty="0" smtClean="0">
                <a:solidFill>
                  <a:schemeClr val="tx1"/>
                </a:solidFill>
                <a:latin typeface="+mn-lt"/>
                <a:ea typeface="+mn-ea"/>
                <a:cs typeface="+mn-cs"/>
              </a:rPr>
              <a:t>銀河団．地球から約</a:t>
            </a:r>
            <a:r>
              <a:rPr kumimoji="1" lang="en-US" altLang="ja-JP" sz="1200" b="0" i="0" u="none" strike="noStrike" kern="1200" baseline="0" dirty="0" smtClean="0">
                <a:solidFill>
                  <a:schemeClr val="tx1"/>
                </a:solidFill>
                <a:latin typeface="+mn-lt"/>
                <a:ea typeface="+mn-ea"/>
                <a:cs typeface="+mn-cs"/>
              </a:rPr>
              <a:t>21 </a:t>
            </a:r>
            <a:r>
              <a:rPr kumimoji="1" lang="ja-JP" altLang="en-US" sz="1200" b="1" i="0" u="none" strike="noStrike" kern="1200" baseline="0" dirty="0" smtClean="0">
                <a:solidFill>
                  <a:schemeClr val="tx1"/>
                </a:solidFill>
                <a:latin typeface="+mn-lt"/>
                <a:ea typeface="+mn-ea"/>
                <a:cs typeface="+mn-cs"/>
              </a:rPr>
              <a:t>億光年離れており，数千個の銀河からなる．天文学者は，銀河団の大きな質量を重力レンズとして用いて，より遠い銀河を拡大し，観察する．より遠い銀河は，写真で見やすいように長細い弧に歪ませてあ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2</a:t>
            </a:fld>
            <a:endParaRPr kumimoji="1" lang="ja-JP" altLang="en-US"/>
          </a:p>
        </p:txBody>
      </p:sp>
    </p:spTree>
    <p:extLst>
      <p:ext uri="{BB962C8B-B14F-4D97-AF65-F5344CB8AC3E}">
        <p14:creationId xmlns:p14="http://schemas.microsoft.com/office/powerpoint/2010/main" val="486614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2―1</a:t>
            </a:r>
            <a:r>
              <a:rPr kumimoji="1" lang="ja-JP" altLang="en-US" dirty="0" smtClean="0"/>
              <a:t>：オルバースのパラドックスの図解．もし，宇宙が空間的，時間的に無限であれば，地球から宇宙を見るとき，すべての視線がついには恒星か銀河に突きあたる．視線が図の箱の中でさえぎられなければ，障害物があるまで箱を拡大すればよい．したがって，夜空は光で満たされるであろうが，現実はそうではない．</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3</a:t>
            </a:fld>
            <a:endParaRPr kumimoji="1" lang="ja-JP" altLang="en-US"/>
          </a:p>
        </p:txBody>
      </p:sp>
    </p:spTree>
    <p:extLst>
      <p:ext uri="{BB962C8B-B14F-4D97-AF65-F5344CB8AC3E}">
        <p14:creationId xmlns:p14="http://schemas.microsoft.com/office/powerpoint/2010/main" val="3681930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i="0" u="none" strike="noStrike" kern="1200" baseline="0" dirty="0" smtClean="0">
                <a:solidFill>
                  <a:schemeClr val="tx1"/>
                </a:solidFill>
                <a:latin typeface="+mn-lt"/>
                <a:ea typeface="+mn-ea"/>
                <a:cs typeface="+mn-cs"/>
              </a:rPr>
              <a:t>図</a:t>
            </a:r>
            <a:r>
              <a:rPr kumimoji="1" lang="en-US" altLang="ja-JP" sz="1200" b="1" i="0" u="none" strike="noStrike" kern="1200" baseline="0" dirty="0" smtClean="0">
                <a:solidFill>
                  <a:schemeClr val="tx1"/>
                </a:solidFill>
                <a:latin typeface="+mn-lt"/>
                <a:ea typeface="+mn-ea"/>
                <a:cs typeface="+mn-cs"/>
              </a:rPr>
              <a:t>2―4</a:t>
            </a:r>
            <a:r>
              <a:rPr kumimoji="1" lang="ja-JP" altLang="en-US" sz="1200" b="1" i="0" u="none" strike="noStrike" kern="1200" baseline="0" dirty="0" smtClean="0">
                <a:solidFill>
                  <a:schemeClr val="tx1"/>
                </a:solidFill>
                <a:latin typeface="+mn-lt"/>
                <a:ea typeface="+mn-ea"/>
                <a:cs typeface="+mn-cs"/>
              </a:rPr>
              <a:t>：遠くの恒星のスペクトルの暗線がどのように赤色（スペクトルの右端）にシフトするかを表す図解．数字は波長（</a:t>
            </a:r>
            <a:r>
              <a:rPr kumimoji="1" lang="en-US" altLang="ja-JP" sz="1200" b="0" i="0" u="none" strike="noStrike" kern="1200" baseline="0" dirty="0" smtClean="0">
                <a:solidFill>
                  <a:schemeClr val="tx1"/>
                </a:solidFill>
                <a:latin typeface="+mn-lt"/>
                <a:ea typeface="+mn-ea"/>
                <a:cs typeface="+mn-cs"/>
              </a:rPr>
              <a:t>nm, 10</a:t>
            </a:r>
            <a:r>
              <a:rPr kumimoji="1" lang="ja-JP" altLang="en-US" sz="1200" b="1" i="0" u="none" strike="noStrike" kern="1200" baseline="0" dirty="0" smtClean="0">
                <a:solidFill>
                  <a:schemeClr val="tx1"/>
                </a:solidFill>
                <a:latin typeface="+mn-lt"/>
                <a:ea typeface="+mn-ea"/>
                <a:cs typeface="+mn-cs"/>
              </a:rPr>
              <a:t>－</a:t>
            </a:r>
            <a:r>
              <a:rPr kumimoji="1" lang="en-US" altLang="ja-JP" sz="1200" b="0" i="0" u="none" strike="noStrike" kern="1200" baseline="0" dirty="0" smtClean="0">
                <a:solidFill>
                  <a:schemeClr val="tx1"/>
                </a:solidFill>
                <a:latin typeface="+mn-lt"/>
                <a:ea typeface="+mn-ea"/>
                <a:cs typeface="+mn-cs"/>
              </a:rPr>
              <a:t>9 m</a:t>
            </a:r>
            <a:r>
              <a:rPr kumimoji="1" lang="ja-JP" altLang="en-US" sz="1200" b="1" i="0" u="none" strike="noStrike" kern="1200" baseline="0" dirty="0" smtClean="0">
                <a:solidFill>
                  <a:schemeClr val="tx1"/>
                </a:solidFill>
                <a:latin typeface="+mn-lt"/>
                <a:ea typeface="+mn-ea"/>
                <a:cs typeface="+mn-cs"/>
              </a:rPr>
              <a:t>）．最下段のスペクトルは，私たちの銀河系にある近くの恒星のもの．その暗線の波長は，地球上の元素に観察される波長と一致している．望遠鏡で大きく見える近くの銀河では，暗線は少しだけ赤色にシフトしている．望遠鏡で非常に小さく見える遠くの銀河では，赤方偏移はさらに大きい．矢印は，赤方偏移の大きさを示す．</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4</a:t>
            </a:fld>
            <a:endParaRPr kumimoji="1" lang="ja-JP" altLang="en-US"/>
          </a:p>
        </p:txBody>
      </p:sp>
    </p:spTree>
    <p:extLst>
      <p:ext uri="{BB962C8B-B14F-4D97-AF65-F5344CB8AC3E}">
        <p14:creationId xmlns:p14="http://schemas.microsoft.com/office/powerpoint/2010/main" val="663926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2―10</a:t>
            </a:r>
            <a:r>
              <a:rPr kumimoji="1" lang="ja-JP" altLang="en-US" dirty="0" smtClean="0"/>
              <a:t>：銀河の後退速度と距離の関係．個々の点は，遠くの銀河（あるいは銀河の集団）を表す．距離の範囲が</a:t>
            </a:r>
            <a:r>
              <a:rPr kumimoji="1" lang="en-US" altLang="ja-JP" dirty="0" smtClean="0"/>
              <a:t>100 </a:t>
            </a:r>
            <a:r>
              <a:rPr kumimoji="1" lang="ja-JP" altLang="en-US" dirty="0" smtClean="0"/>
              <a:t>倍におよぶので，線形目盛ではなく対数目盛が用いられている．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5</a:t>
            </a:fld>
            <a:endParaRPr kumimoji="1" lang="ja-JP" altLang="en-US"/>
          </a:p>
        </p:txBody>
      </p:sp>
    </p:spTree>
    <p:extLst>
      <p:ext uri="{BB962C8B-B14F-4D97-AF65-F5344CB8AC3E}">
        <p14:creationId xmlns:p14="http://schemas.microsoft.com/office/powerpoint/2010/main" val="2116088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2―14</a:t>
            </a:r>
            <a:r>
              <a:rPr kumimoji="1" lang="ja-JP" altLang="en-US" dirty="0" smtClean="0"/>
              <a:t>：</a:t>
            </a:r>
            <a:r>
              <a:rPr kumimoji="1" lang="en-US" altLang="ja-JP" dirty="0" smtClean="0"/>
              <a:t>COBE (Cosmic Background Explorer) </a:t>
            </a:r>
            <a:r>
              <a:rPr kumimoji="1" lang="ja-JP" altLang="en-US" dirty="0" smtClean="0"/>
              <a:t>衛星の遠赤外絶対分光光度計によって測定された宇宙マイクロ波背景放射．宇宙は，マイクロ波領域の放射で光っている．多くの波長で強度を測定すると，そのスペクトルは，温度</a:t>
            </a:r>
            <a:r>
              <a:rPr kumimoji="1" lang="en-US" altLang="ja-JP" dirty="0" smtClean="0"/>
              <a:t>2.725±0.002 K </a:t>
            </a:r>
            <a:r>
              <a:rPr kumimoji="1" lang="ja-JP" altLang="en-US" dirty="0" smtClean="0"/>
              <a:t>の物体からの黒体放射と正確に一致することがわかる．この温度は，ビッグバン理論ときわめてよく一致する．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6</a:t>
            </a:fld>
            <a:endParaRPr kumimoji="1" lang="ja-JP" altLang="en-US"/>
          </a:p>
        </p:txBody>
      </p:sp>
    </p:spTree>
    <p:extLst>
      <p:ext uri="{BB962C8B-B14F-4D97-AF65-F5344CB8AC3E}">
        <p14:creationId xmlns:p14="http://schemas.microsoft.com/office/powerpoint/2010/main" val="2515065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2―15</a:t>
            </a:r>
            <a:r>
              <a:rPr kumimoji="1" lang="ja-JP" altLang="en-US" dirty="0" smtClean="0"/>
              <a:t>：宇宙の組成を示す円グラフ．私たちが直接観測でき，本書で議論されるすべての物質は，宇宙のほんの</a:t>
            </a:r>
            <a:r>
              <a:rPr kumimoji="1" lang="en-US" altLang="ja-JP" dirty="0" smtClean="0"/>
              <a:t>4</a:t>
            </a:r>
            <a:r>
              <a:rPr kumimoji="1" lang="ja-JP" altLang="en-US" dirty="0" smtClean="0"/>
              <a:t>％に過ぎない．</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7</a:t>
            </a:fld>
            <a:endParaRPr kumimoji="1" lang="ja-JP" altLang="en-US"/>
          </a:p>
        </p:txBody>
      </p:sp>
    </p:spTree>
    <p:extLst>
      <p:ext uri="{BB962C8B-B14F-4D97-AF65-F5344CB8AC3E}">
        <p14:creationId xmlns:p14="http://schemas.microsoft.com/office/powerpoint/2010/main" val="1950797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0891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53053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964969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endParaRPr lang="ja-JP" altLang="en-US"/>
          </a:p>
        </p:txBody>
      </p:sp>
      <p:sp>
        <p:nvSpPr>
          <p:cNvPr id="4" name="Rectangle 5"/>
          <p:cNvSpPr>
            <a:spLocks noGrp="1" noChangeArrowheads="1"/>
          </p:cNvSpPr>
          <p:nvPr>
            <p:ph type="ftr" sz="quarter" idx="11"/>
          </p:nvPr>
        </p:nvSpPr>
        <p:spPr>
          <a:ln/>
        </p:spPr>
        <p:txBody>
          <a:bodyPr/>
          <a:lstStyle>
            <a:lvl1pPr>
              <a:defRPr/>
            </a:lvl1pPr>
          </a:lstStyle>
          <a:p>
            <a:endParaRPr lang="ja-JP" altLang="en-US"/>
          </a:p>
        </p:txBody>
      </p:sp>
      <p:sp>
        <p:nvSpPr>
          <p:cNvPr id="5" name="Rectangle 6"/>
          <p:cNvSpPr>
            <a:spLocks noGrp="1" noChangeArrowheads="1"/>
          </p:cNvSpPr>
          <p:nvPr>
            <p:ph type="sldNum" sz="quarter" idx="12"/>
          </p:nvPr>
        </p:nvSpPr>
        <p:spPr>
          <a:ln/>
        </p:spPr>
        <p:txBody>
          <a:bodyPr/>
          <a:lstStyle>
            <a:lvl1pPr>
              <a:defRPr/>
            </a:lvl1pPr>
          </a:lstStyle>
          <a:p>
            <a:pPr>
              <a:defRPr/>
            </a:pPr>
            <a:fld id="{C0E89C8D-555D-F747-AC38-3E4C5D65F93F}" type="slidenum">
              <a:rPr lang="en-US"/>
              <a:pPr>
                <a:defRPr/>
              </a:pPr>
              <a:t>‹#›</a:t>
            </a:fld>
            <a:endParaRPr lang="en-US"/>
          </a:p>
        </p:txBody>
      </p:sp>
    </p:spTree>
    <p:extLst>
      <p:ext uri="{BB962C8B-B14F-4D97-AF65-F5344CB8AC3E}">
        <p14:creationId xmlns:p14="http://schemas.microsoft.com/office/powerpoint/2010/main" val="255471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377559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effectLst>
                  <a:outerShdw blurRad="50800" dist="38100" dir="2700000" algn="tl" rotWithShape="0">
                    <a:srgbClr val="000000">
                      <a:alpha val="43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dirty="0" smtClean="0"/>
              <a:t>マスター テキストの書式設定</a:t>
            </a:r>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685785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4098571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822364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970482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477768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754390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7966725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364411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366889" y="2130425"/>
            <a:ext cx="8410222" cy="1470025"/>
          </a:xfrm>
        </p:spPr>
        <p:txBody>
          <a:bodyPr>
            <a:normAutofit fontScale="90000"/>
          </a:bodyPr>
          <a:lstStyle/>
          <a:p>
            <a:r>
              <a:rPr lang="ja-JP" altLang="en-US" dirty="0">
                <a:solidFill>
                  <a:srgbClr val="FFFF00"/>
                </a:solidFill>
                <a:effectLst>
                  <a:outerShdw blurRad="50800" dist="38100" dir="2700000" algn="tl" rotWithShape="0">
                    <a:srgbClr val="000000">
                      <a:alpha val="43000"/>
                    </a:srgbClr>
                  </a:outerShdw>
                </a:effectLst>
              </a:rPr>
              <a:t>生命の</a:t>
            </a:r>
            <a:r>
              <a:rPr lang="ja-JP" altLang="en-US" dirty="0" smtClean="0">
                <a:solidFill>
                  <a:srgbClr val="FFFF00"/>
                </a:solidFill>
                <a:effectLst>
                  <a:outerShdw blurRad="50800" dist="38100" dir="2700000" algn="tl" rotWithShape="0">
                    <a:srgbClr val="000000">
                      <a:alpha val="43000"/>
                    </a:srgbClr>
                  </a:outerShdw>
                </a:effectLst>
              </a:rPr>
              <a:t>惑星</a:t>
            </a:r>
            <a:r>
              <a:rPr lang="en-US" altLang="ja-JP" dirty="0" smtClean="0">
                <a:solidFill>
                  <a:srgbClr val="FFFF00"/>
                </a:solidFill>
                <a:effectLst>
                  <a:outerShdw blurRad="50800" dist="38100" dir="2700000" algn="tl" rotWithShape="0">
                    <a:srgbClr val="000000">
                      <a:alpha val="43000"/>
                    </a:srgbClr>
                  </a:outerShdw>
                </a:effectLst>
              </a:rPr>
              <a:t/>
            </a:r>
            <a:br>
              <a:rPr lang="en-US" altLang="ja-JP" dirty="0" smtClean="0">
                <a:solidFill>
                  <a:srgbClr val="FFFF00"/>
                </a:solidFill>
                <a:effectLst>
                  <a:outerShdw blurRad="50800" dist="38100" dir="2700000" algn="tl" rotWithShape="0">
                    <a:srgbClr val="000000">
                      <a:alpha val="43000"/>
                    </a:srgbClr>
                  </a:outerShdw>
                </a:effectLst>
              </a:rPr>
            </a:br>
            <a:r>
              <a:rPr lang="ja-JP" altLang="en-US" dirty="0" smtClean="0">
                <a:solidFill>
                  <a:srgbClr val="FFFF00"/>
                </a:solidFill>
                <a:effectLst>
                  <a:outerShdw blurRad="50800" dist="38100" dir="2700000" algn="tl" rotWithShape="0">
                    <a:srgbClr val="000000">
                      <a:alpha val="43000"/>
                    </a:srgbClr>
                  </a:outerShdw>
                </a:effectLst>
              </a:rPr>
              <a:t>ビッグバン</a:t>
            </a:r>
            <a:r>
              <a:rPr lang="ja-JP" altLang="en-US" dirty="0">
                <a:solidFill>
                  <a:srgbClr val="FFFF00"/>
                </a:solidFill>
                <a:effectLst>
                  <a:outerShdw blurRad="50800" dist="38100" dir="2700000" algn="tl" rotWithShape="0">
                    <a:srgbClr val="000000">
                      <a:alpha val="43000"/>
                    </a:srgbClr>
                  </a:outerShdw>
                </a:effectLst>
              </a:rPr>
              <a:t>から</a:t>
            </a:r>
            <a:r>
              <a:rPr lang="ja-JP" altLang="en-US" dirty="0" smtClean="0">
                <a:solidFill>
                  <a:srgbClr val="FFFF00"/>
                </a:solidFill>
                <a:effectLst>
                  <a:outerShdw blurRad="50800" dist="38100" dir="2700000" algn="tl" rotWithShape="0">
                    <a:srgbClr val="000000">
                      <a:alpha val="43000"/>
                    </a:srgbClr>
                  </a:outerShdw>
                </a:effectLst>
              </a:rPr>
              <a:t>人類までの地球の進化</a:t>
            </a:r>
            <a:endParaRPr kumimoji="1" lang="ja-JP" altLang="en-US" dirty="0">
              <a:solidFill>
                <a:srgbClr val="FFFF00"/>
              </a:solidFill>
              <a:effectLst>
                <a:outerShdw blurRad="50800" dist="38100" dir="2700000" algn="tl" rotWithShape="0">
                  <a:srgbClr val="000000">
                    <a:alpha val="43000"/>
                  </a:srgbClr>
                </a:outerShdw>
              </a:effectLst>
            </a:endParaRPr>
          </a:p>
        </p:txBody>
      </p:sp>
      <p:sp>
        <p:nvSpPr>
          <p:cNvPr id="3" name="サブタイトル 2"/>
          <p:cNvSpPr>
            <a:spLocks noGrp="1"/>
          </p:cNvSpPr>
          <p:nvPr>
            <p:ph type="subTitle" idx="1"/>
          </p:nvPr>
        </p:nvSpPr>
        <p:spPr/>
        <p:txBody>
          <a:bodyPr>
            <a:normAutofit fontScale="85000" lnSpcReduction="20000"/>
          </a:bodyPr>
          <a:lstStyle/>
          <a:p>
            <a:r>
              <a:rPr lang="ja-JP" altLang="en-US" dirty="0">
                <a:solidFill>
                  <a:srgbClr val="FFFF00"/>
                </a:solidFill>
                <a:effectLst>
                  <a:outerShdw blurRad="50800" dist="38100" dir="2700000" algn="tl" rotWithShape="0">
                    <a:srgbClr val="000000">
                      <a:alpha val="43000"/>
                    </a:srgbClr>
                  </a:outerShdw>
                </a:effectLst>
              </a:rPr>
              <a:t>チャールズ </a:t>
            </a:r>
            <a:r>
              <a:rPr lang="en-US" altLang="ja-JP" dirty="0">
                <a:solidFill>
                  <a:srgbClr val="FFFF00"/>
                </a:solidFill>
                <a:effectLst>
                  <a:outerShdw blurRad="50800" dist="38100" dir="2700000" algn="tl" rotWithShape="0">
                    <a:srgbClr val="000000">
                      <a:alpha val="43000"/>
                    </a:srgbClr>
                  </a:outerShdw>
                </a:effectLst>
              </a:rPr>
              <a:t>H. </a:t>
            </a:r>
            <a:r>
              <a:rPr lang="ja-JP" altLang="en-US" dirty="0">
                <a:solidFill>
                  <a:srgbClr val="FFFF00"/>
                </a:solidFill>
                <a:effectLst>
                  <a:outerShdw blurRad="50800" dist="38100" dir="2700000" algn="tl" rotWithShape="0">
                    <a:srgbClr val="000000">
                      <a:alpha val="43000"/>
                    </a:srgbClr>
                  </a:outerShdw>
                </a:effectLst>
              </a:rPr>
              <a:t>ラングミューアー</a:t>
            </a:r>
          </a:p>
          <a:p>
            <a:r>
              <a:rPr lang="ja-JP" altLang="en-US" dirty="0">
                <a:solidFill>
                  <a:srgbClr val="FFFF00"/>
                </a:solidFill>
                <a:effectLst>
                  <a:outerShdw blurRad="50800" dist="38100" dir="2700000" algn="tl" rotWithShape="0">
                    <a:srgbClr val="000000">
                      <a:alpha val="43000"/>
                    </a:srgbClr>
                  </a:outerShdw>
                </a:effectLst>
              </a:rPr>
              <a:t>ウォリー </a:t>
            </a:r>
            <a:r>
              <a:rPr lang="ja-JP" altLang="en-US" dirty="0" smtClean="0">
                <a:solidFill>
                  <a:srgbClr val="FFFF00"/>
                </a:solidFill>
                <a:effectLst>
                  <a:outerShdw blurRad="50800" dist="38100" dir="2700000" algn="tl" rotWithShape="0">
                    <a:srgbClr val="000000">
                      <a:alpha val="43000"/>
                    </a:srgbClr>
                  </a:outerShdw>
                </a:effectLst>
              </a:rPr>
              <a:t>ブロッカー</a:t>
            </a:r>
            <a:endParaRPr lang="en-US" altLang="ja-JP" dirty="0" smtClean="0">
              <a:solidFill>
                <a:srgbClr val="FFFF00"/>
              </a:solidFill>
              <a:effectLst>
                <a:outerShdw blurRad="50800" dist="38100" dir="2700000" algn="tl" rotWithShape="0">
                  <a:srgbClr val="000000">
                    <a:alpha val="43000"/>
                  </a:srgbClr>
                </a:outerShdw>
              </a:effectLst>
            </a:endParaRPr>
          </a:p>
          <a:p>
            <a:r>
              <a:rPr lang="ja-JP" altLang="en-US" dirty="0" smtClean="0">
                <a:solidFill>
                  <a:srgbClr val="FFFF00"/>
                </a:solidFill>
                <a:effectLst>
                  <a:outerShdw blurRad="50800" dist="38100" dir="2700000" algn="tl" rotWithShape="0">
                    <a:srgbClr val="000000">
                      <a:alpha val="43000"/>
                    </a:srgbClr>
                  </a:outerShdw>
                </a:effectLst>
              </a:rPr>
              <a:t>訳：宗林由樹</a:t>
            </a:r>
            <a:endParaRPr lang="en-US" altLang="ja-JP" dirty="0" smtClean="0">
              <a:solidFill>
                <a:srgbClr val="FFFF00"/>
              </a:solidFill>
              <a:effectLst>
                <a:outerShdw blurRad="50800" dist="38100" dir="2700000" algn="tl" rotWithShape="0">
                  <a:srgbClr val="000000">
                    <a:alpha val="43000"/>
                  </a:srgbClr>
                </a:outerShdw>
              </a:effectLst>
            </a:endParaRPr>
          </a:p>
          <a:p>
            <a:r>
              <a:rPr lang="ja-JP" altLang="en-US" dirty="0" smtClean="0">
                <a:solidFill>
                  <a:srgbClr val="FFFF00"/>
                </a:solidFill>
                <a:effectLst>
                  <a:outerShdw blurRad="50800" dist="38100" dir="2700000" algn="tl" rotWithShape="0">
                    <a:srgbClr val="000000">
                      <a:alpha val="43000"/>
                    </a:srgbClr>
                  </a:outerShdw>
                </a:effectLst>
              </a:rPr>
              <a:t>京都大学学術出版会</a:t>
            </a:r>
            <a:endParaRPr lang="ja-JP" altLang="en-US" dirty="0">
              <a:solidFill>
                <a:srgbClr val="FFFF00"/>
              </a:solidFill>
              <a:effectLst>
                <a:outerShdw blurRad="50800" dist="38100" dir="2700000" algn="tl" rotWithShape="0">
                  <a:srgbClr val="000000">
                    <a:alpha val="43000"/>
                  </a:srgbClr>
                </a:outerShdw>
              </a:effectLst>
            </a:endParaRPr>
          </a:p>
          <a:p>
            <a:endParaRPr kumimoji="1" lang="ja-JP" altLang="en-US" dirty="0">
              <a:solidFill>
                <a:srgbClr val="FFFF00"/>
              </a:solidFill>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36661686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FFFF00"/>
                </a:solidFill>
              </a:rPr>
              <a:t>第</a:t>
            </a:r>
            <a:r>
              <a:rPr kumimoji="1" lang="en-US" altLang="ja-JP" dirty="0" smtClean="0">
                <a:solidFill>
                  <a:srgbClr val="FFFF00"/>
                </a:solidFill>
              </a:rPr>
              <a:t>2</a:t>
            </a:r>
            <a:r>
              <a:rPr kumimoji="1" lang="ja-JP" altLang="en-US" dirty="0" smtClean="0">
                <a:solidFill>
                  <a:srgbClr val="FFFF00"/>
                </a:solidFill>
              </a:rPr>
              <a:t>章　背景</a:t>
            </a:r>
            <a:r>
              <a:rPr kumimoji="1" lang="en-US" altLang="ja-JP" dirty="0" smtClean="0">
                <a:solidFill>
                  <a:srgbClr val="FFFF00"/>
                </a:solidFill>
              </a:rPr>
              <a:t/>
            </a:r>
            <a:br>
              <a:rPr kumimoji="1" lang="en-US" altLang="ja-JP" dirty="0" smtClean="0">
                <a:solidFill>
                  <a:srgbClr val="FFFF00"/>
                </a:solidFill>
              </a:rPr>
            </a:br>
            <a:r>
              <a:rPr kumimoji="1" lang="ja-JP" altLang="en-US" dirty="0" smtClean="0">
                <a:solidFill>
                  <a:srgbClr val="FFFF00"/>
                </a:solidFill>
              </a:rPr>
              <a:t>ビッグバンと銀河の形成</a:t>
            </a:r>
            <a:endParaRPr kumimoji="1" lang="ja-JP" altLang="en-US" dirty="0">
              <a:solidFill>
                <a:srgbClr val="FFFF00"/>
              </a:solidFill>
            </a:endParaRPr>
          </a:p>
        </p:txBody>
      </p:sp>
      <p:sp>
        <p:nvSpPr>
          <p:cNvPr id="3" name="テキスト プレースホルダー 2"/>
          <p:cNvSpPr>
            <a:spLocks noGrp="1"/>
          </p:cNvSpPr>
          <p:nvPr>
            <p:ph type="body" idx="1"/>
          </p:nvPr>
        </p:nvSpPr>
        <p:spPr/>
        <p:txBody>
          <a:bodyPr/>
          <a:lstStyle/>
          <a:p>
            <a:endParaRPr kumimoji="1" lang="ja-JP" altLang="en-US" dirty="0"/>
          </a:p>
        </p:txBody>
      </p:sp>
      <p:sp>
        <p:nvSpPr>
          <p:cNvPr id="4" name="テキスト ボックス 3"/>
          <p:cNvSpPr txBox="1"/>
          <p:nvPr/>
        </p:nvSpPr>
        <p:spPr>
          <a:xfrm>
            <a:off x="3571215" y="6211669"/>
            <a:ext cx="2001570" cy="646331"/>
          </a:xfrm>
          <a:prstGeom prst="rect">
            <a:avLst/>
          </a:prstGeom>
          <a:noFill/>
        </p:spPr>
        <p:txBody>
          <a:bodyPr wrap="none" rtlCol="0">
            <a:spAutoFit/>
          </a:bodyPr>
          <a:lstStyle/>
          <a:p>
            <a:r>
              <a:rPr lang="ja-JP" altLang="en-US" dirty="0" smtClean="0">
                <a:solidFill>
                  <a:srgbClr val="FFFF00"/>
                </a:solidFill>
              </a:rPr>
              <a:t>アベル</a:t>
            </a:r>
            <a:r>
              <a:rPr lang="en-US" altLang="ja-JP" dirty="0" smtClean="0">
                <a:solidFill>
                  <a:srgbClr val="FFFF00"/>
                </a:solidFill>
              </a:rPr>
              <a:t>2218</a:t>
            </a:r>
            <a:r>
              <a:rPr lang="ja-JP" altLang="en-US" dirty="0" smtClean="0">
                <a:solidFill>
                  <a:srgbClr val="FFFF00"/>
                </a:solidFill>
              </a:rPr>
              <a:t>銀河団</a:t>
            </a:r>
            <a:endParaRPr lang="en-US" altLang="ja-JP" dirty="0" smtClean="0">
              <a:solidFill>
                <a:srgbClr val="FFFF00"/>
              </a:solidFill>
            </a:endParaRPr>
          </a:p>
          <a:p>
            <a:endParaRPr kumimoji="1" lang="ja-JP" altLang="en-US" dirty="0">
              <a:solidFill>
                <a:srgbClr val="FFFF00"/>
              </a:solidFill>
            </a:endParaRPr>
          </a:p>
        </p:txBody>
      </p:sp>
    </p:spTree>
    <p:extLst>
      <p:ext uri="{BB962C8B-B14F-4D97-AF65-F5344CB8AC3E}">
        <p14:creationId xmlns:p14="http://schemas.microsoft.com/office/powerpoint/2010/main" val="37091496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暗い宇宙のパラドックス</a:t>
            </a:r>
            <a:endParaRPr kumimoji="1" lang="ja-JP" altLang="en-US" dirty="0"/>
          </a:p>
        </p:txBody>
      </p:sp>
      <p:sp>
        <p:nvSpPr>
          <p:cNvPr id="5" name="コンテンツ プレースホルダー 4"/>
          <p:cNvSpPr>
            <a:spLocks noGrp="1"/>
          </p:cNvSpPr>
          <p:nvPr>
            <p:ph idx="1"/>
          </p:nvPr>
        </p:nvSpPr>
        <p:spPr>
          <a:xfrm>
            <a:off x="5031846" y="1600201"/>
            <a:ext cx="3860800" cy="2146299"/>
          </a:xfrm>
        </p:spPr>
        <p:txBody>
          <a:bodyPr>
            <a:normAutofit fontScale="77500" lnSpcReduction="20000"/>
          </a:bodyPr>
          <a:lstStyle/>
          <a:p>
            <a:r>
              <a:rPr lang="ja-JP" altLang="en-US" dirty="0"/>
              <a:t>宇宙が無限なら，空は星で満たされるはず</a:t>
            </a:r>
          </a:p>
          <a:p>
            <a:r>
              <a:rPr lang="ja-JP" altLang="en-US" dirty="0"/>
              <a:t>宇宙が有限なら，重力によって中心へ引っぱられるはず</a:t>
            </a:r>
          </a:p>
          <a:p>
            <a:r>
              <a:rPr lang="ja-JP" altLang="en-US" dirty="0"/>
              <a:t>宇宙は膨張している？</a:t>
            </a:r>
          </a:p>
          <a:p>
            <a:endParaRPr kumimoji="1" lang="ja-JP" altLang="en-US" dirty="0"/>
          </a:p>
        </p:txBody>
      </p:sp>
      <p:pic>
        <p:nvPicPr>
          <p:cNvPr id="4" name="Picture 1" descr="Clang_02_01_S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354" y="1600201"/>
            <a:ext cx="45291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25964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赤方偏移</a:t>
            </a:r>
            <a:endParaRPr kumimoji="1" lang="ja-JP" altLang="en-US" dirty="0"/>
          </a:p>
        </p:txBody>
      </p:sp>
      <p:sp>
        <p:nvSpPr>
          <p:cNvPr id="4" name="コンテンツ プレースホルダー 3"/>
          <p:cNvSpPr>
            <a:spLocks noGrp="1"/>
          </p:cNvSpPr>
          <p:nvPr>
            <p:ph idx="1"/>
          </p:nvPr>
        </p:nvSpPr>
        <p:spPr>
          <a:xfrm>
            <a:off x="457200" y="4870450"/>
            <a:ext cx="8229600" cy="1479550"/>
          </a:xfrm>
        </p:spPr>
        <p:txBody>
          <a:bodyPr>
            <a:normAutofit fontScale="77500" lnSpcReduction="20000"/>
          </a:bodyPr>
          <a:lstStyle/>
          <a:p>
            <a:r>
              <a:rPr lang="ja-JP" altLang="en-US" dirty="0"/>
              <a:t>遠くの天体のスペクトルでは，原子吸収の暗線が赤色方向へシフトしている</a:t>
            </a:r>
          </a:p>
          <a:p>
            <a:r>
              <a:rPr lang="ja-JP" altLang="en-US" dirty="0"/>
              <a:t>天体が私たちから高速で遠ざかっているために起こるドップラー効果</a:t>
            </a:r>
          </a:p>
          <a:p>
            <a:endParaRPr kumimoji="1" lang="ja-JP" altLang="en-US" dirty="0"/>
          </a:p>
        </p:txBody>
      </p:sp>
      <p:pic>
        <p:nvPicPr>
          <p:cNvPr id="5" name="図 4"/>
          <p:cNvPicPr>
            <a:picLocks noChangeAspect="1"/>
          </p:cNvPicPr>
          <p:nvPr/>
        </p:nvPicPr>
        <p:blipFill>
          <a:blip r:embed="rId3"/>
          <a:stretch>
            <a:fillRect/>
          </a:stretch>
        </p:blipFill>
        <p:spPr>
          <a:xfrm>
            <a:off x="355600" y="1291166"/>
            <a:ext cx="8432800" cy="3340100"/>
          </a:xfrm>
          <a:prstGeom prst="rect">
            <a:avLst/>
          </a:prstGeom>
        </p:spPr>
      </p:pic>
    </p:spTree>
    <p:extLst>
      <p:ext uri="{BB962C8B-B14F-4D97-AF65-F5344CB8AC3E}">
        <p14:creationId xmlns:p14="http://schemas.microsoft.com/office/powerpoint/2010/main" val="36028337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速度</a:t>
            </a:r>
            <a:r>
              <a:rPr kumimoji="1" lang="en-US" altLang="ja-JP" dirty="0" smtClean="0"/>
              <a:t>-</a:t>
            </a:r>
            <a:r>
              <a:rPr kumimoji="1" lang="ja-JP" altLang="en-US" dirty="0" smtClean="0"/>
              <a:t>距離の直線関係</a:t>
            </a:r>
            <a:endParaRPr kumimoji="1" lang="ja-JP" altLang="en-US" dirty="0"/>
          </a:p>
        </p:txBody>
      </p:sp>
      <p:sp>
        <p:nvSpPr>
          <p:cNvPr id="4" name="コンテンツ プレースホルダー 3"/>
          <p:cNvSpPr>
            <a:spLocks noGrp="1"/>
          </p:cNvSpPr>
          <p:nvPr>
            <p:ph idx="1"/>
          </p:nvPr>
        </p:nvSpPr>
        <p:spPr>
          <a:xfrm>
            <a:off x="5004743" y="1600201"/>
            <a:ext cx="3945956" cy="2755899"/>
          </a:xfrm>
        </p:spPr>
        <p:txBody>
          <a:bodyPr>
            <a:normAutofit fontScale="77500" lnSpcReduction="20000"/>
          </a:bodyPr>
          <a:lstStyle/>
          <a:p>
            <a:r>
              <a:rPr lang="ja-JP" altLang="en-US" dirty="0"/>
              <a:t>すべての銀河は，かつて同じ時に同じ場所に存在した</a:t>
            </a:r>
          </a:p>
          <a:p>
            <a:r>
              <a:rPr lang="ja-JP" altLang="en-US" dirty="0"/>
              <a:t>直線の傾きは，</a:t>
            </a:r>
            <a:r>
              <a:rPr lang="en-US" altLang="ja-JP" dirty="0"/>
              <a:t>137</a:t>
            </a:r>
            <a:r>
              <a:rPr lang="ja-JP" altLang="en-US" dirty="0"/>
              <a:t>億年という年代を与える</a:t>
            </a:r>
          </a:p>
          <a:p>
            <a:pPr lvl="1"/>
            <a:r>
              <a:rPr lang="ja-JP" altLang="en-US" dirty="0">
                <a:solidFill>
                  <a:srgbClr val="FF0000"/>
                </a:solidFill>
              </a:rPr>
              <a:t>宇宙は，</a:t>
            </a:r>
            <a:r>
              <a:rPr lang="en-US" altLang="ja-JP" dirty="0">
                <a:solidFill>
                  <a:srgbClr val="FF0000"/>
                </a:solidFill>
              </a:rPr>
              <a:t>137</a:t>
            </a:r>
            <a:r>
              <a:rPr lang="ja-JP" altLang="en-US" dirty="0">
                <a:solidFill>
                  <a:srgbClr val="FF0000"/>
                </a:solidFill>
              </a:rPr>
              <a:t>億年前に起こった爆発によって膨張しつづけている</a:t>
            </a:r>
          </a:p>
          <a:p>
            <a:endParaRPr kumimoji="1" lang="ja-JP" altLang="en-US" dirty="0"/>
          </a:p>
        </p:txBody>
      </p:sp>
      <p:pic>
        <p:nvPicPr>
          <p:cNvPr id="5" name="図 4"/>
          <p:cNvPicPr>
            <a:picLocks noChangeAspect="1"/>
          </p:cNvPicPr>
          <p:nvPr/>
        </p:nvPicPr>
        <p:blipFill>
          <a:blip r:embed="rId3"/>
          <a:stretch>
            <a:fillRect/>
          </a:stretch>
        </p:blipFill>
        <p:spPr>
          <a:xfrm>
            <a:off x="193302" y="1600200"/>
            <a:ext cx="4618139" cy="4500000"/>
          </a:xfrm>
          <a:prstGeom prst="rect">
            <a:avLst/>
          </a:prstGeom>
        </p:spPr>
      </p:pic>
    </p:spTree>
    <p:extLst>
      <p:ext uri="{BB962C8B-B14F-4D97-AF65-F5344CB8AC3E}">
        <p14:creationId xmlns:p14="http://schemas.microsoft.com/office/powerpoint/2010/main" val="17387873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宇宙マイクロ波背景放射</a:t>
            </a:r>
            <a:endParaRPr kumimoji="1" lang="ja-JP" altLang="en-US" dirty="0"/>
          </a:p>
        </p:txBody>
      </p:sp>
      <p:sp>
        <p:nvSpPr>
          <p:cNvPr id="3" name="コンテンツ プレースホルダー 2"/>
          <p:cNvSpPr>
            <a:spLocks noGrp="1"/>
          </p:cNvSpPr>
          <p:nvPr>
            <p:ph idx="1"/>
          </p:nvPr>
        </p:nvSpPr>
        <p:spPr>
          <a:xfrm>
            <a:off x="5064466" y="1600201"/>
            <a:ext cx="3797300" cy="3479800"/>
          </a:xfrm>
        </p:spPr>
        <p:txBody>
          <a:bodyPr>
            <a:normAutofit fontScale="77500" lnSpcReduction="20000"/>
          </a:bodyPr>
          <a:lstStyle/>
          <a:p>
            <a:r>
              <a:rPr lang="ja-JP" altLang="en-US" dirty="0"/>
              <a:t>宇宙には，絶対温度</a:t>
            </a:r>
            <a:r>
              <a:rPr lang="en-US" altLang="ja-JP" dirty="0"/>
              <a:t>2.73 K</a:t>
            </a:r>
            <a:r>
              <a:rPr lang="ja-JP" altLang="en-US" dirty="0"/>
              <a:t>の黒体からの放射が存在する</a:t>
            </a:r>
          </a:p>
          <a:p>
            <a:r>
              <a:rPr lang="ja-JP" altLang="en-US" dirty="0"/>
              <a:t>ビッグバンから</a:t>
            </a:r>
            <a:r>
              <a:rPr lang="en-US" altLang="ja-JP" dirty="0"/>
              <a:t>10 </a:t>
            </a:r>
            <a:r>
              <a:rPr lang="ja-JP" altLang="en-US" dirty="0"/>
              <a:t>万年後，陽子と電子が結合して原子を生じたときの強烈な光のなごり</a:t>
            </a:r>
          </a:p>
          <a:p>
            <a:r>
              <a:rPr lang="ja-JP" altLang="en-US" dirty="0"/>
              <a:t>ビッグバン理論の信頼性評価は，</a:t>
            </a:r>
            <a:r>
              <a:rPr lang="en-US" altLang="ja-JP" dirty="0"/>
              <a:t>10</a:t>
            </a:r>
            <a:r>
              <a:rPr lang="ja-JP" altLang="en-US" dirty="0"/>
              <a:t>点満点中</a:t>
            </a:r>
            <a:r>
              <a:rPr lang="en-US" altLang="ja-JP" dirty="0"/>
              <a:t>9.9</a:t>
            </a:r>
            <a:r>
              <a:rPr lang="ja-JP" altLang="en-US" dirty="0"/>
              <a:t>点</a:t>
            </a:r>
          </a:p>
          <a:p>
            <a:endParaRPr kumimoji="1" lang="ja-JP" altLang="en-US" dirty="0"/>
          </a:p>
        </p:txBody>
      </p:sp>
      <p:pic>
        <p:nvPicPr>
          <p:cNvPr id="4" name="Picture 1" descr="Clang_02_14_S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2233" y="1600200"/>
            <a:ext cx="4500000" cy="372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02903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ダークエネルギー</a:t>
            </a:r>
            <a:r>
              <a:rPr lang="ja-JP" altLang="en-US" dirty="0"/>
              <a:t>・</a:t>
            </a:r>
            <a:r>
              <a:rPr lang="ja-JP" altLang="en-US" dirty="0" smtClean="0"/>
              <a:t>ダークマター</a:t>
            </a:r>
            <a:endParaRPr kumimoji="1" lang="ja-JP" altLang="en-US" dirty="0"/>
          </a:p>
        </p:txBody>
      </p:sp>
      <p:sp>
        <p:nvSpPr>
          <p:cNvPr id="4" name="コンテンツ プレースホルダー 3"/>
          <p:cNvSpPr>
            <a:spLocks noGrp="1"/>
          </p:cNvSpPr>
          <p:nvPr>
            <p:ph idx="1"/>
          </p:nvPr>
        </p:nvSpPr>
        <p:spPr>
          <a:xfrm>
            <a:off x="457200" y="4870450"/>
            <a:ext cx="8229600" cy="1255713"/>
          </a:xfrm>
        </p:spPr>
        <p:txBody>
          <a:bodyPr>
            <a:normAutofit fontScale="77500" lnSpcReduction="20000"/>
          </a:bodyPr>
          <a:lstStyle/>
          <a:p>
            <a:r>
              <a:rPr lang="ja-JP" altLang="en-US" dirty="0"/>
              <a:t>重力にうち勝って宇宙を膨張させている力は，ダークエネルギー？</a:t>
            </a:r>
          </a:p>
          <a:p>
            <a:r>
              <a:rPr lang="ja-JP" altLang="en-US" dirty="0"/>
              <a:t>観測を説明するために足りない質量は，ダークマター？</a:t>
            </a:r>
          </a:p>
          <a:p>
            <a:endParaRPr kumimoji="1" lang="ja-JP" altLang="en-US" dirty="0"/>
          </a:p>
        </p:txBody>
      </p:sp>
      <p:pic>
        <p:nvPicPr>
          <p:cNvPr id="6" name="図 5"/>
          <p:cNvPicPr>
            <a:picLocks noChangeAspect="1"/>
          </p:cNvPicPr>
          <p:nvPr/>
        </p:nvPicPr>
        <p:blipFill>
          <a:blip r:embed="rId3"/>
          <a:stretch>
            <a:fillRect/>
          </a:stretch>
        </p:blipFill>
        <p:spPr>
          <a:xfrm>
            <a:off x="1959610" y="1159936"/>
            <a:ext cx="5224780" cy="3616325"/>
          </a:xfrm>
          <a:prstGeom prst="rect">
            <a:avLst/>
          </a:prstGeom>
        </p:spPr>
      </p:pic>
    </p:spTree>
    <p:extLst>
      <p:ext uri="{BB962C8B-B14F-4D97-AF65-F5344CB8AC3E}">
        <p14:creationId xmlns:p14="http://schemas.microsoft.com/office/powerpoint/2010/main" val="383311154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6344</TotalTime>
  <Words>668</Words>
  <Application>Microsoft Macintosh PowerPoint</Application>
  <PresentationFormat>画面に合わせる (4:3)</PresentationFormat>
  <Paragraphs>37</Paragraphs>
  <Slides>7</Slides>
  <Notes>6</Notes>
  <HiddenSlides>0</HiddenSlides>
  <MMClips>0</MMClips>
  <ScaleCrop>false</ScaleCrop>
  <HeadingPairs>
    <vt:vector size="4" baseType="variant">
      <vt:variant>
        <vt:lpstr>テーマ</vt:lpstr>
      </vt:variant>
      <vt:variant>
        <vt:i4>1</vt:i4>
      </vt:variant>
      <vt:variant>
        <vt:lpstr>スライド タイトル</vt:lpstr>
      </vt:variant>
      <vt:variant>
        <vt:i4>7</vt:i4>
      </vt:variant>
    </vt:vector>
  </HeadingPairs>
  <TitlesOfParts>
    <vt:vector size="8" baseType="lpstr">
      <vt:lpstr>ホワイト</vt:lpstr>
      <vt:lpstr>生命の惑星 ビッグバンから人類までの地球の進化</vt:lpstr>
      <vt:lpstr>第2章　背景 ビッグバンと銀河の形成</vt:lpstr>
      <vt:lpstr>暗い宇宙のパラドックス</vt:lpstr>
      <vt:lpstr>赤方偏移</vt:lpstr>
      <vt:lpstr>速度-距離の直線関係</vt:lpstr>
      <vt:lpstr>宇宙マイクロ波背景放射</vt:lpstr>
      <vt:lpstr>ダークエネルギー・ダークマター</vt:lpstr>
    </vt:vector>
  </TitlesOfParts>
  <Company>Kyoto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生命の惑星はいかにつくられるか？ ビッグバンから人類へ至る地球の物語</dc:title>
  <dc:creator>宗林 由樹</dc:creator>
  <cp:lastModifiedBy>宗林 由樹</cp:lastModifiedBy>
  <cp:revision>1817</cp:revision>
  <cp:lastPrinted>2015-04-23T08:19:19Z</cp:lastPrinted>
  <dcterms:created xsi:type="dcterms:W3CDTF">2013-12-26T10:25:17Z</dcterms:created>
  <dcterms:modified xsi:type="dcterms:W3CDTF">2015-05-23T03:23:13Z</dcterms:modified>
</cp:coreProperties>
</file>