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217" autoAdjust="0"/>
  </p:normalViewPr>
  <p:slideViewPr>
    <p:cSldViewPr snapToGrid="0" snapToObjects="1" showGuides="1">
      <p:cViewPr>
        <p:scale>
          <a:sx n="100" d="100"/>
          <a:sy n="100" d="100"/>
        </p:scale>
        <p:origin x="-1616" y="-88"/>
      </p:cViewPr>
      <p:guideLst>
        <p:guide orient="horz" pos="3068"/>
        <p:guide pos="5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4CCB0-F41E-EC46-BC85-FCC037CC0E23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26A01-D7E3-DD47-80B9-5BFC7D761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002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7519F-92BC-6B4F-B437-03A8FAF9A45E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EAE6E-CE5E-7D40-A6AE-58E5A7680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82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20―1</a:t>
            </a:r>
            <a:r>
              <a:rPr kumimoji="1" lang="ja-JP" altLang="en-US" dirty="0" smtClean="0"/>
              <a:t>：南極ドーム</a:t>
            </a:r>
            <a:r>
              <a:rPr kumimoji="1" lang="en-US" altLang="ja-JP" dirty="0" smtClean="0"/>
              <a:t>C </a:t>
            </a:r>
            <a:r>
              <a:rPr kumimoji="1" lang="ja-JP" altLang="en-US" dirty="0" smtClean="0"/>
              <a:t>氷柱から得られたメタン濃度，温度，</a:t>
            </a:r>
            <a:r>
              <a:rPr kumimoji="1" lang="en-US" altLang="ja-JP" dirty="0" smtClean="0"/>
              <a:t>CO2 </a:t>
            </a:r>
            <a:r>
              <a:rPr kumimoji="1" lang="ja-JP" altLang="en-US" dirty="0" smtClean="0"/>
              <a:t>濃度の時間変化．これらは，過去</a:t>
            </a:r>
            <a:r>
              <a:rPr kumimoji="1" lang="en-US" altLang="ja-JP" dirty="0" smtClean="0"/>
              <a:t>60 </a:t>
            </a:r>
            <a:r>
              <a:rPr kumimoji="1" lang="ja-JP" altLang="en-US" dirty="0" smtClean="0"/>
              <a:t>万年の間，歩調を合わせて変化したことを示す．すべてのパラメータは，短い間氷期に高く，氷期に低い．（</a:t>
            </a:r>
            <a:r>
              <a:rPr kumimoji="1" lang="en-US" altLang="ja-JP" dirty="0" smtClean="0"/>
              <a:t>European Project for Ice Coring in Antarctica (EPICA), project members,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2006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303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20―15</a:t>
            </a:r>
            <a:r>
              <a:rPr kumimoji="1" lang="ja-JP" altLang="en-US" dirty="0" smtClean="0"/>
              <a:t>：（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）各国の全一次エネルギー（</a:t>
            </a:r>
            <a:r>
              <a:rPr kumimoji="1" lang="en-US" altLang="ja-JP" dirty="0" smtClean="0"/>
              <a:t>1 </a:t>
            </a:r>
            <a:r>
              <a:rPr kumimoji="1" lang="ja-JP" altLang="en-US" dirty="0" smtClean="0"/>
              <a:t>年あたり一人あたり石油換算量，トン）と国内総生産（</a:t>
            </a:r>
            <a:r>
              <a:rPr kumimoji="1" lang="en-US" altLang="ja-JP" dirty="0" smtClean="0"/>
              <a:t>GDP</a:t>
            </a:r>
            <a:r>
              <a:rPr kumimoji="1" lang="ja-JP" altLang="en-US" dirty="0" smtClean="0"/>
              <a:t>）の関係．（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）各国の</a:t>
            </a:r>
            <a:r>
              <a:rPr kumimoji="1" lang="en-US" altLang="ja-JP" dirty="0" smtClean="0"/>
              <a:t>1 </a:t>
            </a:r>
            <a:r>
              <a:rPr kumimoji="1" lang="ja-JP" altLang="en-US" dirty="0" smtClean="0"/>
              <a:t>年あたり一人あたり全</a:t>
            </a:r>
            <a:r>
              <a:rPr kumimoji="1" lang="en-US" altLang="ja-JP" dirty="0" smtClean="0"/>
              <a:t>CO2 </a:t>
            </a:r>
            <a:r>
              <a:rPr kumimoji="1" lang="ja-JP" altLang="en-US" dirty="0" smtClean="0"/>
              <a:t>排出量と全一次エネルギーの関係．（</a:t>
            </a:r>
            <a:r>
              <a:rPr kumimoji="1" lang="en-US" altLang="ja-JP" dirty="0" smtClean="0"/>
              <a:t>Data from International Energy Agency, Key World Energy Statistics, 2009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12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20―16</a:t>
            </a:r>
            <a:r>
              <a:rPr kumimoji="1" lang="ja-JP" altLang="en-US" dirty="0" smtClean="0"/>
              <a:t>：（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）各国の</a:t>
            </a:r>
            <a:r>
              <a:rPr kumimoji="1" lang="en-US" altLang="ja-JP" dirty="0" smtClean="0"/>
              <a:t>1 </a:t>
            </a:r>
            <a:r>
              <a:rPr kumimoji="1" lang="ja-JP" altLang="en-US" dirty="0" smtClean="0"/>
              <a:t>年あたり一人あたり</a:t>
            </a:r>
            <a:r>
              <a:rPr kumimoji="1" lang="en-US" altLang="ja-JP" dirty="0" smtClean="0"/>
              <a:t>CO2 </a:t>
            </a:r>
            <a:r>
              <a:rPr kumimoji="1" lang="ja-JP" altLang="en-US" dirty="0" smtClean="0"/>
              <a:t>排出量．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）各国の</a:t>
            </a:r>
            <a:r>
              <a:rPr kumimoji="1" lang="en-US" altLang="ja-JP" dirty="0" smtClean="0"/>
              <a:t>GDP1 </a:t>
            </a:r>
            <a:r>
              <a:rPr kumimoji="1" lang="ja-JP" altLang="en-US" dirty="0" smtClean="0"/>
              <a:t>ドルあたり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排出量． 単位は，</a:t>
            </a:r>
            <a:r>
              <a:rPr kumimoji="1" lang="en-US" altLang="ja-JP" dirty="0" smtClean="0"/>
              <a:t>kg CO2/</a:t>
            </a:r>
            <a:r>
              <a:rPr kumimoji="1" lang="ja-JP" altLang="en-US" dirty="0" smtClean="0"/>
              <a:t>ドル．（</a:t>
            </a:r>
            <a:r>
              <a:rPr kumimoji="1" lang="en-US" altLang="ja-JP" dirty="0" smtClean="0"/>
              <a:t>Data from International Energy Agency, Key World Energy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Statistics, 2009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335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20―17</a:t>
            </a:r>
            <a:r>
              <a:rPr kumimoji="1" lang="ja-JP" altLang="en-US" dirty="0" smtClean="0"/>
              <a:t>：温度予測の全球地図．年平均表面温暖化（表面温度変化，</a:t>
            </a:r>
            <a:r>
              <a:rPr kumimoji="1" lang="en-US" altLang="ja-JP" dirty="0" smtClean="0"/>
              <a:t>℃</a:t>
            </a:r>
            <a:r>
              <a:rPr kumimoji="1" lang="ja-JP" altLang="en-US" dirty="0" smtClean="0"/>
              <a:t>）．</a:t>
            </a:r>
            <a:r>
              <a:rPr kumimoji="1" lang="en-US" altLang="ja-JP" dirty="0" smtClean="0"/>
              <a:t>A1B </a:t>
            </a:r>
            <a:r>
              <a:rPr kumimoji="1" lang="ja-JP" altLang="en-US" dirty="0" smtClean="0"/>
              <a:t>シナリオに対する多数のモデルの結果．このシナリオでは，</a:t>
            </a:r>
            <a:r>
              <a:rPr kumimoji="1" lang="en-US" altLang="ja-JP" dirty="0" smtClean="0"/>
              <a:t>CO2 </a:t>
            </a:r>
            <a:r>
              <a:rPr kumimoji="1" lang="ja-JP" altLang="en-US" dirty="0" smtClean="0"/>
              <a:t>排出量の増加を抑制する有効な対策がとられ，排出量は</a:t>
            </a:r>
            <a:r>
              <a:rPr kumimoji="1" lang="en-US" altLang="ja-JP" dirty="0" smtClean="0"/>
              <a:t>2050 </a:t>
            </a:r>
            <a:r>
              <a:rPr kumimoji="1" lang="ja-JP" altLang="en-US" dirty="0" smtClean="0"/>
              <a:t>年以降減少する．予測は，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つの時間期間に対するもの．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2030</a:t>
            </a:r>
            <a:r>
              <a:rPr kumimoji="1" lang="ja-JP" altLang="en-US" dirty="0" smtClean="0"/>
              <a:t>年（左），</a:t>
            </a:r>
            <a:r>
              <a:rPr kumimoji="1" lang="en-US" altLang="ja-JP" dirty="0" smtClean="0"/>
              <a:t>2046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2065 </a:t>
            </a:r>
            <a:r>
              <a:rPr kumimoji="1" lang="ja-JP" altLang="en-US" dirty="0" smtClean="0"/>
              <a:t>年（中央），</a:t>
            </a:r>
            <a:r>
              <a:rPr kumimoji="1" lang="en-US" altLang="ja-JP" dirty="0" smtClean="0"/>
              <a:t>2080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2099 </a:t>
            </a:r>
            <a:r>
              <a:rPr kumimoji="1" lang="ja-JP" altLang="en-US" dirty="0" smtClean="0"/>
              <a:t>年（右）．</a:t>
            </a:r>
            <a:r>
              <a:rPr kumimoji="1" lang="en-US" altLang="ja-JP" dirty="0" smtClean="0"/>
              <a:t>1980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1999 </a:t>
            </a:r>
            <a:r>
              <a:rPr kumimoji="1" lang="ja-JP" altLang="en-US" dirty="0" smtClean="0"/>
              <a:t>年の平均値に対する差を示す．（</a:t>
            </a:r>
            <a:r>
              <a:rPr kumimoji="1" lang="en-US" altLang="ja-JP" dirty="0" smtClean="0"/>
              <a:t>©2007 IPCC AR―4 WG1, chap. 10, fig. 10.8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213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20―18</a:t>
            </a:r>
            <a:r>
              <a:rPr kumimoji="1" lang="ja-JP" altLang="en-US" dirty="0" smtClean="0"/>
              <a:t>：降水量変化の予測．（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）多数のモデルによる降水量の平均変化．変化は，</a:t>
            </a:r>
            <a:r>
              <a:rPr kumimoji="1" lang="en-US" altLang="ja-JP" dirty="0" smtClean="0"/>
              <a:t>1980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1999 </a:t>
            </a:r>
            <a:r>
              <a:rPr kumimoji="1" lang="ja-JP" altLang="en-US" dirty="0" smtClean="0"/>
              <a:t>年と</a:t>
            </a:r>
            <a:r>
              <a:rPr kumimoji="1" lang="en-US" altLang="ja-JP" dirty="0" smtClean="0"/>
              <a:t>2080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2099 </a:t>
            </a:r>
            <a:r>
              <a:rPr kumimoji="1" lang="ja-JP" altLang="en-US" dirty="0" smtClean="0"/>
              <a:t>年との年平均の差（</a:t>
            </a:r>
            <a:r>
              <a:rPr kumimoji="1" lang="en-US" altLang="ja-JP" dirty="0" smtClean="0"/>
              <a:t>©2007 IPCC AR―4 WG1, chap. 10, fig. 10.12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465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20―19</a:t>
            </a:r>
            <a:r>
              <a:rPr kumimoji="1" lang="ja-JP" altLang="en-US" dirty="0" smtClean="0"/>
              <a:t>：完新世と過去</a:t>
            </a:r>
            <a:r>
              <a:rPr kumimoji="1" lang="en-US" altLang="ja-JP" dirty="0" smtClean="0"/>
              <a:t>430,000 </a:t>
            </a:r>
            <a:r>
              <a:rPr kumimoji="1" lang="ja-JP" altLang="en-US" dirty="0" smtClean="0"/>
              <a:t>年の間氷期における全球温度の時間変化の比較．完新世の長く安定した温度に注意．それは，人類文明の興隆を支えたが，最近の地球史においてはきわめて異常である．それぞれの横軸のタイムスケールは，約</a:t>
            </a:r>
            <a:r>
              <a:rPr kumimoji="1" lang="en-US" altLang="ja-JP" dirty="0" smtClean="0"/>
              <a:t>40,000 </a:t>
            </a:r>
            <a:r>
              <a:rPr kumimoji="1" lang="ja-JP" altLang="en-US" dirty="0" smtClean="0"/>
              <a:t>年である．（</a:t>
            </a:r>
            <a:r>
              <a:rPr kumimoji="1" lang="en-US" altLang="ja-JP" dirty="0" smtClean="0"/>
              <a:t>Data from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Vostok</a:t>
            </a:r>
            <a:r>
              <a:rPr kumimoji="1" lang="en-US" altLang="ja-JP" dirty="0" smtClean="0"/>
              <a:t> ice core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47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20―2</a:t>
            </a:r>
            <a:r>
              <a:rPr kumimoji="1" lang="ja-JP" altLang="en-US" dirty="0" smtClean="0"/>
              <a:t>：大気中</a:t>
            </a:r>
            <a:r>
              <a:rPr kumimoji="1" lang="en-US" altLang="ja-JP" dirty="0" smtClean="0"/>
              <a:t>CO2 </a:t>
            </a:r>
            <a:r>
              <a:rPr kumimoji="1" lang="ja-JP" altLang="en-US" dirty="0" smtClean="0"/>
              <a:t>の増加は，人類による有機炭素の燃焼が原因であることを示す証拠．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）炭素の燃焼は，</a:t>
            </a:r>
            <a:r>
              <a:rPr kumimoji="1" lang="en-US" altLang="ja-JP" dirty="0" smtClean="0"/>
              <a:t>O2 </a:t>
            </a:r>
            <a:r>
              <a:rPr kumimoji="1" lang="ja-JP" altLang="en-US" dirty="0" smtClean="0"/>
              <a:t>を消費し，</a:t>
            </a:r>
            <a:r>
              <a:rPr kumimoji="1" lang="en-US" altLang="ja-JP" dirty="0" smtClean="0"/>
              <a:t>CO2 </a:t>
            </a:r>
            <a:r>
              <a:rPr kumimoji="1" lang="ja-JP" altLang="en-US" dirty="0" smtClean="0"/>
              <a:t>をつくる．したがって，炭素燃焼は，</a:t>
            </a:r>
            <a:r>
              <a:rPr kumimoji="1" lang="en-US" altLang="ja-JP" dirty="0" smtClean="0"/>
              <a:t>O2 </a:t>
            </a:r>
            <a:r>
              <a:rPr kumimoji="1" lang="ja-JP" altLang="en-US" dirty="0" smtClean="0"/>
              <a:t>を減少させる．実際には，</a:t>
            </a:r>
            <a:r>
              <a:rPr kumimoji="1" lang="en-US" altLang="ja-JP" dirty="0" smtClean="0"/>
              <a:t>O2 </a:t>
            </a:r>
            <a:r>
              <a:rPr kumimoji="1" lang="ja-JP" altLang="en-US" dirty="0" smtClean="0"/>
              <a:t>の減少量は大気中</a:t>
            </a:r>
            <a:r>
              <a:rPr kumimoji="1" lang="en-US" altLang="ja-JP" dirty="0" smtClean="0"/>
              <a:t>CO2 </a:t>
            </a:r>
            <a:r>
              <a:rPr kumimoji="1" lang="ja-JP" altLang="en-US" dirty="0" smtClean="0"/>
              <a:t>の増加量から推定されるよりも大きい．これは，燃焼で生じた</a:t>
            </a:r>
            <a:r>
              <a:rPr kumimoji="1" lang="en-US" altLang="ja-JP" dirty="0" smtClean="0"/>
              <a:t>CO2 </a:t>
            </a:r>
            <a:r>
              <a:rPr kumimoji="1" lang="ja-JP" altLang="en-US" dirty="0" smtClean="0"/>
              <a:t>の多くが，海洋と生物圏に取り込まれたことを示す．この観測結果は，簡単な収支計算と一致する．大気に蓄積された量のほぼ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倍の</a:t>
            </a:r>
            <a:r>
              <a:rPr kumimoji="1" lang="en-US" altLang="ja-JP" dirty="0" smtClean="0"/>
              <a:t>CO2 </a:t>
            </a:r>
            <a:r>
              <a:rPr kumimoji="1" lang="ja-JP" altLang="en-US" dirty="0" smtClean="0"/>
              <a:t>が，化石燃料の燃焼によって生じた．</a:t>
            </a:r>
            <a:r>
              <a:rPr kumimoji="1" lang="en-US" altLang="ja-JP" dirty="0" smtClean="0"/>
              <a:t>O2 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つの曲線は，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つの異なる場所のデータを示す．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）化石燃料の有機炭素は，重い炭素同位体</a:t>
            </a:r>
            <a:r>
              <a:rPr kumimoji="1" lang="en-US" altLang="ja-JP" dirty="0" smtClean="0"/>
              <a:t>13C </a:t>
            </a:r>
            <a:r>
              <a:rPr kumimoji="1" lang="ja-JP" altLang="en-US" dirty="0" smtClean="0"/>
              <a:t>に乏しく，</a:t>
            </a:r>
            <a:r>
              <a:rPr kumimoji="1" lang="en-US" altLang="ja-JP" dirty="0" smtClean="0"/>
              <a:t>δ13C </a:t>
            </a:r>
            <a:r>
              <a:rPr kumimoji="1" lang="ja-JP" altLang="en-US" dirty="0" smtClean="0"/>
              <a:t>値が低い．この同位体的に軽い炭素が大気に加わると，大気の</a:t>
            </a:r>
            <a:r>
              <a:rPr kumimoji="1" lang="en-US" altLang="ja-JP" dirty="0" smtClean="0"/>
              <a:t>CO2 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δ13C </a:t>
            </a:r>
            <a:r>
              <a:rPr kumimoji="1" lang="ja-JP" altLang="en-US" dirty="0" smtClean="0"/>
              <a:t>が減少する．これが観測されている．縦軸の</a:t>
            </a:r>
            <a:r>
              <a:rPr kumimoji="1" lang="en-US" altLang="ja-JP" dirty="0" smtClean="0"/>
              <a:t>δ13C </a:t>
            </a:r>
            <a:r>
              <a:rPr kumimoji="1" lang="ja-JP" altLang="en-US" dirty="0" smtClean="0"/>
              <a:t>の目盛は上下逆になっていることに注意．（</a:t>
            </a:r>
            <a:r>
              <a:rPr kumimoji="1" lang="en-US" altLang="ja-JP" dirty="0" smtClean="0"/>
              <a:t>©2007 IPCC AR―4 WG1, chap. 2, fig. 2.3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57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20―3</a:t>
            </a:r>
            <a:r>
              <a:rPr kumimoji="1" lang="ja-JP" altLang="en-US" dirty="0" smtClean="0"/>
              <a:t>：南極の氷柱における過去</a:t>
            </a:r>
            <a:r>
              <a:rPr kumimoji="1" lang="en-US" altLang="ja-JP" dirty="0" smtClean="0"/>
              <a:t>250,000 </a:t>
            </a:r>
            <a:r>
              <a:rPr kumimoji="1" lang="ja-JP" altLang="en-US" dirty="0" smtClean="0"/>
              <a:t>年のメタンの変動．メタン濃度は，前世紀にほぼ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倍に増加した．（</a:t>
            </a:r>
            <a:r>
              <a:rPr kumimoji="1" lang="en-US" altLang="ja-JP" dirty="0" smtClean="0"/>
              <a:t>Data from </a:t>
            </a:r>
            <a:r>
              <a:rPr kumimoji="1" lang="en-US" altLang="ja-JP" dirty="0" err="1" smtClean="0"/>
              <a:t>Loulergue</a:t>
            </a:r>
            <a:r>
              <a:rPr kumimoji="1" lang="en-US" altLang="ja-JP" dirty="0" smtClean="0"/>
              <a:t> et al., Nature 453 (2008): 383―86, and Etheridge et al., J.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Geophys. Res. 103 (1998): 15, 979―93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94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20―5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1850 </a:t>
            </a:r>
            <a:r>
              <a:rPr kumimoji="1" lang="ja-JP" altLang="en-US" dirty="0" smtClean="0"/>
              <a:t>年から</a:t>
            </a:r>
            <a:r>
              <a:rPr kumimoji="1" lang="en-US" altLang="ja-JP" dirty="0" smtClean="0"/>
              <a:t>2005 </a:t>
            </a:r>
            <a:r>
              <a:rPr kumimoji="1" lang="ja-JP" altLang="en-US" dirty="0" smtClean="0"/>
              <a:t>年までの全球陸表面温度の変化．</a:t>
            </a:r>
            <a:r>
              <a:rPr kumimoji="1" lang="en-US" altLang="ja-JP" dirty="0" smtClean="0"/>
              <a:t>1961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1990 </a:t>
            </a:r>
            <a:r>
              <a:rPr kumimoji="1" lang="ja-JP" altLang="en-US" dirty="0" smtClean="0"/>
              <a:t>年の平均を基準とする．（</a:t>
            </a:r>
            <a:r>
              <a:rPr kumimoji="1" lang="en-US" altLang="ja-JP" dirty="0" smtClean="0"/>
              <a:t>Modified after ©2007 IPCC AR―4 WG1, chap. 3, fig. 3.1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32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20―6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1951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1980 </a:t>
            </a:r>
            <a:r>
              <a:rPr kumimoji="1" lang="ja-JP" altLang="en-US" dirty="0" smtClean="0"/>
              <a:t>年（気候研究で一般的な参照期間）の平均温度に対する，</a:t>
            </a:r>
            <a:r>
              <a:rPr kumimoji="1" lang="en-US" altLang="ja-JP" dirty="0" smtClean="0"/>
              <a:t>2000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年の平均温度の変化を示す世界地図．最も極端な温暖化は，濃い灰色で示され，北極で見られる．アフリカと南極海の一部の白い領域は，温度の記録がない．南極近くの小さな領域は，わずかに寒冷化している．（</a:t>
            </a:r>
            <a:r>
              <a:rPr kumimoji="1" lang="en-US" altLang="ja-JP" dirty="0" smtClean="0"/>
              <a:t>NASA images by Robert </a:t>
            </a:r>
            <a:r>
              <a:rPr kumimoji="1" lang="en-US" altLang="ja-JP" dirty="0" err="1" smtClean="0"/>
              <a:t>Simmon</a:t>
            </a:r>
            <a:r>
              <a:rPr kumimoji="1" lang="en-US" altLang="ja-JP" dirty="0" smtClean="0"/>
              <a:t>, based on data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from the Goddard Institute for Space Studies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30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20―7</a:t>
            </a:r>
            <a:r>
              <a:rPr kumimoji="1" lang="ja-JP" altLang="en-US" dirty="0" smtClean="0"/>
              <a:t>：全球温度が上昇した</a:t>
            </a:r>
            <a:r>
              <a:rPr kumimoji="1" lang="en-US" altLang="ja-JP" dirty="0" smtClean="0"/>
              <a:t>1993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2003 </a:t>
            </a:r>
            <a:r>
              <a:rPr kumimoji="1" lang="ja-JP" altLang="en-US" dirty="0" smtClean="0"/>
              <a:t>年における氷，雪，および凍土の変化のまとめ．（</a:t>
            </a:r>
            <a:r>
              <a:rPr kumimoji="1" lang="en-US" altLang="ja-JP" dirty="0" smtClean="0"/>
              <a:t>Modified from ©2007 IPCC AR―4 WG1, chap. 4, fig. 4.23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27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20―8</a:t>
            </a:r>
            <a:r>
              <a:rPr kumimoji="1" lang="ja-JP" altLang="en-US" dirty="0" smtClean="0"/>
              <a:t>：過去</a:t>
            </a:r>
            <a:r>
              <a:rPr kumimoji="1" lang="en-US" altLang="ja-JP" dirty="0" smtClean="0"/>
              <a:t>25 </a:t>
            </a:r>
            <a:r>
              <a:rPr kumimoji="1" lang="ja-JP" altLang="en-US" dirty="0" smtClean="0"/>
              <a:t>年における北極の最小氷面積の変化．全球温度が上昇するとき，その影響は北の高緯度で最大となる．これは，北極の氷を夏季により大きく融解する．図は，この期間に氷の最小面積が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％も減少したことを示す．（</a:t>
            </a:r>
            <a:r>
              <a:rPr kumimoji="1" lang="en-US" altLang="ja-JP" dirty="0" smtClean="0"/>
              <a:t>©2007 IPCC AR―4 WG1, chap. 4, fig. 4.8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3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20―12</a:t>
            </a:r>
            <a:r>
              <a:rPr kumimoji="1" lang="ja-JP" altLang="en-US" dirty="0" smtClean="0"/>
              <a:t>：過去数十万年の大型哺乳類の減少．おそらく新しい大陸や島へのホモ・サピエンスの進出が原因である．その直後に，急速な絶滅が起こった．かつて北アメリカの大型哺乳類は，現代のアフリカよりも大きな多様性を有していた．（</a:t>
            </a:r>
            <a:r>
              <a:rPr kumimoji="1" lang="en-US" altLang="ja-JP" dirty="0" smtClean="0"/>
              <a:t>Modified from E. O. Wilson, ed.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Biodiversity (Washington, D.C.: National Academy of Sciences, 1988)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107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20―13</a:t>
            </a:r>
            <a:r>
              <a:rPr kumimoji="1" lang="ja-JP" altLang="en-US" dirty="0" smtClean="0"/>
              <a:t>：現代の森林破壊．（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）アマゾンの熱帯雨林の</a:t>
            </a:r>
            <a:r>
              <a:rPr kumimoji="1" lang="en-US" altLang="ja-JP" dirty="0" smtClean="0"/>
              <a:t>1 </a:t>
            </a:r>
            <a:r>
              <a:rPr kumimoji="1" lang="ja-JP" altLang="en-US" dirty="0" smtClean="0"/>
              <a:t>年あたり破壊面積．これは，全球の雨林破壊面積の半分以上を占める．全球の</a:t>
            </a:r>
            <a:r>
              <a:rPr kumimoji="1" lang="en-US" altLang="ja-JP" dirty="0" smtClean="0"/>
              <a:t>1 </a:t>
            </a:r>
            <a:r>
              <a:rPr kumimoji="1" lang="ja-JP" altLang="en-US" dirty="0" smtClean="0"/>
              <a:t>年あたりの減少は，</a:t>
            </a:r>
            <a:r>
              <a:rPr kumimoji="1" lang="en-US" altLang="ja-JP" dirty="0" smtClean="0"/>
              <a:t>40,000 km2 </a:t>
            </a:r>
            <a:r>
              <a:rPr kumimoji="1" lang="ja-JP" altLang="en-US" dirty="0" smtClean="0"/>
              <a:t>である．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）この面積をアメリカ北東部の地図上に表したもの．これと等しい面積の雨林が，毎年破壊されている．（</a:t>
            </a:r>
            <a:r>
              <a:rPr kumimoji="1" lang="en-US" altLang="ja-JP" dirty="0" smtClean="0"/>
              <a:t>All figures derived from official National Institute for Amazonian Research (INPA)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figures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1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53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6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9C8D-555D-F747-AC38-3E4C5D65F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1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55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78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57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36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48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76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39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67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41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章　舵を取る人類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mtClean="0"/>
              <a:t>惑星の文脈における人類文明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1" descr="20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1284288"/>
            <a:ext cx="80724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66057" y="3326032"/>
            <a:ext cx="621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ホモ・サピエンスの進出以前にありふれていた大型哺乳類の例．</a:t>
            </a:r>
            <a:r>
              <a:rPr lang="en-US" altLang="ja-JP" dirty="0"/>
              <a:t>(a) </a:t>
            </a:r>
            <a:r>
              <a:rPr lang="ja-JP" altLang="ja-JP" dirty="0"/>
              <a:t>マンモス，</a:t>
            </a:r>
            <a:r>
              <a:rPr lang="en-US" altLang="ja-JP" dirty="0"/>
              <a:t>(b) </a:t>
            </a:r>
            <a:r>
              <a:rPr lang="ja-JP" altLang="ja-JP" dirty="0"/>
              <a:t>剣歯虎，</a:t>
            </a:r>
            <a:r>
              <a:rPr lang="en-US" altLang="ja-JP" dirty="0"/>
              <a:t>(c) </a:t>
            </a:r>
            <a:r>
              <a:rPr lang="ja-JP" altLang="ja-JP" dirty="0"/>
              <a:t>メガテリウム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147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43307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大型哺乳類の絶滅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169834" y="571500"/>
            <a:ext cx="4813300" cy="6197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 smtClean="0"/>
              <a:t>人類はアフリカで誕生し，</a:t>
            </a:r>
            <a:r>
              <a:rPr kumimoji="1" lang="en-US" altLang="ja-JP" dirty="0" smtClean="0"/>
              <a:t>45,000</a:t>
            </a:r>
            <a:r>
              <a:rPr lang="en-US" altLang="ja-JP" dirty="0" smtClean="0"/>
              <a:t>〜20,000</a:t>
            </a:r>
            <a:r>
              <a:rPr lang="ja-JP" altLang="en-US" dirty="0" smtClean="0"/>
              <a:t>年前に他の大陸へ移住した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ja-JP" dirty="0" smtClean="0"/>
              <a:t>約</a:t>
            </a:r>
            <a:r>
              <a:rPr lang="en-US" altLang="ja-JP" dirty="0"/>
              <a:t>45,000</a:t>
            </a:r>
            <a:r>
              <a:rPr lang="ja-JP" altLang="ja-JP" dirty="0"/>
              <a:t>年前，氷河作用によって平均海面が低下し，アボリジニがオーストラリアへ到達した</a:t>
            </a:r>
            <a:r>
              <a:rPr lang="ja-JP" altLang="ja-JP" dirty="0" smtClean="0"/>
              <a:t>．タスマニアタイガー</a:t>
            </a:r>
            <a:r>
              <a:rPr lang="ja-JP" altLang="ja-JP" dirty="0"/>
              <a:t>や多く</a:t>
            </a:r>
            <a:r>
              <a:rPr lang="ja-JP" altLang="ja-JP" dirty="0" smtClean="0"/>
              <a:t>の有</a:t>
            </a:r>
            <a:r>
              <a:rPr lang="ja-JP" altLang="ja-JP" dirty="0"/>
              <a:t>袋目哺乳</a:t>
            </a:r>
            <a:r>
              <a:rPr lang="ja-JP" altLang="ja-JP" dirty="0" smtClean="0"/>
              <a:t>動物が</a:t>
            </a:r>
            <a:r>
              <a:rPr lang="ja-JP" altLang="ja-JP" dirty="0"/>
              <a:t>絶滅</a:t>
            </a:r>
            <a:r>
              <a:rPr lang="ja-JP" altLang="ja-JP" dirty="0" smtClean="0"/>
              <a:t>した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 smtClean="0"/>
              <a:t>約</a:t>
            </a:r>
            <a:r>
              <a:rPr lang="en-US" altLang="ja-JP" dirty="0" smtClean="0"/>
              <a:t>12,000</a:t>
            </a:r>
            <a:r>
              <a:rPr lang="ja-JP" altLang="ja-JP" dirty="0" smtClean="0"/>
              <a:t>年前</a:t>
            </a:r>
            <a:r>
              <a:rPr lang="ja-JP" altLang="en-US" dirty="0" smtClean="0"/>
              <a:t>，</a:t>
            </a:r>
            <a:r>
              <a:rPr lang="ja-JP" altLang="ja-JP" dirty="0" smtClean="0"/>
              <a:t>人類はベーリング</a:t>
            </a:r>
            <a:r>
              <a:rPr lang="ja-JP" altLang="ja-JP" dirty="0"/>
              <a:t>海峡を越えて北アメリカに</a:t>
            </a:r>
            <a:r>
              <a:rPr lang="ja-JP" altLang="ja-JP" dirty="0" smtClean="0"/>
              <a:t>渡った．</a:t>
            </a:r>
            <a:r>
              <a:rPr lang="ja-JP" altLang="ja-JP" dirty="0"/>
              <a:t>アメリカには，剣歯虎，マンモス，長角バイソン，ラクダ，ジャイアントオオカミ，レイヨウ，バク，および多様な大型鳥類が生息して</a:t>
            </a:r>
            <a:r>
              <a:rPr lang="ja-JP" altLang="ja-JP" dirty="0" smtClean="0"/>
              <a:t>いた．</a:t>
            </a:r>
            <a:r>
              <a:rPr lang="ja-JP" altLang="ja-JP" dirty="0"/>
              <a:t>今では，南北アメリカの大型哺乳類の</a:t>
            </a:r>
            <a:r>
              <a:rPr lang="en-US" altLang="ja-JP" dirty="0" smtClean="0"/>
              <a:t>70〜80</a:t>
            </a:r>
            <a:r>
              <a:rPr lang="en-US" altLang="ja-JP" dirty="0"/>
              <a:t>%</a:t>
            </a:r>
            <a:r>
              <a:rPr lang="ja-JP" altLang="ja-JP" dirty="0"/>
              <a:t>が絶</a:t>
            </a:r>
            <a:r>
              <a:rPr lang="ja-JP" altLang="ja-JP" dirty="0" smtClean="0"/>
              <a:t>滅した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 smtClean="0"/>
              <a:t>マダガスカル</a:t>
            </a:r>
            <a:r>
              <a:rPr lang="ja-JP" altLang="ja-JP" dirty="0"/>
              <a:t>と</a:t>
            </a:r>
            <a:r>
              <a:rPr lang="ja-JP" altLang="ja-JP" dirty="0" smtClean="0"/>
              <a:t>ニュージーランド</a:t>
            </a:r>
            <a:r>
              <a:rPr lang="ja-JP" altLang="en-US" dirty="0" smtClean="0"/>
              <a:t>でも</a:t>
            </a:r>
            <a:r>
              <a:rPr lang="ja-JP" altLang="ja-JP" dirty="0" smtClean="0"/>
              <a:t>，</a:t>
            </a:r>
            <a:r>
              <a:rPr lang="ja-JP" altLang="ja-JP" dirty="0"/>
              <a:t>同じような絶滅が起こった </a:t>
            </a: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1143000"/>
            <a:ext cx="38481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4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森林破壊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891616" y="1143000"/>
            <a:ext cx="4203700" cy="37591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ja-JP" dirty="0"/>
              <a:t>生物</a:t>
            </a:r>
            <a:r>
              <a:rPr lang="ja-JP" altLang="ja-JP" dirty="0" smtClean="0"/>
              <a:t>多様性の</a:t>
            </a:r>
            <a:r>
              <a:rPr lang="ja-JP" altLang="ja-JP" dirty="0"/>
              <a:t>地球最大の貯蔵所は，熱帯雨林で</a:t>
            </a:r>
            <a:r>
              <a:rPr lang="ja-JP" altLang="ja-JP" dirty="0" smtClean="0"/>
              <a:t>ある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そこ</a:t>
            </a:r>
            <a:r>
              <a:rPr lang="ja-JP" altLang="ja-JP" dirty="0"/>
              <a:t>に生息する多くの種は，まだ知られてさえ</a:t>
            </a:r>
            <a:r>
              <a:rPr lang="ja-JP" altLang="ja-JP" dirty="0" smtClean="0"/>
              <a:t>いない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 smtClean="0"/>
              <a:t>現代</a:t>
            </a:r>
            <a:r>
              <a:rPr lang="ja-JP" altLang="ja-JP" dirty="0"/>
              <a:t>の技術は，きわめて効率的に森林を破壊</a:t>
            </a:r>
            <a:r>
              <a:rPr lang="ja-JP" altLang="ja-JP" dirty="0" smtClean="0"/>
              <a:t>する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熱帯</a:t>
            </a:r>
            <a:r>
              <a:rPr lang="ja-JP" altLang="ja-JP" dirty="0"/>
              <a:t>雨林は，</a:t>
            </a:r>
            <a:r>
              <a:rPr lang="en-US" altLang="ja-JP" dirty="0"/>
              <a:t>1</a:t>
            </a:r>
            <a:r>
              <a:rPr lang="ja-JP" altLang="ja-JP" dirty="0"/>
              <a:t>年あたり</a:t>
            </a:r>
            <a:r>
              <a:rPr lang="en-US" altLang="ja-JP" dirty="0"/>
              <a:t>40,000 km</a:t>
            </a:r>
            <a:r>
              <a:rPr lang="en-US" altLang="ja-JP" baseline="30000" dirty="0"/>
              <a:t>2</a:t>
            </a:r>
            <a:r>
              <a:rPr lang="ja-JP" altLang="ja-JP" dirty="0"/>
              <a:t>が切りはらわれている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81400" y="5380672"/>
            <a:ext cx="477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ja-JP" altLang="ja-JP" dirty="0" smtClean="0"/>
              <a:t>アマゾン</a:t>
            </a:r>
            <a:r>
              <a:rPr lang="ja-JP" altLang="ja-JP" dirty="0"/>
              <a:t>の熱帯雨林の</a:t>
            </a:r>
            <a:r>
              <a:rPr lang="en-US" altLang="ja-JP" dirty="0"/>
              <a:t>1</a:t>
            </a:r>
            <a:r>
              <a:rPr lang="ja-JP" altLang="ja-JP" dirty="0"/>
              <a:t>年あたり破壊面積</a:t>
            </a:r>
            <a:r>
              <a:rPr lang="ja-JP" altLang="ja-JP" dirty="0" smtClean="0"/>
              <a:t>．全球</a:t>
            </a:r>
            <a:r>
              <a:rPr lang="ja-JP" altLang="ja-JP" dirty="0"/>
              <a:t>の雨林破壊面積の半分以上を</a:t>
            </a:r>
            <a:r>
              <a:rPr lang="ja-JP" altLang="ja-JP" dirty="0" smtClean="0"/>
              <a:t>占める</a:t>
            </a:r>
            <a:endParaRPr lang="en-US" altLang="ja-JP" dirty="0"/>
          </a:p>
          <a:p>
            <a:pPr marL="342900" indent="-342900">
              <a:buAutoNum type="alphaLcParenBoth"/>
            </a:pPr>
            <a:r>
              <a:rPr lang="ja-JP" altLang="ja-JP" dirty="0" smtClean="0"/>
              <a:t>全球</a:t>
            </a:r>
            <a:r>
              <a:rPr lang="ja-JP" altLang="ja-JP" dirty="0"/>
              <a:t>の</a:t>
            </a:r>
            <a:r>
              <a:rPr lang="en-US" altLang="ja-JP" dirty="0"/>
              <a:t>1</a:t>
            </a:r>
            <a:r>
              <a:rPr lang="ja-JP" altLang="ja-JP" dirty="0"/>
              <a:t>年あたり</a:t>
            </a:r>
            <a:r>
              <a:rPr lang="ja-JP" altLang="ja-JP" dirty="0" smtClean="0"/>
              <a:t>の</a:t>
            </a:r>
            <a:r>
              <a:rPr lang="ja-JP" altLang="en-US" dirty="0" smtClean="0"/>
              <a:t>森林破壊面積</a:t>
            </a:r>
            <a:r>
              <a:rPr lang="ja-JP" altLang="ja-JP" dirty="0" smtClean="0"/>
              <a:t>を</a:t>
            </a:r>
            <a:r>
              <a:rPr lang="ja-JP" altLang="ja-JP" dirty="0"/>
              <a:t>アメリカ北東部の地図上に示した</a:t>
            </a:r>
            <a:r>
              <a:rPr lang="ja-JP" altLang="ja-JP" dirty="0" smtClean="0"/>
              <a:t>もの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" y="1143000"/>
            <a:ext cx="4794250" cy="28638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4006850"/>
            <a:ext cx="30632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0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GDP</a:t>
            </a:r>
            <a:r>
              <a:rPr kumimoji="1" lang="ja-JP" altLang="en-US" dirty="0" smtClean="0"/>
              <a:t>とエネルギー消費量・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kumimoji="1" lang="ja-JP" altLang="en-US" dirty="0" smtClean="0"/>
              <a:t>排出量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51680" y="1143001"/>
            <a:ext cx="4368800" cy="39582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ja-JP" dirty="0" smtClean="0"/>
              <a:t>各国の</a:t>
            </a:r>
            <a:r>
              <a:rPr lang="ja-JP" altLang="ja-JP" dirty="0"/>
              <a:t>国内</a:t>
            </a:r>
            <a:r>
              <a:rPr lang="ja-JP" altLang="ja-JP" dirty="0" smtClean="0"/>
              <a:t>総生産</a:t>
            </a:r>
            <a:r>
              <a:rPr lang="ja-JP" altLang="en-US" dirty="0" smtClean="0"/>
              <a:t>（</a:t>
            </a:r>
            <a:r>
              <a:rPr lang="en-US" altLang="ja-JP" dirty="0" smtClean="0"/>
              <a:t>GDP</a:t>
            </a:r>
            <a:r>
              <a:rPr lang="ja-JP" altLang="en-US" dirty="0" smtClean="0"/>
              <a:t>）</a:t>
            </a:r>
            <a:r>
              <a:rPr lang="ja-JP" altLang="ja-JP" dirty="0" smtClean="0"/>
              <a:t>は，エネルギー</a:t>
            </a:r>
            <a:r>
              <a:rPr lang="ja-JP" altLang="ja-JP" dirty="0"/>
              <a:t>消費量と密接に相関して</a:t>
            </a:r>
            <a:r>
              <a:rPr lang="ja-JP" altLang="ja-JP" dirty="0" smtClean="0"/>
              <a:t>いる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 smtClean="0"/>
              <a:t>エネルギー</a:t>
            </a:r>
            <a:r>
              <a:rPr lang="ja-JP" altLang="ja-JP" dirty="0"/>
              <a:t>のほとんどは化石燃料から</a:t>
            </a:r>
            <a:r>
              <a:rPr lang="ja-JP" altLang="ja-JP" dirty="0" smtClean="0"/>
              <a:t>得られる</a:t>
            </a:r>
            <a:r>
              <a:rPr lang="ja-JP" altLang="ja-JP" dirty="0"/>
              <a:t>ので，エネルギー消費量は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排出量と密接に相関して</a:t>
            </a:r>
            <a:r>
              <a:rPr lang="ja-JP" altLang="ja-JP" dirty="0" smtClean="0"/>
              <a:t>いる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>
                <a:solidFill>
                  <a:srgbClr val="FF0000"/>
                </a:solidFill>
              </a:rPr>
              <a:t>繁栄と</a:t>
            </a:r>
            <a:r>
              <a:rPr lang="en-US" altLang="ja-JP" dirty="0">
                <a:solidFill>
                  <a:srgbClr val="FF0000"/>
                </a:solidFill>
              </a:rPr>
              <a:t>CO</a:t>
            </a:r>
            <a:r>
              <a:rPr lang="en-US" altLang="ja-JP" baseline="-25000" dirty="0">
                <a:solidFill>
                  <a:srgbClr val="FF0000"/>
                </a:solidFill>
              </a:rPr>
              <a:t>2</a:t>
            </a:r>
            <a:r>
              <a:rPr lang="ja-JP" altLang="ja-JP" dirty="0">
                <a:solidFill>
                  <a:srgbClr val="FF0000"/>
                </a:solidFill>
              </a:rPr>
              <a:t>排出量の削減の間には根本的な矛盾</a:t>
            </a:r>
            <a:r>
              <a:rPr lang="ja-JP" altLang="ja-JP" dirty="0" smtClean="0">
                <a:solidFill>
                  <a:srgbClr val="FF0000"/>
                </a:solidFill>
              </a:rPr>
              <a:t>が</a:t>
            </a:r>
            <a:r>
              <a:rPr lang="ja-JP" altLang="en-US" dirty="0" smtClean="0">
                <a:solidFill>
                  <a:srgbClr val="FF0000"/>
                </a:solidFill>
              </a:rPr>
              <a:t>ある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19600" y="5380672"/>
            <a:ext cx="454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ja-JP" altLang="ja-JP" dirty="0" smtClean="0"/>
              <a:t>各国</a:t>
            </a:r>
            <a:r>
              <a:rPr lang="ja-JP" altLang="ja-JP" dirty="0"/>
              <a:t>の全一次エネルギー（</a:t>
            </a:r>
            <a:r>
              <a:rPr lang="en-US" altLang="ja-JP" dirty="0"/>
              <a:t>1</a:t>
            </a:r>
            <a:r>
              <a:rPr lang="ja-JP" altLang="ja-JP" dirty="0"/>
              <a:t>年あたり一人あたり石油換算量，トン）</a:t>
            </a:r>
            <a:r>
              <a:rPr lang="ja-JP" altLang="ja-JP" dirty="0" smtClean="0"/>
              <a:t>と</a:t>
            </a:r>
            <a:r>
              <a:rPr lang="ja-JP" altLang="en-US" dirty="0" smtClean="0"/>
              <a:t>国内</a:t>
            </a:r>
            <a:r>
              <a:rPr lang="ja-JP" altLang="ja-JP" dirty="0" smtClean="0"/>
              <a:t>総生産</a:t>
            </a:r>
            <a:r>
              <a:rPr lang="ja-JP" altLang="ja-JP" dirty="0"/>
              <a:t>（</a:t>
            </a:r>
            <a:r>
              <a:rPr lang="en-US" altLang="ja-JP" dirty="0"/>
              <a:t>GDP</a:t>
            </a:r>
            <a:r>
              <a:rPr lang="ja-JP" altLang="ja-JP" dirty="0"/>
              <a:t>）の</a:t>
            </a:r>
            <a:r>
              <a:rPr lang="ja-JP" altLang="ja-JP" dirty="0" smtClean="0"/>
              <a:t>関係</a:t>
            </a:r>
            <a:endParaRPr lang="en-US" altLang="ja-JP" dirty="0" smtClean="0"/>
          </a:p>
          <a:p>
            <a:pPr marL="342900" indent="-342900">
              <a:buAutoNum type="alphaLcParenBoth"/>
            </a:pPr>
            <a:r>
              <a:rPr lang="ja-JP" altLang="ja-JP" dirty="0" smtClean="0"/>
              <a:t>各国</a:t>
            </a:r>
            <a:r>
              <a:rPr lang="ja-JP" altLang="ja-JP" dirty="0"/>
              <a:t>の</a:t>
            </a:r>
            <a:r>
              <a:rPr lang="en-US" altLang="ja-JP" dirty="0"/>
              <a:t>1</a:t>
            </a:r>
            <a:r>
              <a:rPr lang="ja-JP" altLang="ja-JP" dirty="0"/>
              <a:t>年あたり一人あたり全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排出量と全一次エネルギーの</a:t>
            </a:r>
            <a:r>
              <a:rPr lang="ja-JP" altLang="ja-JP" dirty="0" smtClean="0"/>
              <a:t>関係 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1143000"/>
            <a:ext cx="41046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5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各国の</a:t>
            </a:r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2</a:t>
            </a:r>
            <a:r>
              <a:rPr kumimoji="1" lang="ja-JP" altLang="en-US" dirty="0" smtClean="0"/>
              <a:t>排出量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998806" y="1143000"/>
            <a:ext cx="5003800" cy="56261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ja-JP" dirty="0"/>
              <a:t>北アメリカと</a:t>
            </a:r>
            <a:r>
              <a:rPr lang="ja-JP" altLang="ja-JP" dirty="0" smtClean="0"/>
              <a:t>ヨーロッパは，</a:t>
            </a:r>
            <a:r>
              <a:rPr lang="en-US" altLang="ja-JP" dirty="0" smtClean="0"/>
              <a:t>1800〜2000</a:t>
            </a:r>
            <a:r>
              <a:rPr lang="ja-JP" altLang="ja-JP" dirty="0" smtClean="0"/>
              <a:t>年の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積算排出量の</a:t>
            </a:r>
            <a:r>
              <a:rPr lang="en-US" altLang="ja-JP" dirty="0"/>
              <a:t>70%</a:t>
            </a:r>
            <a:r>
              <a:rPr lang="ja-JP" altLang="ja-JP" dirty="0"/>
              <a:t>を排</a:t>
            </a:r>
            <a:r>
              <a:rPr lang="ja-JP" altLang="ja-JP" dirty="0" smtClean="0"/>
              <a:t>出した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GDP </a:t>
            </a:r>
            <a:r>
              <a:rPr lang="en-US" altLang="ja-JP" dirty="0"/>
              <a:t>1</a:t>
            </a:r>
            <a:r>
              <a:rPr lang="ja-JP" altLang="ja-JP" dirty="0"/>
              <a:t>ドルあたりの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排出量</a:t>
            </a:r>
            <a:r>
              <a:rPr lang="ja-JP" altLang="ja-JP" dirty="0" smtClean="0"/>
              <a:t>にも</a:t>
            </a:r>
            <a:r>
              <a:rPr lang="ja-JP" altLang="ja-JP" dirty="0"/>
              <a:t>大きな格差が</a:t>
            </a:r>
            <a:r>
              <a:rPr lang="ja-JP" altLang="ja-JP" dirty="0" smtClean="0"/>
              <a:t>ある．</a:t>
            </a:r>
            <a:r>
              <a:rPr lang="ja-JP" altLang="ja-JP" dirty="0"/>
              <a:t>資源の豊富な旧ソ連と</a:t>
            </a:r>
            <a:r>
              <a:rPr lang="ja-JP" altLang="ja-JP" dirty="0" smtClean="0"/>
              <a:t>中東は，</a:t>
            </a:r>
            <a:r>
              <a:rPr lang="en-US" altLang="ja-JP" dirty="0" smtClean="0"/>
              <a:t>GDP </a:t>
            </a:r>
            <a:r>
              <a:rPr lang="en-US" altLang="ja-JP" dirty="0"/>
              <a:t>1</a:t>
            </a:r>
            <a:r>
              <a:rPr lang="ja-JP" altLang="ja-JP" dirty="0"/>
              <a:t>ドルあたり最も多くの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を排出</a:t>
            </a:r>
            <a:r>
              <a:rPr lang="ja-JP" altLang="ja-JP" dirty="0" smtClean="0"/>
              <a:t>する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 smtClean="0"/>
              <a:t>アメリカ</a:t>
            </a:r>
            <a:r>
              <a:rPr lang="ja-JP" altLang="ja-JP" dirty="0"/>
              <a:t>は，世界人口の約</a:t>
            </a:r>
            <a:r>
              <a:rPr lang="en-US" altLang="ja-JP" dirty="0"/>
              <a:t>5%</a:t>
            </a:r>
            <a:r>
              <a:rPr lang="ja-JP" altLang="ja-JP" dirty="0"/>
              <a:t>を占めるに過ぎないが，過去</a:t>
            </a:r>
            <a:r>
              <a:rPr lang="en-US" altLang="ja-JP" dirty="0"/>
              <a:t>2</a:t>
            </a:r>
            <a:r>
              <a:rPr lang="ja-JP" altLang="ja-JP" dirty="0"/>
              <a:t>世紀にわたり最も多くの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を排出し，現在も一人あたり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排出量が最大である</a:t>
            </a:r>
            <a:r>
              <a:rPr lang="ja-JP" altLang="ja-JP" dirty="0" smtClean="0"/>
              <a:t>．先進国</a:t>
            </a:r>
            <a:r>
              <a:rPr lang="ja-JP" altLang="ja-JP" dirty="0"/>
              <a:t>のうち</a:t>
            </a:r>
            <a:r>
              <a:rPr lang="ja-JP" altLang="ja-JP" dirty="0" smtClean="0"/>
              <a:t>でエネルギー</a:t>
            </a:r>
            <a:r>
              <a:rPr lang="ja-JP" altLang="ja-JP" dirty="0"/>
              <a:t>効率が最も低い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CO</a:t>
            </a:r>
            <a:r>
              <a:rPr lang="en-US" altLang="ja-JP" baseline="-25000" dirty="0" smtClean="0"/>
              <a:t>2</a:t>
            </a:r>
            <a:r>
              <a:rPr lang="ja-JP" altLang="ja-JP" dirty="0"/>
              <a:t>排出量の「成長」は，発展途上国で起こっている．アジア（日本を除く）は，</a:t>
            </a:r>
            <a:r>
              <a:rPr lang="en-US" altLang="ja-JP" dirty="0" smtClean="0"/>
              <a:t>2001〜2010</a:t>
            </a:r>
            <a:r>
              <a:rPr lang="ja-JP" altLang="ja-JP" dirty="0" smtClean="0"/>
              <a:t>年の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排出量増加の</a:t>
            </a:r>
            <a:r>
              <a:rPr lang="en-US" altLang="ja-JP" dirty="0"/>
              <a:t>70%</a:t>
            </a:r>
            <a:r>
              <a:rPr lang="ja-JP" altLang="ja-JP" dirty="0"/>
              <a:t>以上を占めている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1393" y="5657671"/>
            <a:ext cx="3716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ja-JP" altLang="ja-JP" dirty="0" smtClean="0"/>
              <a:t>各国</a:t>
            </a:r>
            <a:r>
              <a:rPr lang="ja-JP" altLang="ja-JP" dirty="0"/>
              <a:t>の</a:t>
            </a:r>
            <a:r>
              <a:rPr lang="en-US" altLang="ja-JP" dirty="0"/>
              <a:t>1</a:t>
            </a:r>
            <a:r>
              <a:rPr lang="ja-JP" altLang="ja-JP" dirty="0"/>
              <a:t>年あたり一人あたり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 smtClean="0"/>
              <a:t>排出量</a:t>
            </a:r>
            <a:endParaRPr lang="en-US" altLang="ja-JP" dirty="0" smtClean="0"/>
          </a:p>
          <a:p>
            <a:pPr marL="342900" indent="-342900">
              <a:buAutoNum type="alphaLcParenBoth"/>
            </a:pPr>
            <a:r>
              <a:rPr lang="ja-JP" altLang="ja-JP" dirty="0" smtClean="0"/>
              <a:t>各国</a:t>
            </a:r>
            <a:r>
              <a:rPr lang="ja-JP" altLang="ja-JP" dirty="0"/>
              <a:t>の</a:t>
            </a:r>
            <a:r>
              <a:rPr lang="en-US" altLang="ja-JP" dirty="0"/>
              <a:t>GDP 1</a:t>
            </a:r>
            <a:r>
              <a:rPr lang="ja-JP" altLang="ja-JP" dirty="0"/>
              <a:t>ドルあたり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排出量．単位は，</a:t>
            </a:r>
            <a:r>
              <a:rPr lang="en-US" altLang="ja-JP" dirty="0"/>
              <a:t>kg CO</a:t>
            </a:r>
            <a:r>
              <a:rPr lang="en-US" altLang="ja-JP" baseline="-25000" dirty="0"/>
              <a:t>2</a:t>
            </a:r>
            <a:r>
              <a:rPr lang="en-US" altLang="ja-JP" dirty="0"/>
              <a:t>/</a:t>
            </a:r>
            <a:r>
              <a:rPr lang="ja-JP" altLang="ja-JP" dirty="0" smtClean="0"/>
              <a:t>ドル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93" y="1041400"/>
            <a:ext cx="3716020" cy="46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4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温度変化の予測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8575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濃度が産業革命以前の</a:t>
            </a:r>
            <a:r>
              <a:rPr lang="en-US" altLang="ja-JP" dirty="0"/>
              <a:t>2</a:t>
            </a:r>
            <a:r>
              <a:rPr lang="ja-JP" altLang="ja-JP" dirty="0"/>
              <a:t>倍（</a:t>
            </a:r>
            <a:r>
              <a:rPr lang="en-US" altLang="ja-JP" dirty="0"/>
              <a:t>560 ppm</a:t>
            </a:r>
            <a:r>
              <a:rPr lang="ja-JP" altLang="ja-JP" dirty="0"/>
              <a:t>）になると，全球の平均温度は約</a:t>
            </a:r>
            <a:r>
              <a:rPr lang="en-US" altLang="ja-JP" dirty="0" smtClean="0"/>
              <a:t>3〜5</a:t>
            </a:r>
            <a:r>
              <a:rPr lang="en-US" altLang="ja-JP" dirty="0"/>
              <a:t>°C</a:t>
            </a:r>
            <a:r>
              <a:rPr lang="ja-JP" altLang="ja-JP" dirty="0"/>
              <a:t>だけ上昇</a:t>
            </a:r>
            <a:r>
              <a:rPr lang="ja-JP" altLang="ja-JP" dirty="0" smtClean="0"/>
              <a:t>する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ニューヨーク</a:t>
            </a:r>
            <a:r>
              <a:rPr lang="ja-JP" altLang="ja-JP" dirty="0"/>
              <a:t>の気候は，ジョージア州アトランタのように</a:t>
            </a:r>
            <a:r>
              <a:rPr lang="ja-JP" altLang="ja-JP" dirty="0" smtClean="0"/>
              <a:t>なる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CO</a:t>
            </a:r>
            <a:r>
              <a:rPr lang="en-US" altLang="ja-JP" baseline="-25000" dirty="0" smtClean="0"/>
              <a:t>2</a:t>
            </a:r>
            <a:r>
              <a:rPr lang="ja-JP" altLang="ja-JP" dirty="0"/>
              <a:t>濃度をこのレベルにとどめるには，今後数十年に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排出量を削減する大きな努力が</a:t>
            </a:r>
            <a:r>
              <a:rPr lang="ja-JP" altLang="ja-JP" dirty="0" smtClean="0"/>
              <a:t>必要．その努力</a:t>
            </a:r>
            <a:r>
              <a:rPr lang="ja-JP" altLang="ja-JP" dirty="0"/>
              <a:t>がなされなければ，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濃度はさらに</a:t>
            </a:r>
            <a:r>
              <a:rPr lang="en-US" altLang="ja-JP" dirty="0"/>
              <a:t>2</a:t>
            </a:r>
            <a:r>
              <a:rPr lang="ja-JP" altLang="ja-JP" dirty="0"/>
              <a:t>倍（</a:t>
            </a:r>
            <a:r>
              <a:rPr lang="en-US" altLang="ja-JP" dirty="0"/>
              <a:t>1,020 ppm</a:t>
            </a:r>
            <a:r>
              <a:rPr lang="ja-JP" altLang="ja-JP" dirty="0"/>
              <a:t>）となり，さらに</a:t>
            </a:r>
            <a:r>
              <a:rPr lang="en-US" altLang="ja-JP" dirty="0"/>
              <a:t>3.5°C</a:t>
            </a:r>
            <a:r>
              <a:rPr lang="ja-JP" altLang="ja-JP" dirty="0"/>
              <a:t>の温暖化が</a:t>
            </a:r>
            <a:r>
              <a:rPr lang="ja-JP" altLang="ja-JP" dirty="0" smtClean="0"/>
              <a:t>起こる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ニューヨーク</a:t>
            </a:r>
            <a:r>
              <a:rPr lang="ja-JP" altLang="ja-JP" dirty="0"/>
              <a:t>は，フロリダの気候と</a:t>
            </a:r>
            <a:r>
              <a:rPr lang="ja-JP" altLang="ja-JP" dirty="0" smtClean="0"/>
              <a:t>なる</a:t>
            </a:r>
            <a:endParaRPr kumimoji="1" lang="ja-JP" altLang="en-US" dirty="0"/>
          </a:p>
        </p:txBody>
      </p:sp>
      <p:pic>
        <p:nvPicPr>
          <p:cNvPr id="3" name="Picture 1" descr="20-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1004888"/>
            <a:ext cx="8021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61182" y="2986088"/>
            <a:ext cx="8021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温度予測の全球地図</a:t>
            </a:r>
            <a:r>
              <a:rPr lang="ja-JP" altLang="ja-JP" dirty="0" smtClean="0"/>
              <a:t>．</a:t>
            </a:r>
            <a:r>
              <a:rPr lang="en-US" altLang="ja-JP" dirty="0" smtClean="0"/>
              <a:t>A1B</a:t>
            </a:r>
            <a:r>
              <a:rPr lang="ja-JP" altLang="ja-JP" dirty="0" smtClean="0"/>
              <a:t>シナリオの</a:t>
            </a:r>
            <a:r>
              <a:rPr lang="ja-JP" altLang="ja-JP" dirty="0"/>
              <a:t>モデルの結果．このシナリオでは，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排出の増加を減速する有効な対策がとられ，排出量は</a:t>
            </a:r>
            <a:r>
              <a:rPr lang="en-US" altLang="ja-JP" dirty="0"/>
              <a:t>2050</a:t>
            </a:r>
            <a:r>
              <a:rPr lang="ja-JP" altLang="ja-JP" dirty="0"/>
              <a:t>年以降減少する</a:t>
            </a:r>
            <a:r>
              <a:rPr lang="ja-JP" altLang="ja-JP" dirty="0" smtClean="0"/>
              <a:t>．</a:t>
            </a:r>
            <a:r>
              <a:rPr lang="en-US" altLang="ja-JP" dirty="0" smtClean="0"/>
              <a:t>1980〜</a:t>
            </a:r>
            <a:r>
              <a:rPr lang="ja-JP" altLang="ja-JP" dirty="0" smtClean="0"/>
              <a:t> </a:t>
            </a:r>
            <a:r>
              <a:rPr lang="en-US" altLang="ja-JP" dirty="0" smtClean="0"/>
              <a:t>1999</a:t>
            </a:r>
            <a:r>
              <a:rPr lang="ja-JP" altLang="ja-JP" dirty="0" smtClean="0"/>
              <a:t>年の平均値に対する</a:t>
            </a:r>
            <a:r>
              <a:rPr lang="ja-JP" altLang="en-US" dirty="0" smtClean="0"/>
              <a:t>温度差</a:t>
            </a:r>
            <a:r>
              <a:rPr lang="ja-JP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132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降水量変化の予測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28600" y="4167100"/>
            <a:ext cx="8801100" cy="26909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ja-JP" dirty="0"/>
              <a:t>地球が暖かくなると，降雨は熱帯に集中</a:t>
            </a:r>
            <a:r>
              <a:rPr lang="ja-JP" altLang="ja-JP" dirty="0" smtClean="0"/>
              <a:t>する．乾燥地</a:t>
            </a:r>
            <a:r>
              <a:rPr lang="ja-JP" altLang="ja-JP" dirty="0"/>
              <a:t>はいっそう</a:t>
            </a:r>
            <a:r>
              <a:rPr lang="ja-JP" altLang="ja-JP" dirty="0" smtClean="0"/>
              <a:t>干からびる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 smtClean="0"/>
              <a:t>氷河</a:t>
            </a:r>
            <a:r>
              <a:rPr lang="ja-JP" altLang="ja-JP" dirty="0"/>
              <a:t>は今後も縮小</a:t>
            </a:r>
            <a:r>
              <a:rPr lang="ja-JP" altLang="ja-JP" dirty="0" smtClean="0"/>
              <a:t>する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融解</a:t>
            </a:r>
            <a:r>
              <a:rPr lang="ja-JP" altLang="ja-JP" dirty="0"/>
              <a:t>水を</a:t>
            </a:r>
            <a:r>
              <a:rPr lang="ja-JP" altLang="ja-JP" dirty="0" smtClean="0"/>
              <a:t>供給</a:t>
            </a:r>
            <a:r>
              <a:rPr lang="ja-JP" altLang="en-US" dirty="0" smtClean="0"/>
              <a:t>する</a:t>
            </a:r>
            <a:r>
              <a:rPr lang="ja-JP" altLang="ja-JP" dirty="0" smtClean="0"/>
              <a:t>氷河</a:t>
            </a:r>
            <a:r>
              <a:rPr lang="ja-JP" altLang="ja-JP" dirty="0"/>
              <a:t>がなくなれば，水不足が深刻化</a:t>
            </a:r>
            <a:r>
              <a:rPr lang="ja-JP" altLang="ja-JP" dirty="0" smtClean="0"/>
              <a:t>する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世界</a:t>
            </a:r>
            <a:r>
              <a:rPr lang="ja-JP" altLang="ja-JP" dirty="0"/>
              <a:t>の山岳氷河の融解は，平均海面を上昇させる</a:t>
            </a:r>
            <a:r>
              <a:rPr lang="ja-JP" altLang="ja-JP" dirty="0" smtClean="0"/>
              <a:t>．グリーンランド</a:t>
            </a:r>
            <a:r>
              <a:rPr lang="ja-JP" altLang="ja-JP" dirty="0"/>
              <a:t>の氷床が融解すれば，平均海面はおよそ</a:t>
            </a:r>
            <a:r>
              <a:rPr lang="en-US" altLang="ja-JP" dirty="0"/>
              <a:t>6 m</a:t>
            </a:r>
            <a:r>
              <a:rPr lang="ja-JP" altLang="ja-JP" dirty="0"/>
              <a:t>上昇</a:t>
            </a:r>
            <a:r>
              <a:rPr lang="ja-JP" altLang="ja-JP" dirty="0" smtClean="0"/>
              <a:t>する．南極</a:t>
            </a:r>
            <a:r>
              <a:rPr lang="ja-JP" altLang="ja-JP" dirty="0"/>
              <a:t>西部の氷</a:t>
            </a:r>
            <a:r>
              <a:rPr lang="ja-JP" altLang="ja-JP" dirty="0" smtClean="0"/>
              <a:t>床の</a:t>
            </a:r>
            <a:r>
              <a:rPr lang="ja-JP" altLang="ja-JP" dirty="0"/>
              <a:t>融解は，平均海面をさらに</a:t>
            </a:r>
            <a:r>
              <a:rPr lang="en-US" altLang="ja-JP" dirty="0"/>
              <a:t>6 m</a:t>
            </a:r>
            <a:r>
              <a:rPr lang="ja-JP" altLang="ja-JP" dirty="0"/>
              <a:t>上昇</a:t>
            </a:r>
            <a:r>
              <a:rPr lang="ja-JP" altLang="ja-JP" dirty="0" smtClean="0"/>
              <a:t>させる</a:t>
            </a:r>
            <a:endParaRPr kumimoji="1" lang="ja-JP" altLang="en-US" dirty="0"/>
          </a:p>
        </p:txBody>
      </p:sp>
      <p:pic>
        <p:nvPicPr>
          <p:cNvPr id="3" name="図 2" descr="Fig20-18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5" y="927100"/>
            <a:ext cx="4867200" cy="324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40950" y="2085435"/>
            <a:ext cx="2945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 smtClean="0"/>
              <a:t>モデル</a:t>
            </a:r>
            <a:r>
              <a:rPr lang="ja-JP" altLang="ja-JP" dirty="0"/>
              <a:t>による</a:t>
            </a:r>
            <a:r>
              <a:rPr lang="ja-JP" altLang="ja-JP" dirty="0" smtClean="0"/>
              <a:t>降水</a:t>
            </a:r>
            <a:r>
              <a:rPr lang="ja-JP" altLang="en-US" dirty="0" smtClean="0"/>
              <a:t>量</a:t>
            </a:r>
            <a:r>
              <a:rPr lang="ja-JP" altLang="ja-JP" dirty="0" smtClean="0"/>
              <a:t>の</a:t>
            </a:r>
            <a:r>
              <a:rPr lang="ja-JP" altLang="ja-JP" dirty="0"/>
              <a:t>平均変化</a:t>
            </a:r>
            <a:r>
              <a:rPr lang="ja-JP" altLang="ja-JP" dirty="0" smtClean="0"/>
              <a:t>．</a:t>
            </a:r>
            <a:r>
              <a:rPr lang="en-US" altLang="ja-JP" dirty="0" smtClean="0"/>
              <a:t>1980〜1999</a:t>
            </a:r>
            <a:r>
              <a:rPr lang="ja-JP" altLang="ja-JP" dirty="0"/>
              <a:t>年と</a:t>
            </a:r>
            <a:r>
              <a:rPr lang="en-US" altLang="ja-JP" dirty="0" smtClean="0"/>
              <a:t>2080〜2099</a:t>
            </a:r>
            <a:r>
              <a:rPr lang="ja-JP" altLang="ja-JP" dirty="0" smtClean="0"/>
              <a:t>年の</a:t>
            </a:r>
            <a:r>
              <a:rPr lang="ja-JP" altLang="ja-JP" dirty="0"/>
              <a:t>年平均の</a:t>
            </a:r>
            <a:r>
              <a:rPr lang="ja-JP" altLang="ja-JP" dirty="0" smtClean="0"/>
              <a:t>差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918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" y="201930"/>
            <a:ext cx="3931920" cy="56692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87706" y="0"/>
            <a:ext cx="49784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間氷期の気候変動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087706" y="1041400"/>
            <a:ext cx="4978400" cy="5715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ja-JP" dirty="0">
                <a:solidFill>
                  <a:srgbClr val="FF0000"/>
                </a:solidFill>
              </a:rPr>
              <a:t>現在の温暖期は</a:t>
            </a:r>
            <a:r>
              <a:rPr lang="ja-JP" altLang="ja-JP" dirty="0" smtClean="0">
                <a:solidFill>
                  <a:srgbClr val="FF0000"/>
                </a:solidFill>
              </a:rPr>
              <a:t>，</a:t>
            </a:r>
            <a:r>
              <a:rPr lang="ja-JP" altLang="en-US" dirty="0" smtClean="0">
                <a:solidFill>
                  <a:srgbClr val="FF0000"/>
                </a:solidFill>
              </a:rPr>
              <a:t>きわだって</a:t>
            </a:r>
            <a:r>
              <a:rPr lang="ja-JP" altLang="ja-JP" dirty="0" smtClean="0">
                <a:solidFill>
                  <a:srgbClr val="FF0000"/>
                </a:solidFill>
              </a:rPr>
              <a:t>長く</a:t>
            </a:r>
            <a:r>
              <a:rPr lang="ja-JP" altLang="ja-JP" dirty="0">
                <a:solidFill>
                  <a:srgbClr val="FF0000"/>
                </a:solidFill>
              </a:rPr>
              <a:t>，安定して</a:t>
            </a:r>
            <a:r>
              <a:rPr lang="ja-JP" altLang="ja-JP" dirty="0" smtClean="0">
                <a:solidFill>
                  <a:srgbClr val="FF0000"/>
                </a:solidFill>
              </a:rPr>
              <a:t>い</a:t>
            </a:r>
            <a:r>
              <a:rPr lang="ja-JP" altLang="en-US" dirty="0" smtClean="0">
                <a:solidFill>
                  <a:srgbClr val="FF0000"/>
                </a:solidFill>
              </a:rPr>
              <a:t>た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完</a:t>
            </a:r>
            <a:r>
              <a:rPr lang="ja-JP" altLang="ja-JP" dirty="0"/>
              <a:t>新世には本当に巨大な火山</a:t>
            </a:r>
            <a:r>
              <a:rPr lang="ja-JP" altLang="ja-JP" dirty="0" smtClean="0"/>
              <a:t>噴火</a:t>
            </a:r>
            <a:r>
              <a:rPr lang="ja-JP" altLang="en-US" dirty="0" smtClean="0"/>
              <a:t>や衝突が</a:t>
            </a:r>
            <a:r>
              <a:rPr lang="ja-JP" altLang="ja-JP" dirty="0" smtClean="0"/>
              <a:t>起こっていない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 smtClean="0"/>
              <a:t>食物</a:t>
            </a:r>
            <a:r>
              <a:rPr lang="ja-JP" altLang="ja-JP" dirty="0"/>
              <a:t>の生産と供給の</a:t>
            </a:r>
            <a:r>
              <a:rPr lang="ja-JP" altLang="ja-JP" dirty="0" smtClean="0"/>
              <a:t>間</a:t>
            </a:r>
            <a:r>
              <a:rPr lang="ja-JP" altLang="en-US" dirty="0" smtClean="0"/>
              <a:t>には</a:t>
            </a:r>
            <a:r>
              <a:rPr lang="ja-JP" altLang="ja-JP" dirty="0" smtClean="0"/>
              <a:t>微妙</a:t>
            </a:r>
            <a:r>
              <a:rPr lang="ja-JP" altLang="ja-JP" dirty="0"/>
              <a:t>な</a:t>
            </a:r>
            <a:r>
              <a:rPr lang="ja-JP" altLang="ja-JP" dirty="0" smtClean="0"/>
              <a:t>バランス</a:t>
            </a:r>
            <a:r>
              <a:rPr lang="ja-JP" altLang="en-US" dirty="0" smtClean="0"/>
              <a:t>がある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耕作</a:t>
            </a:r>
            <a:r>
              <a:rPr lang="ja-JP" altLang="ja-JP" dirty="0"/>
              <a:t>に適するほとんどの土地は，すでに耕されて</a:t>
            </a:r>
            <a:r>
              <a:rPr lang="ja-JP" altLang="ja-JP" dirty="0" smtClean="0"/>
              <a:t>いる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食物</a:t>
            </a:r>
            <a:r>
              <a:rPr lang="ja-JP" altLang="ja-JP" dirty="0"/>
              <a:t>生産と</a:t>
            </a:r>
            <a:r>
              <a:rPr lang="ja-JP" altLang="ja-JP" dirty="0" smtClean="0"/>
              <a:t>消費の</a:t>
            </a:r>
            <a:r>
              <a:rPr lang="ja-JP" altLang="ja-JP" dirty="0"/>
              <a:t>差は，</a:t>
            </a:r>
            <a:r>
              <a:rPr lang="en-US" altLang="ja-JP" dirty="0" smtClean="0"/>
              <a:t>1〜2%</a:t>
            </a:r>
            <a:r>
              <a:rPr lang="ja-JP" altLang="ja-JP" dirty="0" smtClean="0"/>
              <a:t>に</a:t>
            </a:r>
            <a:r>
              <a:rPr lang="ja-JP" altLang="ja-JP" dirty="0"/>
              <a:t>過ぎない．</a:t>
            </a:r>
            <a:r>
              <a:rPr lang="en-US" altLang="ja-JP" dirty="0"/>
              <a:t>10</a:t>
            </a:r>
            <a:r>
              <a:rPr lang="ja-JP" altLang="ja-JP" dirty="0"/>
              <a:t>億人は，栄養不足である．世界の食糧備蓄は，</a:t>
            </a:r>
            <a:r>
              <a:rPr lang="en-US" altLang="ja-JP" dirty="0"/>
              <a:t>2</a:t>
            </a:r>
            <a:r>
              <a:rPr lang="ja-JP" altLang="ja-JP" dirty="0"/>
              <a:t>か月分しか</a:t>
            </a:r>
            <a:r>
              <a:rPr lang="ja-JP" altLang="ja-JP" dirty="0" smtClean="0"/>
              <a:t>ない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/>
              <a:t>現代文明がそれ自身を養うことが</a:t>
            </a:r>
            <a:r>
              <a:rPr lang="ja-JP" altLang="ja-JP" dirty="0" smtClean="0"/>
              <a:t>できる</a:t>
            </a:r>
            <a:r>
              <a:rPr lang="ja-JP" altLang="en-US" dirty="0" smtClean="0"/>
              <a:t>のは，</a:t>
            </a:r>
            <a:r>
              <a:rPr lang="ja-JP" altLang="ja-JP" dirty="0" smtClean="0"/>
              <a:t>温暖な</a:t>
            </a:r>
            <a:r>
              <a:rPr lang="ja-JP" altLang="en-US" dirty="0" smtClean="0"/>
              <a:t>気候</a:t>
            </a:r>
            <a:r>
              <a:rPr lang="ja-JP" altLang="ja-JP" dirty="0" smtClean="0"/>
              <a:t>の</a:t>
            </a:r>
            <a:r>
              <a:rPr lang="ja-JP" altLang="ja-JP" dirty="0"/>
              <a:t>おかげで</a:t>
            </a:r>
            <a:r>
              <a:rPr lang="ja-JP" altLang="ja-JP" dirty="0" smtClean="0"/>
              <a:t>ある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/>
              <a:t>1550~</a:t>
            </a:r>
            <a:r>
              <a:rPr lang="en-US" altLang="ja-JP" dirty="0" smtClean="0"/>
              <a:t>1850</a:t>
            </a:r>
            <a:r>
              <a:rPr lang="ja-JP" altLang="en-US" dirty="0" smtClean="0"/>
              <a:t>の</a:t>
            </a:r>
            <a:r>
              <a:rPr lang="ja-JP" altLang="ja-JP" dirty="0" smtClean="0"/>
              <a:t>小氷期</a:t>
            </a:r>
            <a:r>
              <a:rPr lang="ja-JP" altLang="en-US" dirty="0" smtClean="0"/>
              <a:t>の後，</a:t>
            </a:r>
            <a:r>
              <a:rPr lang="ja-JP" altLang="ja-JP" dirty="0" smtClean="0"/>
              <a:t>例外的</a:t>
            </a:r>
            <a:r>
              <a:rPr lang="ja-JP" altLang="ja-JP" dirty="0"/>
              <a:t>に温和</a:t>
            </a:r>
            <a:r>
              <a:rPr lang="ja-JP" altLang="ja-JP" dirty="0" smtClean="0"/>
              <a:t>な気候</a:t>
            </a:r>
            <a:r>
              <a:rPr lang="ja-JP" altLang="ja-JP" dirty="0"/>
              <a:t>が訪れた．その結果，</a:t>
            </a:r>
            <a:r>
              <a:rPr lang="en-US" altLang="ja-JP" dirty="0" smtClean="0"/>
              <a:t>1850〜2010</a:t>
            </a:r>
            <a:r>
              <a:rPr lang="ja-JP" altLang="ja-JP" dirty="0"/>
              <a:t>年に人類人口は増加した 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893" y="5871210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完新世と過去</a:t>
            </a:r>
            <a:r>
              <a:rPr lang="en-US" altLang="ja-JP" dirty="0"/>
              <a:t>430,000</a:t>
            </a:r>
            <a:r>
              <a:rPr lang="ja-JP" altLang="ja-JP" dirty="0"/>
              <a:t>年の間氷期における全球温度の時間</a:t>
            </a:r>
            <a:r>
              <a:rPr lang="ja-JP" altLang="ja-JP" dirty="0" smtClean="0"/>
              <a:t>変化．それぞれ</a:t>
            </a:r>
            <a:r>
              <a:rPr lang="ja-JP" altLang="ja-JP" dirty="0"/>
              <a:t>の横軸のタイムスケールは，</a:t>
            </a:r>
            <a:r>
              <a:rPr lang="en-US" altLang="ja-JP" dirty="0"/>
              <a:t>40,000</a:t>
            </a:r>
            <a:r>
              <a:rPr lang="ja-JP" altLang="ja-JP" dirty="0" smtClean="0"/>
              <a:t>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632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解決策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/>
              <a:t>省エネルギー，</a:t>
            </a:r>
            <a:r>
              <a:rPr lang="ja-JP" altLang="ja-JP" dirty="0" smtClean="0"/>
              <a:t>持続</a:t>
            </a:r>
            <a:r>
              <a:rPr lang="ja-JP" altLang="ja-JP" dirty="0"/>
              <a:t>可能な</a:t>
            </a:r>
            <a:r>
              <a:rPr lang="ja-JP" altLang="ja-JP" dirty="0" smtClean="0"/>
              <a:t>エネルギー源</a:t>
            </a:r>
            <a:r>
              <a:rPr lang="ja-JP" altLang="en-US" dirty="0" smtClean="0"/>
              <a:t>の開発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CO</a:t>
            </a:r>
            <a:r>
              <a:rPr lang="en-US" altLang="ja-JP" baseline="-25000" dirty="0" smtClean="0"/>
              <a:t>2</a:t>
            </a:r>
            <a:r>
              <a:rPr lang="ja-JP" altLang="ja-JP" dirty="0"/>
              <a:t>の捕集と</a:t>
            </a:r>
            <a:r>
              <a:rPr lang="ja-JP" altLang="ja-JP" dirty="0" smtClean="0"/>
              <a:t>貯留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/>
              <a:t>エネルギー消費の削減，および風力発電と太陽光発電への</a:t>
            </a:r>
            <a:r>
              <a:rPr lang="ja-JP" altLang="ja-JP" dirty="0" smtClean="0"/>
              <a:t>シフト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石油</a:t>
            </a:r>
            <a:r>
              <a:rPr lang="ja-JP" altLang="ja-JP" dirty="0"/>
              <a:t>資源獲得の必要性を低下させ，費用のかかる軍事介入を減らし</a:t>
            </a:r>
            <a:r>
              <a:rPr lang="ja-JP" altLang="ja-JP" dirty="0" smtClean="0"/>
              <a:t>，巨額</a:t>
            </a:r>
            <a:r>
              <a:rPr lang="ja-JP" altLang="ja-JP" dirty="0"/>
              <a:t>の国費が外国に流出するのをくい</a:t>
            </a:r>
            <a:r>
              <a:rPr lang="ja-JP" altLang="ja-JP" dirty="0" smtClean="0"/>
              <a:t>止める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土壌の保全：持続可能な農業，ベジタリアン化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生物多様性の保全：森林・草原の育成，生態系の保全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人口増加の抑制，子供の数の制限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kumimoji="1" lang="ja-JP" altLang="en-US" dirty="0" smtClean="0">
                <a:solidFill>
                  <a:srgbClr val="FF0000"/>
                </a:solidFill>
              </a:rPr>
              <a:t>環境コストを含めた経済モデルの創造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ja-JP" dirty="0">
                <a:solidFill>
                  <a:srgbClr val="FF0000"/>
                </a:solidFill>
              </a:rPr>
              <a:t>発展途上国における食糧不足と</a:t>
            </a:r>
            <a:r>
              <a:rPr lang="ja-JP" altLang="ja-JP" dirty="0" smtClean="0">
                <a:solidFill>
                  <a:srgbClr val="FF0000"/>
                </a:solidFill>
              </a:rPr>
              <a:t>貧困</a:t>
            </a:r>
            <a:r>
              <a:rPr lang="ja-JP" altLang="en-US" dirty="0" smtClean="0">
                <a:solidFill>
                  <a:srgbClr val="FF0000"/>
                </a:solidFill>
              </a:rPr>
              <a:t>に取り組む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人類代？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270000"/>
            <a:ext cx="8534400" cy="5308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ja-JP" dirty="0"/>
              <a:t>パウル・</a:t>
            </a:r>
            <a:r>
              <a:rPr lang="ja-JP" altLang="ja-JP" dirty="0" smtClean="0"/>
              <a:t>クルッツェン</a:t>
            </a:r>
            <a:r>
              <a:rPr lang="ja-JP" altLang="en-US" dirty="0" smtClean="0"/>
              <a:t>によれば</a:t>
            </a:r>
            <a:r>
              <a:rPr lang="ja-JP" altLang="ja-JP" dirty="0" smtClean="0"/>
              <a:t>，</a:t>
            </a:r>
            <a:r>
              <a:rPr lang="ja-JP" altLang="ja-JP" dirty="0"/>
              <a:t>私たちは地質学上の新しい「人類新世」に生きて</a:t>
            </a:r>
            <a:r>
              <a:rPr lang="ja-JP" altLang="ja-JP" dirty="0" smtClean="0"/>
              <a:t>いる．完</a:t>
            </a:r>
            <a:r>
              <a:rPr lang="ja-JP" altLang="ja-JP" dirty="0"/>
              <a:t>新世は人類文明が始まったときに</a:t>
            </a:r>
            <a:r>
              <a:rPr lang="ja-JP" altLang="ja-JP" dirty="0" smtClean="0"/>
              <a:t>終わった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 smtClean="0"/>
              <a:t>人類は</a:t>
            </a:r>
            <a:r>
              <a:rPr lang="ja-JP" altLang="ja-JP" dirty="0"/>
              <a:t>，ひとつの種による最初の</a:t>
            </a:r>
            <a:r>
              <a:rPr lang="ja-JP" altLang="ja-JP" dirty="0" smtClean="0"/>
              <a:t>全球集団</a:t>
            </a:r>
            <a:r>
              <a:rPr lang="ja-JP" altLang="ja-JP" dirty="0"/>
              <a:t>をつくり，数十億年にわたって蓄えられた資源</a:t>
            </a:r>
            <a:r>
              <a:rPr lang="ja-JP" altLang="ja-JP" dirty="0" smtClean="0"/>
              <a:t>を消耗し</a:t>
            </a:r>
            <a:r>
              <a:rPr lang="ja-JP" altLang="ja-JP" dirty="0"/>
              <a:t>，大気の組成を変化させ，第四のエネルギー革命を起こし，大量絶滅を</a:t>
            </a:r>
            <a:r>
              <a:rPr lang="ja-JP" altLang="ja-JP" dirty="0" smtClean="0"/>
              <a:t>まねいた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生命</a:t>
            </a:r>
            <a:r>
              <a:rPr lang="ja-JP" altLang="ja-JP" dirty="0"/>
              <a:t>の起源あるいは</a:t>
            </a:r>
            <a:r>
              <a:rPr lang="en-US" altLang="ja-JP" dirty="0"/>
              <a:t>O</a:t>
            </a:r>
            <a:r>
              <a:rPr lang="en-US" altLang="ja-JP" baseline="-25000" dirty="0"/>
              <a:t>2</a:t>
            </a:r>
            <a:r>
              <a:rPr lang="ja-JP" altLang="ja-JP" dirty="0"/>
              <a:t>濃度の上昇に匹敵</a:t>
            </a:r>
            <a:r>
              <a:rPr lang="ja-JP" altLang="ja-JP" dirty="0" smtClean="0"/>
              <a:t>する</a:t>
            </a:r>
            <a:r>
              <a:rPr lang="ja-JP" altLang="en-US" dirty="0" smtClean="0"/>
              <a:t>大変化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>
                <a:solidFill>
                  <a:srgbClr val="FF0000"/>
                </a:solidFill>
              </a:rPr>
              <a:t>私</a:t>
            </a:r>
            <a:r>
              <a:rPr lang="ja-JP" altLang="ja-JP" dirty="0" smtClean="0">
                <a:solidFill>
                  <a:srgbClr val="FF0000"/>
                </a:solidFill>
              </a:rPr>
              <a:t>たち</a:t>
            </a:r>
            <a:r>
              <a:rPr lang="ja-JP" altLang="ja-JP" dirty="0">
                <a:solidFill>
                  <a:srgbClr val="FF0000"/>
                </a:solidFill>
              </a:rPr>
              <a:t>は，代あるいは累代を</a:t>
            </a:r>
            <a:r>
              <a:rPr lang="ja-JP" altLang="ja-JP" dirty="0" smtClean="0">
                <a:solidFill>
                  <a:srgbClr val="FF0000"/>
                </a:solidFill>
              </a:rPr>
              <a:t>替えた</a:t>
            </a:r>
            <a:r>
              <a:rPr lang="ja-JP" altLang="en-US" dirty="0" smtClean="0">
                <a:solidFill>
                  <a:srgbClr val="FF0000"/>
                </a:solidFill>
              </a:rPr>
              <a:t>？　</a:t>
            </a:r>
            <a:r>
              <a:rPr lang="ja-JP" altLang="ja-JP" dirty="0" smtClean="0">
                <a:solidFill>
                  <a:srgbClr val="FF0000"/>
                </a:solidFill>
              </a:rPr>
              <a:t>新生代</a:t>
            </a:r>
            <a:r>
              <a:rPr lang="ja-JP" altLang="en-US" dirty="0" smtClean="0">
                <a:solidFill>
                  <a:srgbClr val="FF0000"/>
                </a:solidFill>
              </a:rPr>
              <a:t>・</a:t>
            </a:r>
            <a:r>
              <a:rPr lang="ja-JP" altLang="ja-JP" dirty="0" smtClean="0">
                <a:solidFill>
                  <a:srgbClr val="FF0000"/>
                </a:solidFill>
              </a:rPr>
              <a:t>顕生代から人類代へ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ja-JP" dirty="0" smtClean="0"/>
              <a:t>過去の代は</a:t>
            </a:r>
            <a:r>
              <a:rPr lang="ja-JP" altLang="ja-JP" dirty="0"/>
              <a:t>，数億年</a:t>
            </a:r>
            <a:r>
              <a:rPr lang="ja-JP" altLang="ja-JP" dirty="0" smtClean="0"/>
              <a:t>以上</a:t>
            </a:r>
            <a:r>
              <a:rPr lang="ja-JP" altLang="en-US" dirty="0" smtClean="0"/>
              <a:t>続いた</a:t>
            </a:r>
            <a:r>
              <a:rPr lang="ja-JP" altLang="ja-JP" dirty="0" smtClean="0"/>
              <a:t>．私たちは</a:t>
            </a:r>
            <a:r>
              <a:rPr lang="ja-JP" altLang="en-US" dirty="0" smtClean="0"/>
              <a:t>成功し，</a:t>
            </a:r>
            <a:r>
              <a:rPr lang="ja-JP" altLang="ja-JP" dirty="0" smtClean="0"/>
              <a:t>生き残</a:t>
            </a:r>
            <a:r>
              <a:rPr lang="ja-JP" altLang="en-US" dirty="0" smtClean="0"/>
              <a:t>れる</a:t>
            </a:r>
            <a:r>
              <a:rPr lang="ja-JP" altLang="ja-JP" dirty="0" smtClean="0"/>
              <a:t>か？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 smtClean="0">
                <a:solidFill>
                  <a:srgbClr val="FF0000"/>
                </a:solidFill>
              </a:rPr>
              <a:t>人</a:t>
            </a:r>
            <a:r>
              <a:rPr lang="ja-JP" altLang="ja-JP" dirty="0">
                <a:solidFill>
                  <a:srgbClr val="FF0000"/>
                </a:solidFill>
              </a:rPr>
              <a:t>は，惑星とそのすべての生物</a:t>
            </a:r>
            <a:r>
              <a:rPr lang="ja-JP" altLang="ja-JP" dirty="0" smtClean="0">
                <a:solidFill>
                  <a:srgbClr val="FF0000"/>
                </a:solidFill>
              </a:rPr>
              <a:t>のため</a:t>
            </a:r>
            <a:r>
              <a:rPr lang="ja-JP" altLang="ja-JP" dirty="0">
                <a:solidFill>
                  <a:srgbClr val="FF0000"/>
                </a:solidFill>
              </a:rPr>
              <a:t>に，知性と意識を惑星規模で働かせることができる．そうでなければ，人類代は失敗した早産の変異に</a:t>
            </a:r>
            <a:r>
              <a:rPr lang="ja-JP" altLang="ja-JP" dirty="0" smtClean="0">
                <a:solidFill>
                  <a:srgbClr val="FF0000"/>
                </a:solidFill>
              </a:rPr>
              <a:t>終わる．</a:t>
            </a:r>
            <a:r>
              <a:rPr lang="ja-JP" altLang="ja-JP" dirty="0">
                <a:solidFill>
                  <a:srgbClr val="FF0000"/>
                </a:solidFill>
              </a:rPr>
              <a:t>知性を持つ種は，自分自身と環境を破滅させる</a:t>
            </a:r>
            <a:r>
              <a:rPr lang="ja-JP" altLang="ja-JP" dirty="0" smtClean="0">
                <a:solidFill>
                  <a:srgbClr val="FF0000"/>
                </a:solidFill>
              </a:rPr>
              <a:t>だろう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もし</a:t>
            </a:r>
            <a:r>
              <a:rPr lang="ja-JP" altLang="ja-JP" dirty="0"/>
              <a:t>，私たちが失敗すれば，数千万年のうちに別</a:t>
            </a:r>
            <a:r>
              <a:rPr lang="ja-JP" altLang="ja-JP" dirty="0" smtClean="0"/>
              <a:t>の知的</a:t>
            </a:r>
            <a:r>
              <a:rPr lang="ja-JP" altLang="ja-JP" dirty="0"/>
              <a:t>生物が現れるだろう．彼らは，惑星</a:t>
            </a:r>
            <a:r>
              <a:rPr lang="ja-JP" altLang="ja-JP" dirty="0" smtClean="0"/>
              <a:t>の</a:t>
            </a:r>
            <a:r>
              <a:rPr lang="ja-JP" altLang="en-US" dirty="0" smtClean="0"/>
              <a:t>資源</a:t>
            </a:r>
            <a:r>
              <a:rPr lang="ja-JP" altLang="ja-JP" dirty="0" smtClean="0"/>
              <a:t>が</a:t>
            </a:r>
            <a:r>
              <a:rPr lang="ja-JP" altLang="ja-JP" dirty="0"/>
              <a:t>ほとんど空であることを</a:t>
            </a:r>
            <a:r>
              <a:rPr lang="ja-JP" altLang="ja-JP" dirty="0" smtClean="0"/>
              <a:t>見いだす．惑星</a:t>
            </a:r>
            <a:r>
              <a:rPr lang="ja-JP" altLang="ja-JP" dirty="0"/>
              <a:t>の二度目の文明化は，より困難な努力となるだろう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489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56369" y="274638"/>
            <a:ext cx="3429000" cy="1143000"/>
          </a:xfrm>
        </p:spPr>
        <p:txBody>
          <a:bodyPr/>
          <a:lstStyle/>
          <a:p>
            <a:r>
              <a:rPr kumimoji="1" lang="ja-JP" altLang="en-US" dirty="0" smtClean="0"/>
              <a:t>人類の衝撃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5656369" y="1600201"/>
            <a:ext cx="3429000" cy="30098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2</a:t>
            </a:r>
            <a:r>
              <a:rPr kumimoji="1" lang="ja-JP" altLang="en-US" dirty="0" smtClean="0"/>
              <a:t>と</a:t>
            </a:r>
            <a:r>
              <a:rPr lang="ja-JP" altLang="en-US" dirty="0" smtClean="0"/>
              <a:t>メタンの濃度は，</a:t>
            </a:r>
            <a:r>
              <a:rPr lang="ja-JP" altLang="en-US" dirty="0"/>
              <a:t>過去</a:t>
            </a:r>
            <a:r>
              <a:rPr lang="en-US" altLang="ja-JP" dirty="0"/>
              <a:t>70</a:t>
            </a:r>
            <a:r>
              <a:rPr lang="ja-JP" altLang="en-US" dirty="0"/>
              <a:t>万年間，</a:t>
            </a:r>
            <a:r>
              <a:rPr lang="ja-JP" altLang="en-US" dirty="0" smtClean="0"/>
              <a:t>温度と同期して変動した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kumimoji="1" lang="ja-JP" altLang="en-US" dirty="0" smtClean="0"/>
              <a:t>産業革命後，この変動幅を著しく超えて上昇している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632" y="6239828"/>
            <a:ext cx="553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南極</a:t>
            </a:r>
            <a:r>
              <a:rPr lang="ja-JP" altLang="ja-JP" dirty="0" smtClean="0"/>
              <a:t>ドーム</a:t>
            </a:r>
            <a:r>
              <a:rPr lang="en-US" altLang="ja-JP" dirty="0"/>
              <a:t>C</a:t>
            </a:r>
            <a:r>
              <a:rPr lang="ja-JP" altLang="ja-JP" dirty="0"/>
              <a:t>氷柱におけるメタン，温度，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の変化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2" y="618173"/>
            <a:ext cx="5539105" cy="56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4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人為起源二酸化炭素の増加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657090" y="1600200"/>
            <a:ext cx="4372610" cy="49352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ja-JP" dirty="0" smtClean="0"/>
              <a:t>火山</a:t>
            </a:r>
            <a:r>
              <a:rPr lang="ja-JP" altLang="ja-JP" dirty="0"/>
              <a:t>による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放出は</a:t>
            </a:r>
            <a:r>
              <a:rPr lang="ja-JP" altLang="ja-JP" dirty="0" smtClean="0"/>
              <a:t>，</a:t>
            </a:r>
            <a:r>
              <a:rPr lang="en-US" altLang="ja-JP" dirty="0" smtClean="0"/>
              <a:t>0.2〜0.5 </a:t>
            </a:r>
            <a:r>
              <a:rPr lang="en-US" altLang="ja-JP" dirty="0" err="1" smtClean="0"/>
              <a:t>Gt</a:t>
            </a:r>
            <a:r>
              <a:rPr lang="ja-JP" altLang="ja-JP" dirty="0" smtClean="0"/>
              <a:t>．</a:t>
            </a:r>
            <a:r>
              <a:rPr lang="en-US" altLang="ja-JP" dirty="0" smtClean="0"/>
              <a:t>2008</a:t>
            </a:r>
            <a:r>
              <a:rPr lang="ja-JP" altLang="ja-JP" dirty="0"/>
              <a:t>年の人類による放出量</a:t>
            </a:r>
            <a:r>
              <a:rPr lang="ja-JP" altLang="ja-JP" dirty="0" smtClean="0"/>
              <a:t>は</a:t>
            </a:r>
            <a:r>
              <a:rPr lang="en-US" altLang="ja-JP" dirty="0" smtClean="0"/>
              <a:t>30.0 </a:t>
            </a:r>
            <a:r>
              <a:rPr lang="en-US" altLang="ja-JP" dirty="0" err="1"/>
              <a:t>Gt</a:t>
            </a:r>
            <a:r>
              <a:rPr lang="ja-JP" altLang="ja-JP" dirty="0" smtClean="0"/>
              <a:t>で，</a:t>
            </a:r>
            <a:r>
              <a:rPr lang="ja-JP" altLang="ja-JP" dirty="0"/>
              <a:t>自然</a:t>
            </a:r>
            <a:r>
              <a:rPr lang="ja-JP" altLang="ja-JP" dirty="0" smtClean="0"/>
              <a:t>の</a:t>
            </a:r>
            <a:r>
              <a:rPr lang="ja-JP" altLang="en-US" dirty="0" smtClean="0"/>
              <a:t>放出量</a:t>
            </a:r>
            <a:r>
              <a:rPr lang="ja-JP" altLang="ja-JP" dirty="0" smtClean="0"/>
              <a:t>の</a:t>
            </a:r>
            <a:r>
              <a:rPr lang="en-US" altLang="ja-JP" dirty="0"/>
              <a:t>150</a:t>
            </a:r>
            <a:r>
              <a:rPr lang="ja-JP" altLang="ja-JP" dirty="0" smtClean="0"/>
              <a:t>倍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大気中酸素</a:t>
            </a:r>
            <a:r>
              <a:rPr lang="ja-JP" altLang="en-US" dirty="0" smtClean="0"/>
              <a:t>濃度の減少</a:t>
            </a:r>
            <a:r>
              <a:rPr lang="ja-JP" altLang="en-US" dirty="0"/>
              <a:t>は</a:t>
            </a:r>
            <a:r>
              <a:rPr lang="ja-JP" altLang="en-US" dirty="0" smtClean="0"/>
              <a:t>，</a:t>
            </a:r>
            <a:r>
              <a:rPr lang="en-US" altLang="ja-JP" dirty="0" smtClean="0"/>
              <a:t>CO</a:t>
            </a:r>
            <a:r>
              <a:rPr lang="en-US" altLang="ja-JP" baseline="-25000" dirty="0" smtClean="0"/>
              <a:t>2</a:t>
            </a:r>
            <a:r>
              <a:rPr lang="ja-JP" altLang="en-US" dirty="0" smtClean="0"/>
              <a:t>の増加に対応している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化石燃料の燃焼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/>
              <a:t>大気中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の炭素同位体組成は，一様に軽くなっており</a:t>
            </a:r>
            <a:r>
              <a:rPr lang="ja-JP" altLang="ja-JP" dirty="0" smtClean="0"/>
              <a:t>，有機</a:t>
            </a:r>
            <a:r>
              <a:rPr lang="ja-JP" altLang="ja-JP" dirty="0"/>
              <a:t>炭素</a:t>
            </a:r>
            <a:r>
              <a:rPr lang="ja-JP" altLang="ja-JP" dirty="0" smtClean="0"/>
              <a:t>の</a:t>
            </a:r>
            <a:r>
              <a:rPr lang="ja-JP" altLang="en-US" dirty="0" smtClean="0"/>
              <a:t>燃焼</a:t>
            </a:r>
            <a:r>
              <a:rPr lang="ja-JP" altLang="ja-JP" dirty="0" smtClean="0"/>
              <a:t>を</a:t>
            </a:r>
            <a:r>
              <a:rPr lang="ja-JP" altLang="ja-JP" dirty="0"/>
              <a:t>示す 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CO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増加の原因は，人類活動である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257300"/>
            <a:ext cx="4428490" cy="53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0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その他の人為起源温室効果ガス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2133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ja-JP" dirty="0" smtClean="0"/>
              <a:t>メタン</a:t>
            </a:r>
            <a:r>
              <a:rPr lang="ja-JP" altLang="en-US" dirty="0" smtClean="0"/>
              <a:t>濃度も</a:t>
            </a:r>
            <a:r>
              <a:rPr lang="ja-JP" altLang="ja-JP" dirty="0" smtClean="0"/>
              <a:t>氷河期</a:t>
            </a:r>
            <a:r>
              <a:rPr lang="ja-JP" altLang="ja-JP" dirty="0"/>
              <a:t>サイクルに</a:t>
            </a:r>
            <a:r>
              <a:rPr lang="ja-JP" altLang="ja-JP" dirty="0" smtClean="0"/>
              <a:t>ともなって</a:t>
            </a:r>
            <a:r>
              <a:rPr lang="ja-JP" altLang="en-US" dirty="0" smtClean="0"/>
              <a:t>変動</a:t>
            </a:r>
            <a:r>
              <a:rPr lang="ja-JP" altLang="ja-JP" dirty="0" smtClean="0"/>
              <a:t>し</a:t>
            </a:r>
            <a:r>
              <a:rPr lang="ja-JP" altLang="en-US" dirty="0" smtClean="0"/>
              <a:t>ていたが，人類活動（</a:t>
            </a:r>
            <a:r>
              <a:rPr lang="ja-JP" altLang="ja-JP" dirty="0"/>
              <a:t>家畜，ごみ処理場</a:t>
            </a:r>
            <a:r>
              <a:rPr lang="ja-JP" altLang="ja-JP" dirty="0" smtClean="0"/>
              <a:t>，天然</a:t>
            </a:r>
            <a:r>
              <a:rPr lang="ja-JP" altLang="ja-JP" dirty="0"/>
              <a:t>ガス</a:t>
            </a:r>
            <a:r>
              <a:rPr lang="ja-JP" altLang="ja-JP" dirty="0" smtClean="0"/>
              <a:t>開発</a:t>
            </a:r>
            <a:r>
              <a:rPr lang="ja-JP" altLang="en-US" dirty="0" smtClean="0"/>
              <a:t>）により</a:t>
            </a:r>
            <a:r>
              <a:rPr lang="ja-JP" altLang="ja-JP" dirty="0" smtClean="0"/>
              <a:t> </a:t>
            </a:r>
            <a:r>
              <a:rPr lang="en-US" altLang="ja-JP" dirty="0" smtClean="0"/>
              <a:t>2</a:t>
            </a:r>
            <a:r>
              <a:rPr lang="ja-JP" altLang="en-US" dirty="0" smtClean="0"/>
              <a:t>倍以上となった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/>
              <a:t>二酸化窒素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NO</a:t>
            </a:r>
            <a:r>
              <a:rPr lang="en-US" altLang="ja-JP" baseline="-25000" dirty="0" smtClean="0"/>
              <a:t>2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/>
              <a:t>クロロフルオロカーボン</a:t>
            </a:r>
            <a:r>
              <a:rPr lang="ja-JP" altLang="ja-JP" dirty="0" smtClean="0"/>
              <a:t>（</a:t>
            </a:r>
            <a:r>
              <a:rPr lang="en-US" altLang="ja-JP" dirty="0" smtClean="0"/>
              <a:t>CFCs</a:t>
            </a:r>
            <a:r>
              <a:rPr lang="ja-JP" altLang="ja-JP" dirty="0" smtClean="0"/>
              <a:t>） </a:t>
            </a:r>
            <a:r>
              <a:rPr lang="ja-JP" altLang="en-US" dirty="0" smtClean="0"/>
              <a:t>，</a:t>
            </a:r>
            <a:r>
              <a:rPr lang="ja-JP" altLang="ja-JP" dirty="0" smtClean="0"/>
              <a:t>ハイドロフルオロカーボン</a:t>
            </a:r>
            <a:r>
              <a:rPr lang="ja-JP" altLang="en-US" dirty="0" smtClean="0"/>
              <a:t>（</a:t>
            </a:r>
            <a:r>
              <a:rPr lang="en-US" altLang="ja-JP" dirty="0" smtClean="0"/>
              <a:t>HFCs</a:t>
            </a:r>
            <a:r>
              <a:rPr lang="ja-JP" altLang="ja-JP" dirty="0"/>
              <a:t>） 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これらのガスは微量だが，温室効果が強い</a:t>
            </a: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45" y="1016001"/>
            <a:ext cx="5960110" cy="36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0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1850</a:t>
            </a:r>
            <a:r>
              <a:rPr lang="en-US" altLang="ja-JP" dirty="0"/>
              <a:t>〜</a:t>
            </a:r>
            <a:r>
              <a:rPr lang="en-US" altLang="ja-JP" dirty="0" smtClean="0"/>
              <a:t>2005</a:t>
            </a:r>
            <a:r>
              <a:rPr lang="ja-JP" altLang="en-US" dirty="0" smtClean="0"/>
              <a:t>年の陸表面温度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4870450"/>
            <a:ext cx="8229600" cy="19875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ja-JP" dirty="0" smtClean="0"/>
              <a:t>温度</a:t>
            </a:r>
            <a:r>
              <a:rPr lang="ja-JP" altLang="ja-JP" dirty="0"/>
              <a:t>上昇率は，</a:t>
            </a:r>
            <a:r>
              <a:rPr lang="en-US" altLang="ja-JP" dirty="0" smtClean="0"/>
              <a:t>1850〜1950</a:t>
            </a:r>
            <a:r>
              <a:rPr lang="ja-JP" altLang="ja-JP" dirty="0"/>
              <a:t>年には</a:t>
            </a:r>
            <a:r>
              <a:rPr lang="en-US" altLang="ja-JP" dirty="0"/>
              <a:t>10</a:t>
            </a:r>
            <a:r>
              <a:rPr lang="ja-JP" altLang="ja-JP" dirty="0"/>
              <a:t>年あたり約</a:t>
            </a:r>
            <a:r>
              <a:rPr lang="en-US" altLang="ja-JP" dirty="0"/>
              <a:t>0.035°C</a:t>
            </a:r>
            <a:r>
              <a:rPr lang="ja-JP" altLang="ja-JP" dirty="0"/>
              <a:t>，</a:t>
            </a:r>
            <a:r>
              <a:rPr lang="en-US" altLang="ja-JP" dirty="0" smtClean="0"/>
              <a:t>1950</a:t>
            </a:r>
            <a:r>
              <a:rPr lang="en-US" altLang="ja-JP" dirty="0"/>
              <a:t>〜</a:t>
            </a:r>
            <a:r>
              <a:rPr lang="en-US" altLang="ja-JP" dirty="0" smtClean="0"/>
              <a:t>1980</a:t>
            </a:r>
            <a:r>
              <a:rPr lang="ja-JP" altLang="ja-JP" dirty="0"/>
              <a:t>年には</a:t>
            </a:r>
            <a:r>
              <a:rPr lang="en-US" altLang="ja-JP" dirty="0"/>
              <a:t>10</a:t>
            </a:r>
            <a:r>
              <a:rPr lang="ja-JP" altLang="ja-JP" dirty="0"/>
              <a:t>年あたり約</a:t>
            </a:r>
            <a:r>
              <a:rPr lang="en-US" altLang="ja-JP" dirty="0"/>
              <a:t>0.067°C</a:t>
            </a:r>
            <a:r>
              <a:rPr lang="ja-JP" altLang="ja-JP" dirty="0"/>
              <a:t>，最近</a:t>
            </a:r>
            <a:r>
              <a:rPr lang="en-US" altLang="ja-JP" dirty="0"/>
              <a:t>30</a:t>
            </a:r>
            <a:r>
              <a:rPr lang="ja-JP" altLang="ja-JP" dirty="0"/>
              <a:t>年には</a:t>
            </a:r>
            <a:r>
              <a:rPr lang="en-US" altLang="ja-JP" dirty="0"/>
              <a:t>10</a:t>
            </a:r>
            <a:r>
              <a:rPr lang="ja-JP" altLang="ja-JP" dirty="0"/>
              <a:t>年あたり約</a:t>
            </a:r>
            <a:r>
              <a:rPr lang="en-US" altLang="ja-JP" dirty="0"/>
              <a:t>0.177°</a:t>
            </a:r>
            <a:r>
              <a:rPr lang="en-US" altLang="ja-JP" dirty="0" smtClean="0"/>
              <a:t>C</a:t>
            </a:r>
          </a:p>
          <a:p>
            <a:pPr>
              <a:lnSpc>
                <a:spcPct val="120000"/>
              </a:lnSpc>
            </a:pPr>
            <a:r>
              <a:rPr lang="ja-JP" altLang="ja-JP" dirty="0" smtClean="0"/>
              <a:t>最近</a:t>
            </a:r>
            <a:r>
              <a:rPr lang="en-US" altLang="ja-JP" dirty="0"/>
              <a:t>10</a:t>
            </a:r>
            <a:r>
              <a:rPr lang="ja-JP" altLang="ja-JP" dirty="0" smtClean="0"/>
              <a:t>年間は</a:t>
            </a:r>
            <a:r>
              <a:rPr lang="ja-JP" altLang="ja-JP" dirty="0"/>
              <a:t>，記録上最も暖かかった．温度は，</a:t>
            </a:r>
            <a:r>
              <a:rPr lang="en-US" altLang="ja-JP" dirty="0"/>
              <a:t>1880</a:t>
            </a:r>
            <a:r>
              <a:rPr lang="ja-JP" altLang="ja-JP" dirty="0"/>
              <a:t>年から</a:t>
            </a:r>
            <a:r>
              <a:rPr lang="ja-JP" altLang="ja-JP" dirty="0" smtClean="0"/>
              <a:t>約</a:t>
            </a:r>
            <a:r>
              <a:rPr lang="en-US" altLang="ja-JP" dirty="0" smtClean="0"/>
              <a:t>1.2°</a:t>
            </a:r>
            <a:r>
              <a:rPr lang="en-US" altLang="ja-JP" dirty="0"/>
              <a:t>C</a:t>
            </a:r>
            <a:r>
              <a:rPr lang="ja-JP" altLang="ja-JP" dirty="0"/>
              <a:t>上昇</a:t>
            </a:r>
            <a:r>
              <a:rPr lang="ja-JP" altLang="ja-JP" dirty="0" smtClean="0"/>
              <a:t>した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928370"/>
            <a:ext cx="5372100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2000</a:t>
            </a:r>
            <a:r>
              <a:rPr lang="en-US" altLang="ja-JP" dirty="0"/>
              <a:t>〜</a:t>
            </a:r>
            <a:r>
              <a:rPr lang="en-US" altLang="ja-JP" dirty="0" smtClean="0"/>
              <a:t>2009</a:t>
            </a:r>
            <a:r>
              <a:rPr lang="ja-JP" altLang="ja-JP" dirty="0"/>
              <a:t>年の平均温度 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4870450"/>
            <a:ext cx="8229600" cy="1625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ja-JP" dirty="0"/>
              <a:t>温暖化は，海洋よりも大陸においてより顕著であり，特に北の高緯度で</a:t>
            </a:r>
            <a:r>
              <a:rPr lang="ja-JP" altLang="ja-JP" dirty="0" smtClean="0"/>
              <a:t>著しい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ja-JP" dirty="0" smtClean="0"/>
              <a:t>海洋</a:t>
            </a:r>
            <a:r>
              <a:rPr lang="ja-JP" altLang="en-US" dirty="0" smtClean="0"/>
              <a:t>は</a:t>
            </a:r>
            <a:r>
              <a:rPr lang="ja-JP" altLang="ja-JP" dirty="0" smtClean="0"/>
              <a:t>より</a:t>
            </a:r>
            <a:r>
              <a:rPr lang="ja-JP" altLang="ja-JP" dirty="0"/>
              <a:t>大きな熱容量を持ち，平衡に達するまでにより長い</a:t>
            </a:r>
            <a:r>
              <a:rPr lang="ja-JP" altLang="ja-JP" dirty="0" smtClean="0"/>
              <a:t>時間</a:t>
            </a:r>
            <a:r>
              <a:rPr lang="ja-JP" altLang="en-US" dirty="0" smtClean="0"/>
              <a:t>がかかるため</a:t>
            </a:r>
            <a:endParaRPr kumimoji="1" lang="ja-JP" altLang="en-US" dirty="0"/>
          </a:p>
        </p:txBody>
      </p:sp>
      <p:pic>
        <p:nvPicPr>
          <p:cNvPr id="3" name="Picture 1" descr="CLang_20_06_COLOR_re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135063"/>
            <a:ext cx="617751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456910" y="3160355"/>
            <a:ext cx="2476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1951</a:t>
            </a:r>
            <a:r>
              <a:rPr lang="en-US" altLang="ja-JP" dirty="0"/>
              <a:t>〜</a:t>
            </a:r>
            <a:r>
              <a:rPr lang="en-US" altLang="ja-JP" dirty="0" smtClean="0"/>
              <a:t>1980</a:t>
            </a:r>
            <a:r>
              <a:rPr lang="ja-JP" altLang="ja-JP" dirty="0"/>
              <a:t>年（気候研究で一般的な参照期間）の平均温度に対する，</a:t>
            </a:r>
            <a:r>
              <a:rPr lang="en-US" altLang="ja-JP" dirty="0" smtClean="0"/>
              <a:t>2000〜2009</a:t>
            </a:r>
            <a:r>
              <a:rPr lang="ja-JP" altLang="ja-JP" dirty="0"/>
              <a:t>年の平均温度の</a:t>
            </a:r>
            <a:r>
              <a:rPr lang="ja-JP" altLang="ja-JP" dirty="0" smtClean="0"/>
              <a:t>変化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844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1993〜2003</a:t>
            </a:r>
            <a:r>
              <a:rPr lang="ja-JP" altLang="en-US" dirty="0" smtClean="0"/>
              <a:t>年の氷</a:t>
            </a:r>
            <a:r>
              <a:rPr lang="ja-JP" altLang="en-US" dirty="0"/>
              <a:t>，雪</a:t>
            </a:r>
            <a:r>
              <a:rPr lang="ja-JP" altLang="en-US" dirty="0" smtClean="0"/>
              <a:t>，凍土</a:t>
            </a:r>
            <a:r>
              <a:rPr lang="ja-JP" altLang="en-US" dirty="0"/>
              <a:t>の変化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870450"/>
            <a:ext cx="8229600" cy="17970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dirty="0"/>
              <a:t>1980</a:t>
            </a:r>
            <a:r>
              <a:rPr lang="ja-JP" altLang="ja-JP" dirty="0"/>
              <a:t>年以降の温度上昇とともに，北半球の海氷，凍土，氷河，および積雪の面積は，すべて大きく</a:t>
            </a:r>
            <a:r>
              <a:rPr lang="ja-JP" altLang="ja-JP" dirty="0" smtClean="0"/>
              <a:t>減少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ja-JP" dirty="0" smtClean="0"/>
              <a:t>この</a:t>
            </a:r>
            <a:r>
              <a:rPr lang="ja-JP" altLang="ja-JP" dirty="0"/>
              <a:t>効果は特に北極で</a:t>
            </a:r>
            <a:r>
              <a:rPr lang="ja-JP" altLang="ja-JP" dirty="0" smtClean="0"/>
              <a:t>著し</a:t>
            </a:r>
            <a:r>
              <a:rPr lang="ja-JP" altLang="en-US" dirty="0" smtClean="0"/>
              <a:t>い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これらの結果，平均海面は</a:t>
            </a:r>
            <a:r>
              <a:rPr lang="en-US" altLang="ja-JP" dirty="0" smtClean="0"/>
              <a:t>0.6〜1.8 mm/y</a:t>
            </a:r>
            <a:r>
              <a:rPr lang="ja-JP" altLang="en-US" dirty="0" smtClean="0"/>
              <a:t>だけ上昇した</a:t>
            </a:r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" y="1270000"/>
            <a:ext cx="8252460" cy="34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6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/>
              <a:t>過去</a:t>
            </a:r>
            <a:r>
              <a:rPr lang="en-US" altLang="ja-JP" dirty="0"/>
              <a:t>25</a:t>
            </a:r>
            <a:r>
              <a:rPr lang="ja-JP" altLang="ja-JP" dirty="0" smtClean="0"/>
              <a:t>年</a:t>
            </a:r>
            <a:r>
              <a:rPr lang="ja-JP" altLang="en-US" dirty="0" smtClean="0"/>
              <a:t>の</a:t>
            </a:r>
            <a:r>
              <a:rPr lang="ja-JP" altLang="ja-JP" dirty="0" smtClean="0"/>
              <a:t>北極</a:t>
            </a:r>
            <a:r>
              <a:rPr lang="ja-JP" altLang="ja-JP" dirty="0"/>
              <a:t>の最小氷</a:t>
            </a:r>
            <a:r>
              <a:rPr lang="ja-JP" altLang="ja-JP" dirty="0" smtClean="0"/>
              <a:t>面積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4870451"/>
            <a:ext cx="7429500" cy="4762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ja-JP" altLang="ja-JP" dirty="0"/>
              <a:t>この期間</a:t>
            </a:r>
            <a:r>
              <a:rPr lang="ja-JP" altLang="ja-JP" dirty="0" smtClean="0"/>
              <a:t>に</a:t>
            </a:r>
            <a:r>
              <a:rPr lang="ja-JP" altLang="en-US" dirty="0" smtClean="0"/>
              <a:t>北極の</a:t>
            </a:r>
            <a:r>
              <a:rPr lang="ja-JP" altLang="ja-JP" dirty="0" smtClean="0"/>
              <a:t>氷</a:t>
            </a:r>
            <a:r>
              <a:rPr lang="ja-JP" altLang="ja-JP" dirty="0"/>
              <a:t>の最</a:t>
            </a:r>
            <a:r>
              <a:rPr lang="ja-JP" altLang="ja-JP" dirty="0" smtClean="0"/>
              <a:t>小面積</a:t>
            </a:r>
            <a:r>
              <a:rPr lang="ja-JP" altLang="en-US" dirty="0" smtClean="0"/>
              <a:t>は</a:t>
            </a:r>
            <a:r>
              <a:rPr lang="en-US" altLang="ja-JP" dirty="0" smtClean="0"/>
              <a:t>30</a:t>
            </a:r>
            <a:r>
              <a:rPr lang="en-US" altLang="ja-JP" dirty="0"/>
              <a:t>%</a:t>
            </a:r>
            <a:r>
              <a:rPr lang="ja-JP" altLang="ja-JP" dirty="0"/>
              <a:t>も減少した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82701"/>
            <a:ext cx="62484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1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海洋酸性化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52104" y="1130301"/>
            <a:ext cx="4403725" cy="41782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ja-JP" altLang="ja-JP" dirty="0"/>
              <a:t>二酸化炭素は，水に溶けると炭酸（</a:t>
            </a:r>
            <a:r>
              <a:rPr lang="en-US" altLang="ja-JP" dirty="0"/>
              <a:t>H</a:t>
            </a:r>
            <a:r>
              <a:rPr lang="en-US" altLang="ja-JP" baseline="-25000" dirty="0"/>
              <a:t>2</a:t>
            </a:r>
            <a:r>
              <a:rPr lang="en-US" altLang="ja-JP" dirty="0"/>
              <a:t>CO</a:t>
            </a:r>
            <a:r>
              <a:rPr lang="en-US" altLang="ja-JP" baseline="-25000" dirty="0"/>
              <a:t>3</a:t>
            </a:r>
            <a:r>
              <a:rPr lang="ja-JP" altLang="ja-JP" dirty="0"/>
              <a:t>）を生じ，水の</a:t>
            </a:r>
            <a:r>
              <a:rPr lang="ja-JP" altLang="ja-JP" dirty="0" smtClean="0"/>
              <a:t>酸性度を</a:t>
            </a:r>
            <a:r>
              <a:rPr lang="ja-JP" altLang="ja-JP" dirty="0"/>
              <a:t>上げる（</a:t>
            </a:r>
            <a:r>
              <a:rPr lang="en-US" altLang="ja-JP" dirty="0"/>
              <a:t>pH</a:t>
            </a:r>
            <a:r>
              <a:rPr lang="ja-JP" altLang="ja-JP" dirty="0"/>
              <a:t>を下げる） </a:t>
            </a:r>
            <a:endParaRPr lang="en-US" altLang="ja-JP" dirty="0" smtClean="0"/>
          </a:p>
          <a:p>
            <a:pPr>
              <a:lnSpc>
                <a:spcPct val="110000"/>
              </a:lnSpc>
            </a:pPr>
            <a:r>
              <a:rPr lang="en-US" altLang="ja-JP" dirty="0" smtClean="0"/>
              <a:t>1940〜2010</a:t>
            </a:r>
            <a:r>
              <a:rPr lang="ja-JP" altLang="en-US" dirty="0" smtClean="0"/>
              <a:t>年に</a:t>
            </a:r>
            <a:r>
              <a:rPr lang="ja-JP" altLang="ja-JP" dirty="0" smtClean="0"/>
              <a:t>海洋</a:t>
            </a:r>
            <a:r>
              <a:rPr lang="ja-JP" altLang="ja-JP" dirty="0"/>
              <a:t>表層の</a:t>
            </a:r>
            <a:r>
              <a:rPr lang="en-US" altLang="ja-JP" dirty="0"/>
              <a:t>pH</a:t>
            </a:r>
            <a:r>
              <a:rPr lang="ja-JP" altLang="ja-JP" dirty="0"/>
              <a:t>は</a:t>
            </a:r>
            <a:r>
              <a:rPr lang="ja-JP" altLang="ja-JP" dirty="0" smtClean="0"/>
              <a:t>，</a:t>
            </a:r>
            <a:r>
              <a:rPr lang="ja-JP" altLang="en-US" dirty="0" smtClean="0"/>
              <a:t>約</a:t>
            </a:r>
            <a:r>
              <a:rPr lang="en-US" altLang="ja-JP" dirty="0" smtClean="0"/>
              <a:t>0.1 </a:t>
            </a:r>
            <a:r>
              <a:rPr lang="ja-JP" altLang="en-US" dirty="0" smtClean="0"/>
              <a:t>だけ</a:t>
            </a:r>
            <a:r>
              <a:rPr lang="ja-JP" altLang="ja-JP" dirty="0" smtClean="0"/>
              <a:t>低下</a:t>
            </a:r>
            <a:r>
              <a:rPr lang="ja-JP" altLang="ja-JP" dirty="0"/>
              <a:t>した </a:t>
            </a:r>
            <a:endParaRPr lang="en-US" altLang="ja-JP" dirty="0" smtClean="0"/>
          </a:p>
          <a:p>
            <a:pPr>
              <a:lnSpc>
                <a:spcPct val="110000"/>
              </a:lnSpc>
            </a:pPr>
            <a:r>
              <a:rPr lang="en-US" altLang="ja-JP" dirty="0"/>
              <a:t>CaCO</a:t>
            </a:r>
            <a:r>
              <a:rPr lang="en-US" altLang="ja-JP" baseline="-25000" dirty="0"/>
              <a:t>3</a:t>
            </a:r>
            <a:r>
              <a:rPr lang="ja-JP" altLang="ja-JP" dirty="0"/>
              <a:t>は，酸性の水では不安定</a:t>
            </a:r>
            <a:r>
              <a:rPr lang="ja-JP" altLang="en-US" dirty="0"/>
              <a:t>に</a:t>
            </a:r>
            <a:r>
              <a:rPr lang="ja-JP" altLang="ja-JP" dirty="0"/>
              <a:t>なる </a:t>
            </a:r>
            <a:endParaRPr lang="ja-JP" altLang="en-US" dirty="0"/>
          </a:p>
          <a:p>
            <a:pPr lvl="1">
              <a:lnSpc>
                <a:spcPct val="110000"/>
              </a:lnSpc>
            </a:pPr>
            <a:r>
              <a:rPr lang="ja-JP" altLang="ja-JP" dirty="0" smtClean="0">
                <a:solidFill>
                  <a:srgbClr val="FF0000"/>
                </a:solidFill>
              </a:rPr>
              <a:t>海洋</a:t>
            </a:r>
            <a:r>
              <a:rPr lang="ja-JP" altLang="ja-JP" dirty="0">
                <a:solidFill>
                  <a:srgbClr val="FF0000"/>
                </a:solidFill>
              </a:rPr>
              <a:t>の</a:t>
            </a:r>
            <a:r>
              <a:rPr lang="en-US" altLang="ja-JP" dirty="0" smtClean="0">
                <a:solidFill>
                  <a:srgbClr val="FF0000"/>
                </a:solidFill>
              </a:rPr>
              <a:t>pH</a:t>
            </a:r>
            <a:r>
              <a:rPr lang="ja-JP" altLang="en-US" dirty="0" smtClean="0">
                <a:solidFill>
                  <a:srgbClr val="FF0000"/>
                </a:solidFill>
              </a:rPr>
              <a:t>低下</a:t>
            </a:r>
            <a:r>
              <a:rPr lang="ja-JP" altLang="ja-JP" dirty="0" smtClean="0">
                <a:solidFill>
                  <a:srgbClr val="FF0000"/>
                </a:solidFill>
              </a:rPr>
              <a:t>は</a:t>
            </a:r>
            <a:r>
              <a:rPr lang="ja-JP" altLang="ja-JP" dirty="0">
                <a:solidFill>
                  <a:srgbClr val="FF0000"/>
                </a:solidFill>
              </a:rPr>
              <a:t>，炭酸</a:t>
            </a:r>
            <a:r>
              <a:rPr lang="ja-JP" altLang="ja-JP" dirty="0" smtClean="0">
                <a:solidFill>
                  <a:srgbClr val="FF0000"/>
                </a:solidFill>
              </a:rPr>
              <a:t>カルシウムの</a:t>
            </a:r>
            <a:r>
              <a:rPr lang="ja-JP" altLang="ja-JP" dirty="0">
                <a:solidFill>
                  <a:srgbClr val="FF0000"/>
                </a:solidFill>
              </a:rPr>
              <a:t>殻をつくる生物に大きな影響を</a:t>
            </a:r>
            <a:r>
              <a:rPr lang="ja-JP" altLang="ja-JP" dirty="0" smtClean="0">
                <a:solidFill>
                  <a:srgbClr val="FF0000"/>
                </a:solidFill>
              </a:rPr>
              <a:t>およぼす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52104" y="5380672"/>
            <a:ext cx="4403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ja-JP" altLang="ja-JP" dirty="0" smtClean="0"/>
              <a:t>マウナロア山</a:t>
            </a:r>
            <a:r>
              <a:rPr lang="ja-JP" altLang="ja-JP" dirty="0"/>
              <a:t>の大気中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/>
              <a:t>濃度</a:t>
            </a:r>
            <a:r>
              <a:rPr lang="ja-JP" altLang="ja-JP" dirty="0" smtClean="0"/>
              <a:t>（</a:t>
            </a:r>
            <a:r>
              <a:rPr lang="en-US" altLang="ja-JP" dirty="0" err="1" smtClean="0"/>
              <a:t>ppmv</a:t>
            </a:r>
            <a:r>
              <a:rPr lang="ja-JP" altLang="ja-JP" dirty="0"/>
              <a:t>），熱帯北太平洋の表面海水の</a:t>
            </a:r>
            <a:r>
              <a:rPr lang="en-US" altLang="ja-JP" dirty="0"/>
              <a:t>pH</a:t>
            </a:r>
            <a:r>
              <a:rPr lang="ja-JP" altLang="ja-JP" dirty="0"/>
              <a:t>および二酸化炭素分圧（</a:t>
            </a:r>
            <a:r>
              <a:rPr lang="en-US" altLang="ja-JP" dirty="0"/>
              <a:t>pCO</a:t>
            </a:r>
            <a:r>
              <a:rPr lang="en-US" altLang="ja-JP" baseline="-25000" dirty="0"/>
              <a:t>2</a:t>
            </a:r>
            <a:r>
              <a:rPr lang="ja-JP" altLang="ja-JP" dirty="0"/>
              <a:t>）の</a:t>
            </a:r>
            <a:r>
              <a:rPr lang="ja-JP" altLang="ja-JP" dirty="0" smtClean="0"/>
              <a:t>変化</a:t>
            </a:r>
            <a:endParaRPr lang="en-US" altLang="ja-JP" dirty="0" smtClean="0"/>
          </a:p>
          <a:p>
            <a:pPr marL="342900" indent="-342900">
              <a:buAutoNum type="alphaLcParenBoth"/>
            </a:pPr>
            <a:r>
              <a:rPr lang="ja-JP" altLang="ja-JP" dirty="0"/>
              <a:t>大気中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ja-JP" dirty="0" smtClean="0"/>
              <a:t>濃度</a:t>
            </a:r>
            <a:r>
              <a:rPr lang="ja-JP" altLang="en-US" dirty="0" smtClean="0"/>
              <a:t>と</a:t>
            </a:r>
            <a:r>
              <a:rPr kumimoji="1" lang="ja-JP" altLang="en-US" dirty="0" smtClean="0"/>
              <a:t>海水の</a:t>
            </a:r>
            <a:r>
              <a:rPr kumimoji="1" lang="en-US" altLang="ja-JP" dirty="0" smtClean="0"/>
              <a:t>pH</a:t>
            </a:r>
            <a:r>
              <a:rPr kumimoji="1" lang="ja-JP" altLang="en-US" dirty="0" smtClean="0"/>
              <a:t>の関係</a:t>
            </a:r>
            <a:endParaRPr kumimoji="1"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2" y="1130301"/>
            <a:ext cx="417576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7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2907</Words>
  <Application>Microsoft Macintosh PowerPoint</Application>
  <PresentationFormat>画面に合わせる (4:3)</PresentationFormat>
  <Paragraphs>133</Paragraphs>
  <Slides>18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ホワイト</vt:lpstr>
      <vt:lpstr>第20章　舵を取る人類 惑星の文脈における人類文明</vt:lpstr>
      <vt:lpstr>人類の衝撃</vt:lpstr>
      <vt:lpstr>人為起源二酸化炭素の増加</vt:lpstr>
      <vt:lpstr>その他の人為起源温室効果ガス</vt:lpstr>
      <vt:lpstr>1850〜2005年の陸表面温度</vt:lpstr>
      <vt:lpstr>2000〜2009年の平均温度 </vt:lpstr>
      <vt:lpstr>1993〜2003年の氷，雪，凍土の変化</vt:lpstr>
      <vt:lpstr>過去25年の北極の最小氷面積</vt:lpstr>
      <vt:lpstr>海洋酸性化</vt:lpstr>
      <vt:lpstr>大型哺乳類の絶滅</vt:lpstr>
      <vt:lpstr>森林破壊</vt:lpstr>
      <vt:lpstr>GDPとエネルギー消費量・CO2排出量</vt:lpstr>
      <vt:lpstr>各国のCO2排出量</vt:lpstr>
      <vt:lpstr>温度変化の予測</vt:lpstr>
      <vt:lpstr>降水量変化の予測</vt:lpstr>
      <vt:lpstr>間氷期の気候変動</vt:lpstr>
      <vt:lpstr>解決策</vt:lpstr>
      <vt:lpstr>人類代？</vt:lpstr>
    </vt:vector>
  </TitlesOfParts>
  <Company>Kyoto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生命の惑星はいかにつくられるか？ ビッグバンから人類へ至る地球の物語</dc:title>
  <dc:creator>宗林 由樹</dc:creator>
  <cp:lastModifiedBy>宗林 由樹</cp:lastModifiedBy>
  <cp:revision>1834</cp:revision>
  <cp:lastPrinted>2015-04-23T08:19:19Z</cp:lastPrinted>
  <dcterms:created xsi:type="dcterms:W3CDTF">2013-12-26T10:25:17Z</dcterms:created>
  <dcterms:modified xsi:type="dcterms:W3CDTF">2015-05-23T03:22:57Z</dcterms:modified>
</cp:coreProperties>
</file>