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452" r:id="rId2"/>
    <p:sldId id="453" r:id="rId3"/>
    <p:sldId id="454" r:id="rId4"/>
    <p:sldId id="455" r:id="rId5"/>
    <p:sldId id="456" r:id="rId6"/>
    <p:sldId id="458" r:id="rId7"/>
    <p:sldId id="459" r:id="rId8"/>
    <p:sldId id="460" r:id="rId9"/>
    <p:sldId id="457" r:id="rId10"/>
    <p:sldId id="461" r:id="rId11"/>
    <p:sldId id="468" r:id="rId12"/>
    <p:sldId id="469" r:id="rId1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217" autoAdjust="0"/>
  </p:normalViewPr>
  <p:slideViewPr>
    <p:cSldViewPr snapToGrid="0" snapToObjects="1" showGuides="1">
      <p:cViewPr>
        <p:scale>
          <a:sx n="100" d="100"/>
          <a:sy n="100" d="100"/>
        </p:scale>
        <p:origin x="-1616" y="-88"/>
      </p:cViewPr>
      <p:guideLst>
        <p:guide orient="horz" pos="3068"/>
        <p:guide pos="51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64CCB0-F41E-EC46-BC85-FCC037CC0E23}" type="datetimeFigureOut">
              <a:rPr kumimoji="1" lang="ja-JP" altLang="en-US" smtClean="0"/>
              <a:t>05/23/2015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726A01-D7E3-DD47-80B9-5BFC7D761E26}" type="slidenum">
              <a:rPr kumimoji="1" lang="ja-JP" altLang="en-US" smtClean="0"/>
              <a:t>‹#›</a:t>
            </a:fld>
            <a:endParaRPr kumimoji="1" lang="ja-JP" altLang="en-US"/>
          </a:p>
        </p:txBody>
      </p:sp>
    </p:spTree>
    <p:extLst>
      <p:ext uri="{BB962C8B-B14F-4D97-AF65-F5344CB8AC3E}">
        <p14:creationId xmlns:p14="http://schemas.microsoft.com/office/powerpoint/2010/main" val="372100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7519F-92BC-6B4F-B437-03A8FAF9A45E}" type="datetimeFigureOut">
              <a:rPr kumimoji="1" lang="ja-JP" altLang="en-US" smtClean="0"/>
              <a:t>05/23/2015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EAE6E-CE5E-7D40-A6AE-58E5A768089B}" type="slidenum">
              <a:rPr kumimoji="1" lang="ja-JP" altLang="en-US" smtClean="0"/>
              <a:t>‹#›</a:t>
            </a:fld>
            <a:endParaRPr kumimoji="1" lang="ja-JP" altLang="en-US"/>
          </a:p>
        </p:txBody>
      </p:sp>
    </p:spTree>
    <p:extLst>
      <p:ext uri="{BB962C8B-B14F-4D97-AF65-F5344CB8AC3E}">
        <p14:creationId xmlns:p14="http://schemas.microsoft.com/office/powerpoint/2010/main" val="331782536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表</a:t>
            </a:r>
            <a:r>
              <a:rPr kumimoji="1" lang="en-US" altLang="ja-JP" dirty="0" smtClean="0"/>
              <a:t>21―1</a:t>
            </a:r>
            <a:r>
              <a:rPr kumimoji="1" lang="ja-JP" altLang="en-US" dirty="0" smtClean="0"/>
              <a:t>：惑星進化の段階</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2</a:t>
            </a:fld>
            <a:endParaRPr kumimoji="1" lang="ja-JP" altLang="en-US"/>
          </a:p>
        </p:txBody>
      </p:sp>
    </p:spTree>
    <p:extLst>
      <p:ext uri="{BB962C8B-B14F-4D97-AF65-F5344CB8AC3E}">
        <p14:creationId xmlns:p14="http://schemas.microsoft.com/office/powerpoint/2010/main" val="414284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21―1</a:t>
            </a:r>
            <a:r>
              <a:rPr kumimoji="1" lang="ja-JP" altLang="en-US" dirty="0" smtClean="0"/>
              <a:t>：新しい惑星の年ごとの発見数．現在確かめられている最初の発見は，</a:t>
            </a:r>
            <a:r>
              <a:rPr kumimoji="1" lang="en-US" altLang="ja-JP" dirty="0" smtClean="0"/>
              <a:t>1990 </a:t>
            </a:r>
            <a:r>
              <a:rPr kumimoji="1" lang="ja-JP" altLang="en-US" dirty="0" smtClean="0"/>
              <a:t>年代初めである．最近，ケプラー人工衛星によって，</a:t>
            </a:r>
            <a:r>
              <a:rPr kumimoji="1" lang="en-US" altLang="ja-JP" dirty="0" smtClean="0"/>
              <a:t>1,000 </a:t>
            </a:r>
            <a:r>
              <a:rPr kumimoji="1" lang="ja-JP" altLang="en-US" dirty="0" smtClean="0"/>
              <a:t>個以上の新しい候補が発見された．（</a:t>
            </a:r>
            <a:r>
              <a:rPr kumimoji="1" lang="en-US" altLang="ja-JP" dirty="0" smtClean="0"/>
              <a:t>Data</a:t>
            </a:r>
            <a:r>
              <a:rPr kumimoji="1" lang="en-US" altLang="ja-JP" baseline="0" dirty="0" smtClean="0"/>
              <a:t> </a:t>
            </a:r>
            <a:r>
              <a:rPr kumimoji="1" lang="en-US" altLang="ja-JP" dirty="0" smtClean="0"/>
              <a:t>from http://</a:t>
            </a:r>
            <a:r>
              <a:rPr kumimoji="1" lang="en-US" altLang="ja-JP" dirty="0" err="1" smtClean="0"/>
              <a:t>exoplanet.eu</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3</a:t>
            </a:fld>
            <a:endParaRPr kumimoji="1" lang="ja-JP" altLang="en-US"/>
          </a:p>
        </p:txBody>
      </p:sp>
    </p:spTree>
    <p:extLst>
      <p:ext uri="{BB962C8B-B14F-4D97-AF65-F5344CB8AC3E}">
        <p14:creationId xmlns:p14="http://schemas.microsoft.com/office/powerpoint/2010/main" val="145972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21―2</a:t>
            </a:r>
            <a:r>
              <a:rPr kumimoji="1" lang="ja-JP" altLang="en-US" dirty="0" smtClean="0"/>
              <a:t>：惑星探査のドップラー法の図．惑星は恒星に重力をおよぼすので，惑星が地球側にあるか，遠い側にあるかによって，恒星の相対速度がわずかに変化する．恒星速度のごく小さな変化が測定されていることに注意．これは，きわめて高感度な方法である．例えば，</a:t>
            </a:r>
            <a:r>
              <a:rPr kumimoji="1" lang="en-US" altLang="ja-JP" dirty="0" smtClean="0"/>
              <a:t>10 m/s </a:t>
            </a:r>
            <a:r>
              <a:rPr kumimoji="1" lang="ja-JP" altLang="en-US" dirty="0" smtClean="0"/>
              <a:t>は，</a:t>
            </a:r>
            <a:r>
              <a:rPr kumimoji="1" lang="en-US" altLang="ja-JP" dirty="0" smtClean="0"/>
              <a:t>1 </a:t>
            </a:r>
            <a:r>
              <a:rPr kumimoji="1" lang="ja-JP" altLang="en-US" dirty="0" smtClean="0"/>
              <a:t>時間あたり</a:t>
            </a:r>
            <a:r>
              <a:rPr kumimoji="1" lang="en-US" altLang="ja-JP" dirty="0" smtClean="0"/>
              <a:t>36 km </a:t>
            </a:r>
            <a:r>
              <a:rPr kumimoji="1" lang="ja-JP" altLang="en-US" dirty="0" smtClean="0"/>
              <a:t>の速度に過ぎない．（</a:t>
            </a:r>
            <a:r>
              <a:rPr kumimoji="1" lang="en-US" altLang="ja-JP" dirty="0" smtClean="0"/>
              <a:t>Modified from Marcy, Butler and Vogt, The</a:t>
            </a:r>
            <a:r>
              <a:rPr kumimoji="1" lang="en-US" altLang="ja-JP" baseline="0" dirty="0" smtClean="0"/>
              <a:t> </a:t>
            </a:r>
            <a:r>
              <a:rPr kumimoji="1" lang="en-US" altLang="ja-JP" dirty="0" smtClean="0"/>
              <a:t>Astrophysical Journal 536 (2000): L43―L46</a:t>
            </a:r>
            <a:r>
              <a:rPr kumimoji="1" lang="ja-JP" altLang="en-US" dirty="0" smtClean="0"/>
              <a:t>）</a:t>
            </a:r>
            <a:endParaRPr kumimoji="1" lang="en-US" altLang="ja-JP" dirty="0" smtClean="0"/>
          </a:p>
          <a:p>
            <a:endParaRPr kumimoji="1" lang="en-US" altLang="ja-JP" dirty="0" smtClean="0"/>
          </a:p>
          <a:p>
            <a:r>
              <a:rPr kumimoji="1" lang="ja-JP" altLang="en-US" dirty="0" smtClean="0"/>
              <a:t>図</a:t>
            </a:r>
            <a:r>
              <a:rPr kumimoji="1" lang="en-US" altLang="ja-JP" dirty="0" smtClean="0"/>
              <a:t>21―3</a:t>
            </a:r>
            <a:r>
              <a:rPr kumimoji="1" lang="ja-JP" altLang="en-US" dirty="0" smtClean="0"/>
              <a:t>：惑星探査の通過法の図解．惑星が恒星の前面を通過すると，恒星の一部がさえぎられ，恒星の輝度がわずかに低下する．通過の所要時間と周期は，惑星から恒星までの距離の情報を与える．輝度の減少の程度は，惑星のサイズの情報を与え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4</a:t>
            </a:fld>
            <a:endParaRPr kumimoji="1" lang="ja-JP" altLang="en-US"/>
          </a:p>
        </p:txBody>
      </p:sp>
    </p:spTree>
    <p:extLst>
      <p:ext uri="{BB962C8B-B14F-4D97-AF65-F5344CB8AC3E}">
        <p14:creationId xmlns:p14="http://schemas.microsoft.com/office/powerpoint/2010/main" val="218142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21―4</a:t>
            </a:r>
            <a:r>
              <a:rPr kumimoji="1" lang="ja-JP" altLang="en-US" dirty="0" smtClean="0"/>
              <a:t>：</a:t>
            </a:r>
            <a:r>
              <a:rPr kumimoji="1" lang="en-US" altLang="ja-JP" dirty="0" smtClean="0"/>
              <a:t>2010 </a:t>
            </a:r>
            <a:r>
              <a:rPr kumimoji="1" lang="ja-JP" altLang="en-US" dirty="0" smtClean="0"/>
              <a:t>年初めまでに発見された他の恒星をまわる惑星（太陽系外惑星）の質量と軌道の長半径．惑星のサイズと公転半径の大きな幅を表すため，対数軸が用いられていることに注意．文字は，私たちの太陽系の惑星を示す．ケプラー以前には，通過法は主に大きく，恒星にきわめて近い惑星にのみ適用できた（本文参照）．発見された惑星の多くは，地球より</a:t>
            </a:r>
            <a:r>
              <a:rPr kumimoji="1" lang="en-US" altLang="ja-JP" dirty="0" smtClean="0"/>
              <a:t>100 </a:t>
            </a:r>
            <a:r>
              <a:rPr kumimoji="1" lang="ja-JP" altLang="en-US" dirty="0" smtClean="0"/>
              <a:t>倍以上も大きく，恒星に</a:t>
            </a:r>
            <a:r>
              <a:rPr kumimoji="1" lang="en-US" altLang="ja-JP" dirty="0" smtClean="0"/>
              <a:t>20 </a:t>
            </a:r>
            <a:r>
              <a:rPr kumimoji="1" lang="ja-JP" altLang="en-US" dirty="0" smtClean="0"/>
              <a:t>倍も近いことに注意．（</a:t>
            </a:r>
            <a:r>
              <a:rPr kumimoji="1" lang="en-US" altLang="ja-JP" dirty="0" smtClean="0"/>
              <a:t>Modified after S. </a:t>
            </a:r>
            <a:r>
              <a:rPr kumimoji="1" lang="en-US" altLang="ja-JP" dirty="0" err="1" smtClean="0"/>
              <a:t>Seager</a:t>
            </a:r>
            <a:r>
              <a:rPr kumimoji="1" lang="en-US" altLang="ja-JP" dirty="0" smtClean="0"/>
              <a:t> and D.</a:t>
            </a:r>
            <a:r>
              <a:rPr kumimoji="1" lang="en-US" altLang="ja-JP" baseline="0" dirty="0" smtClean="0"/>
              <a:t> </a:t>
            </a:r>
            <a:r>
              <a:rPr kumimoji="1" lang="en-US" altLang="ja-JP" dirty="0" smtClean="0"/>
              <a:t>Deming, Annu. Rev. </a:t>
            </a:r>
            <a:r>
              <a:rPr kumimoji="1" lang="en-US" altLang="ja-JP" dirty="0" err="1" smtClean="0"/>
              <a:t>Astr</a:t>
            </a:r>
            <a:r>
              <a:rPr kumimoji="1" lang="en-US" altLang="ja-JP" dirty="0" smtClean="0"/>
              <a:t>. Astrophys. 48 (2010): 631―72, with data from http://</a:t>
            </a:r>
            <a:r>
              <a:rPr kumimoji="1" lang="en-US" altLang="ja-JP" dirty="0" err="1" smtClean="0"/>
              <a:t>exoplanet.eu</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5</a:t>
            </a:fld>
            <a:endParaRPr kumimoji="1" lang="ja-JP" altLang="en-US"/>
          </a:p>
        </p:txBody>
      </p:sp>
    </p:spTree>
    <p:extLst>
      <p:ext uri="{BB962C8B-B14F-4D97-AF65-F5344CB8AC3E}">
        <p14:creationId xmlns:p14="http://schemas.microsoft.com/office/powerpoint/2010/main" val="22560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21―6</a:t>
            </a:r>
            <a:r>
              <a:rPr kumimoji="1" lang="ja-JP" altLang="en-US" dirty="0" smtClean="0"/>
              <a:t>：点は，ケプラー以前に発見された惑星の分布を示す．縦軸は，木星の質量に対する相対質量を示す．ケプラーが発見した惑星は，灰色の領域にある．ケプラーも多くの大きな惑星を発見したが，データは質量の小さい領域へ広がった．近い将来，地球と同じような特徴を持つ惑星が発見されるだろう．（</a:t>
            </a:r>
            <a:r>
              <a:rPr kumimoji="1" lang="en-US" altLang="ja-JP" dirty="0" smtClean="0"/>
              <a:t>Modified from http://</a:t>
            </a:r>
            <a:r>
              <a:rPr kumimoji="1" lang="en-US" altLang="ja-JP" dirty="0" err="1" smtClean="0"/>
              <a:t>exoplanet.eu</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7</a:t>
            </a:fld>
            <a:endParaRPr kumimoji="1" lang="ja-JP" altLang="en-US"/>
          </a:p>
        </p:txBody>
      </p:sp>
    </p:spTree>
    <p:extLst>
      <p:ext uri="{BB962C8B-B14F-4D97-AF65-F5344CB8AC3E}">
        <p14:creationId xmlns:p14="http://schemas.microsoft.com/office/powerpoint/2010/main" val="368252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21―7</a:t>
            </a:r>
            <a:r>
              <a:rPr kumimoji="1" lang="ja-JP" altLang="en-US" dirty="0" smtClean="0"/>
              <a:t>：私たちの太陽系と銀河系におけるハビタブルゾーンの概念図．銀河系の内部は，私たちが知っているような生命には放射線が強すぎる．銀河系の外縁部は，超新星爆発が少なすぎて，岩石惑星と生命をつくるために必要な重元素が十分に存在しない．（</a:t>
            </a:r>
            <a:r>
              <a:rPr kumimoji="1" lang="en-US" altLang="ja-JP" dirty="0" smtClean="0"/>
              <a:t>Modified after</a:t>
            </a:r>
            <a:r>
              <a:rPr kumimoji="1" lang="en-US" altLang="ja-JP" baseline="0" dirty="0" smtClean="0"/>
              <a:t> </a:t>
            </a:r>
            <a:r>
              <a:rPr kumimoji="1" lang="en-US" altLang="ja-JP" dirty="0" err="1" smtClean="0"/>
              <a:t>Lineweaver</a:t>
            </a:r>
            <a:r>
              <a:rPr kumimoji="1" lang="en-US" altLang="ja-JP" dirty="0" smtClean="0"/>
              <a:t> et al., Science 303 (2004), no. 5654: 59―62</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8</a:t>
            </a:fld>
            <a:endParaRPr kumimoji="1" lang="ja-JP" altLang="en-US"/>
          </a:p>
        </p:txBody>
      </p:sp>
    </p:spTree>
    <p:extLst>
      <p:ext uri="{BB962C8B-B14F-4D97-AF65-F5344CB8AC3E}">
        <p14:creationId xmlns:p14="http://schemas.microsoft.com/office/powerpoint/2010/main" val="165319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21―5</a:t>
            </a:r>
            <a:r>
              <a:rPr kumimoji="1" lang="ja-JP" altLang="en-US" dirty="0" smtClean="0"/>
              <a:t>：金星，地球，火星の写真と大気の相対組成．金星と火星は，</a:t>
            </a:r>
            <a:r>
              <a:rPr kumimoji="1" lang="en-US" altLang="ja-JP" dirty="0" smtClean="0"/>
              <a:t>O2 </a:t>
            </a:r>
            <a:r>
              <a:rPr kumimoji="1" lang="ja-JP" altLang="en-US" dirty="0" smtClean="0"/>
              <a:t>と水に乏しいことに注意．また，</a:t>
            </a:r>
            <a:r>
              <a:rPr kumimoji="1" lang="en-US" altLang="ja-JP" dirty="0" smtClean="0"/>
              <a:t>CO2/N2 </a:t>
            </a:r>
            <a:r>
              <a:rPr kumimoji="1" lang="ja-JP" altLang="en-US" dirty="0" smtClean="0"/>
              <a:t>比が似ている．生物と炭素サイクルは，地球大気の組成をまったく変えた．大気の組成は，大気の吸収スペクトルによって検出できる．惑星大気のスペクトルは，他の恒星をまわる惑星の生命を検出するために最も見込みのある方法であ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9</a:t>
            </a:fld>
            <a:endParaRPr kumimoji="1" lang="ja-JP" altLang="en-US"/>
          </a:p>
        </p:txBody>
      </p:sp>
    </p:spTree>
    <p:extLst>
      <p:ext uri="{BB962C8B-B14F-4D97-AF65-F5344CB8AC3E}">
        <p14:creationId xmlns:p14="http://schemas.microsoft.com/office/powerpoint/2010/main" val="3108366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0891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53053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96496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E89C8D-555D-F747-AC38-3E4C5D65F93F}" type="slidenum">
              <a:rPr lang="en-US"/>
              <a:pPr>
                <a:defRPr/>
              </a:pPr>
              <a:t>‹#›</a:t>
            </a:fld>
            <a:endParaRPr lang="en-US"/>
          </a:p>
        </p:txBody>
      </p:sp>
    </p:spTree>
    <p:extLst>
      <p:ext uri="{BB962C8B-B14F-4D97-AF65-F5344CB8AC3E}">
        <p14:creationId xmlns:p14="http://schemas.microsoft.com/office/powerpoint/2010/main" val="255471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7755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effectLst>
                  <a:outerShdw blurRad="50800" dist="38100" dir="2700000" algn="tl" rotWithShape="0">
                    <a:srgbClr val="000000">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68578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409857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82236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97048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47776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75439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796672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6441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第</a:t>
            </a:r>
            <a:r>
              <a:rPr kumimoji="1" lang="en-US" altLang="ja-JP" dirty="0" smtClean="0"/>
              <a:t>21</a:t>
            </a:r>
            <a:r>
              <a:rPr kumimoji="1" lang="ja-JP" altLang="en-US" dirty="0" smtClean="0"/>
              <a:t>章　私たちはひとりぼっちか？</a:t>
            </a:r>
            <a:r>
              <a:rPr kumimoji="1" lang="en-US" altLang="ja-JP" dirty="0" smtClean="0"/>
              <a:t/>
            </a:r>
            <a:br>
              <a:rPr kumimoji="1" lang="en-US" altLang="ja-JP" dirty="0" smtClean="0"/>
            </a:br>
            <a:r>
              <a:rPr lang="ja-JP" altLang="en-US" dirty="0" smtClean="0"/>
              <a:t>宇宙の生存可能性についての疑問</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pic>
        <p:nvPicPr>
          <p:cNvPr id="4" name="図 3" descr="o-KEPLER186-AND-THE-SOLAR-SYSTEM-5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223388"/>
            <a:ext cx="7239000" cy="4064000"/>
          </a:xfrm>
          <a:prstGeom prst="rect">
            <a:avLst/>
          </a:prstGeom>
        </p:spPr>
      </p:pic>
      <p:sp>
        <p:nvSpPr>
          <p:cNvPr id="3" name="テキスト ボックス 2"/>
          <p:cNvSpPr txBox="1"/>
          <p:nvPr/>
        </p:nvSpPr>
        <p:spPr>
          <a:xfrm>
            <a:off x="1056968" y="6488668"/>
            <a:ext cx="7030065" cy="369332"/>
          </a:xfrm>
          <a:prstGeom prst="rect">
            <a:avLst/>
          </a:prstGeom>
          <a:noFill/>
        </p:spPr>
        <p:txBody>
          <a:bodyPr wrap="none" rtlCol="0">
            <a:spAutoFit/>
          </a:bodyPr>
          <a:lstStyle/>
          <a:p>
            <a:r>
              <a:rPr lang="en-US" altLang="ja-JP" dirty="0"/>
              <a:t>http://</a:t>
            </a:r>
            <a:r>
              <a:rPr lang="en-US" altLang="ja-JP" dirty="0" err="1"/>
              <a:t>www.huffingtonpost.jp</a:t>
            </a:r>
            <a:r>
              <a:rPr lang="en-US" altLang="ja-JP" dirty="0"/>
              <a:t>/2014/04/17/kepler-186f_n_5170959.html</a:t>
            </a:r>
            <a:endParaRPr kumimoji="1" lang="ja-JP" altLang="en-US" dirty="0"/>
          </a:p>
        </p:txBody>
      </p:sp>
    </p:spTree>
    <p:extLst>
      <p:ext uri="{BB962C8B-B14F-4D97-AF65-F5344CB8AC3E}">
        <p14:creationId xmlns:p14="http://schemas.microsoft.com/office/powerpoint/2010/main" val="10359083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地球外</a:t>
            </a:r>
            <a:r>
              <a:rPr kumimoji="1" lang="ja-JP" altLang="en-US" dirty="0" smtClean="0"/>
              <a:t>生命の可能性（１）</a:t>
            </a:r>
            <a:endParaRPr kumimoji="1" lang="ja-JP" altLang="en-US" dirty="0"/>
          </a:p>
        </p:txBody>
      </p:sp>
      <p:sp>
        <p:nvSpPr>
          <p:cNvPr id="3" name="コンテンツ プレースホルダー 2"/>
          <p:cNvSpPr>
            <a:spLocks noGrp="1"/>
          </p:cNvSpPr>
          <p:nvPr>
            <p:ph idx="1"/>
          </p:nvPr>
        </p:nvSpPr>
        <p:spPr>
          <a:xfrm>
            <a:off x="457200" y="1460500"/>
            <a:ext cx="8229600" cy="5257800"/>
          </a:xfrm>
        </p:spPr>
        <p:txBody>
          <a:bodyPr>
            <a:normAutofit fontScale="77500" lnSpcReduction="20000"/>
          </a:bodyPr>
          <a:lstStyle/>
          <a:p>
            <a:pPr>
              <a:lnSpc>
                <a:spcPct val="120000"/>
              </a:lnSpc>
            </a:pPr>
            <a:r>
              <a:rPr lang="ja-JP" altLang="ja-JP" sz="3400" dirty="0"/>
              <a:t>ドレイクの</a:t>
            </a:r>
            <a:r>
              <a:rPr lang="ja-JP" altLang="ja-JP" sz="3400" dirty="0" smtClean="0"/>
              <a:t>方程式</a:t>
            </a:r>
            <a:endParaRPr lang="en-US" altLang="ja-JP" sz="3400" dirty="0"/>
          </a:p>
          <a:p>
            <a:pPr marL="0" indent="0" algn="ctr">
              <a:lnSpc>
                <a:spcPct val="120000"/>
              </a:lnSpc>
              <a:buNone/>
            </a:pPr>
            <a:r>
              <a:rPr lang="en-US" altLang="ja-JP" i="1" dirty="0" smtClean="0"/>
              <a:t>N</a:t>
            </a:r>
            <a:r>
              <a:rPr lang="en-US" altLang="ja-JP" dirty="0" smtClean="0"/>
              <a:t> </a:t>
            </a:r>
            <a:r>
              <a:rPr lang="en-US" altLang="ja-JP" dirty="0"/>
              <a:t>= </a:t>
            </a:r>
            <a:r>
              <a:rPr lang="en-US" altLang="ja-JP" i="1" dirty="0" smtClean="0"/>
              <a:t>N</a:t>
            </a:r>
            <a:r>
              <a:rPr lang="en-US" altLang="ja-JP" baseline="-25000" dirty="0" smtClean="0"/>
              <a:t>S</a:t>
            </a:r>
            <a:r>
              <a:rPr lang="en-US" altLang="ja-JP" dirty="0" smtClean="0"/>
              <a:t> </a:t>
            </a:r>
            <a:r>
              <a:rPr lang="en-US" altLang="ja-JP" dirty="0">
                <a:sym typeface="Symbol"/>
              </a:rPr>
              <a:t></a:t>
            </a:r>
            <a:r>
              <a:rPr lang="en-US" altLang="ja-JP" dirty="0"/>
              <a:t> </a:t>
            </a:r>
            <a:r>
              <a:rPr lang="en-US" altLang="ja-JP" i="1" dirty="0" err="1" smtClean="0"/>
              <a:t>f</a:t>
            </a:r>
            <a:r>
              <a:rPr lang="en-US" altLang="ja-JP" baseline="-25000" dirty="0" err="1" smtClean="0"/>
              <a:t>S</a:t>
            </a:r>
            <a:r>
              <a:rPr lang="en-US" altLang="ja-JP" dirty="0" smtClean="0"/>
              <a:t> </a:t>
            </a:r>
            <a:r>
              <a:rPr lang="en-US" altLang="ja-JP" dirty="0">
                <a:sym typeface="Symbol"/>
              </a:rPr>
              <a:t></a:t>
            </a:r>
            <a:r>
              <a:rPr lang="en-US" altLang="ja-JP" dirty="0"/>
              <a:t> </a:t>
            </a:r>
            <a:r>
              <a:rPr lang="en-US" altLang="ja-JP" i="1" dirty="0" smtClean="0"/>
              <a:t>N</a:t>
            </a:r>
            <a:r>
              <a:rPr lang="en-US" altLang="ja-JP" baseline="-25000" dirty="0" smtClean="0"/>
              <a:t>P</a:t>
            </a:r>
            <a:r>
              <a:rPr lang="en-US" altLang="ja-JP" dirty="0" smtClean="0"/>
              <a:t> </a:t>
            </a:r>
            <a:r>
              <a:rPr lang="en-US" altLang="ja-JP" dirty="0">
                <a:sym typeface="Symbol"/>
              </a:rPr>
              <a:t></a:t>
            </a:r>
            <a:r>
              <a:rPr lang="en-US" altLang="ja-JP" dirty="0"/>
              <a:t> </a:t>
            </a:r>
            <a:r>
              <a:rPr lang="en-US" altLang="ja-JP" i="1" dirty="0" err="1"/>
              <a:t>f</a:t>
            </a:r>
            <a:r>
              <a:rPr lang="en-US" altLang="ja-JP" baseline="-25000" dirty="0" err="1"/>
              <a:t>L</a:t>
            </a:r>
            <a:r>
              <a:rPr lang="en-US" altLang="ja-JP" dirty="0"/>
              <a:t> </a:t>
            </a:r>
            <a:r>
              <a:rPr lang="en-US" altLang="ja-JP" dirty="0">
                <a:sym typeface="Symbol"/>
              </a:rPr>
              <a:t></a:t>
            </a:r>
            <a:r>
              <a:rPr lang="en-US" altLang="ja-JP" dirty="0"/>
              <a:t> </a:t>
            </a:r>
            <a:r>
              <a:rPr lang="en-US" altLang="ja-JP" i="1" dirty="0" err="1"/>
              <a:t>f</a:t>
            </a:r>
            <a:r>
              <a:rPr lang="en-US" altLang="ja-JP" baseline="-25000" dirty="0" err="1"/>
              <a:t>I</a:t>
            </a:r>
            <a:r>
              <a:rPr lang="en-US" altLang="ja-JP" dirty="0"/>
              <a:t> </a:t>
            </a:r>
            <a:r>
              <a:rPr lang="en-US" altLang="ja-JP" dirty="0">
                <a:sym typeface="Symbol"/>
              </a:rPr>
              <a:t></a:t>
            </a:r>
            <a:r>
              <a:rPr lang="en-US" altLang="ja-JP" dirty="0"/>
              <a:t> </a:t>
            </a:r>
            <a:r>
              <a:rPr lang="en-US" altLang="ja-JP" i="1" dirty="0" err="1"/>
              <a:t>f</a:t>
            </a:r>
            <a:r>
              <a:rPr lang="en-US" altLang="ja-JP" baseline="-25000" dirty="0" err="1"/>
              <a:t>Tech</a:t>
            </a:r>
            <a:r>
              <a:rPr lang="en-US" altLang="ja-JP" dirty="0"/>
              <a:t> </a:t>
            </a:r>
            <a:r>
              <a:rPr lang="en-US" altLang="ja-JP" dirty="0">
                <a:sym typeface="Symbol"/>
              </a:rPr>
              <a:t></a:t>
            </a:r>
            <a:r>
              <a:rPr lang="en-US" altLang="ja-JP" dirty="0"/>
              <a:t> </a:t>
            </a:r>
            <a:r>
              <a:rPr lang="en-US" altLang="ja-JP" i="1" dirty="0" err="1"/>
              <a:t>T</a:t>
            </a:r>
            <a:r>
              <a:rPr lang="en-US" altLang="ja-JP" baseline="-25000" dirty="0" err="1"/>
              <a:t>Tech</a:t>
            </a:r>
            <a:r>
              <a:rPr lang="en-US" altLang="ja-JP" dirty="0"/>
              <a:t>/</a:t>
            </a:r>
            <a:r>
              <a:rPr lang="en-US" altLang="ja-JP" i="1" dirty="0" smtClean="0"/>
              <a:t>T</a:t>
            </a:r>
            <a:r>
              <a:rPr lang="en-US" altLang="ja-JP" baseline="-25000" dirty="0" smtClean="0"/>
              <a:t>P</a:t>
            </a:r>
          </a:p>
          <a:p>
            <a:pPr marL="0" indent="0" algn="ctr">
              <a:lnSpc>
                <a:spcPct val="120000"/>
              </a:lnSpc>
              <a:buNone/>
            </a:pPr>
            <a:endParaRPr lang="en-US" altLang="ja-JP" baseline="-25000" dirty="0" smtClean="0"/>
          </a:p>
          <a:p>
            <a:pPr lvl="1">
              <a:lnSpc>
                <a:spcPct val="120000"/>
              </a:lnSpc>
            </a:pPr>
            <a:r>
              <a:rPr lang="en-US" altLang="ja-JP" i="1" dirty="0" smtClean="0"/>
              <a:t>N</a:t>
            </a:r>
            <a:r>
              <a:rPr lang="ja-JP" altLang="en-US" dirty="0" smtClean="0"/>
              <a:t>：</a:t>
            </a:r>
            <a:r>
              <a:rPr lang="ja-JP" altLang="ja-JP" dirty="0" smtClean="0"/>
              <a:t>銀河</a:t>
            </a:r>
            <a:r>
              <a:rPr lang="ja-JP" altLang="ja-JP" dirty="0"/>
              <a:t>系にあり，技術文明を持ち</a:t>
            </a:r>
            <a:r>
              <a:rPr lang="ja-JP" altLang="ja-JP" dirty="0" smtClean="0"/>
              <a:t>，通信</a:t>
            </a:r>
            <a:r>
              <a:rPr lang="ja-JP" altLang="ja-JP" dirty="0"/>
              <a:t>できる可能性のある惑星の</a:t>
            </a:r>
            <a:r>
              <a:rPr lang="ja-JP" altLang="ja-JP" dirty="0" smtClean="0"/>
              <a:t>数</a:t>
            </a:r>
            <a:endParaRPr lang="en-US" altLang="ja-JP" dirty="0" smtClean="0"/>
          </a:p>
          <a:p>
            <a:pPr lvl="1">
              <a:lnSpc>
                <a:spcPct val="120000"/>
              </a:lnSpc>
            </a:pPr>
            <a:r>
              <a:rPr lang="en-US" altLang="ja-JP" i="1" dirty="0" smtClean="0"/>
              <a:t>N</a:t>
            </a:r>
            <a:r>
              <a:rPr lang="en-US" altLang="ja-JP" baseline="-25000" dirty="0" smtClean="0"/>
              <a:t>S</a:t>
            </a:r>
            <a:r>
              <a:rPr lang="ja-JP" altLang="en-US" dirty="0" smtClean="0"/>
              <a:t>：</a:t>
            </a:r>
            <a:r>
              <a:rPr lang="ja-JP" altLang="ja-JP" dirty="0" smtClean="0"/>
              <a:t>銀河</a:t>
            </a:r>
            <a:r>
              <a:rPr lang="ja-JP" altLang="ja-JP" dirty="0"/>
              <a:t>系にある恒星の</a:t>
            </a:r>
            <a:r>
              <a:rPr lang="ja-JP" altLang="ja-JP" dirty="0" smtClean="0"/>
              <a:t>総数</a:t>
            </a:r>
            <a:r>
              <a:rPr lang="ja-JP" altLang="en-US" dirty="0" smtClean="0"/>
              <a:t>．</a:t>
            </a:r>
            <a:r>
              <a:rPr lang="ja-JP" altLang="ja-JP" dirty="0" smtClean="0"/>
              <a:t>約</a:t>
            </a:r>
            <a:r>
              <a:rPr lang="en-US" altLang="ja-JP" dirty="0"/>
              <a:t>4,000</a:t>
            </a:r>
            <a:r>
              <a:rPr lang="ja-JP" altLang="ja-JP" dirty="0" smtClean="0"/>
              <a:t>億</a:t>
            </a:r>
            <a:r>
              <a:rPr lang="ja-JP" altLang="en-US" dirty="0" smtClean="0"/>
              <a:t>個</a:t>
            </a:r>
            <a:endParaRPr lang="en-US" altLang="ja-JP" dirty="0" smtClean="0"/>
          </a:p>
          <a:p>
            <a:pPr lvl="1">
              <a:lnSpc>
                <a:spcPct val="120000"/>
              </a:lnSpc>
            </a:pPr>
            <a:r>
              <a:rPr lang="en-US" altLang="ja-JP" i="1" dirty="0" err="1" smtClean="0"/>
              <a:t>f</a:t>
            </a:r>
            <a:r>
              <a:rPr lang="en-US" altLang="ja-JP" baseline="-25000" dirty="0" err="1" smtClean="0"/>
              <a:t>S</a:t>
            </a:r>
            <a:r>
              <a:rPr lang="ja-JP" altLang="en-US" dirty="0" smtClean="0"/>
              <a:t>：</a:t>
            </a:r>
            <a:r>
              <a:rPr lang="ja-JP" altLang="ja-JP" dirty="0" smtClean="0"/>
              <a:t>恒星</a:t>
            </a:r>
            <a:r>
              <a:rPr lang="ja-JP" altLang="ja-JP" dirty="0"/>
              <a:t>のうち生命に適したものの</a:t>
            </a:r>
            <a:r>
              <a:rPr lang="ja-JP" altLang="ja-JP" dirty="0" smtClean="0"/>
              <a:t>割合．</a:t>
            </a:r>
            <a:r>
              <a:rPr lang="en-US" altLang="ja-JP" dirty="0" smtClean="0"/>
              <a:t>0.01〜0.1</a:t>
            </a:r>
            <a:endParaRPr lang="ja-JP" altLang="ja-JP" dirty="0"/>
          </a:p>
          <a:p>
            <a:pPr lvl="1">
              <a:lnSpc>
                <a:spcPct val="120000"/>
              </a:lnSpc>
            </a:pPr>
            <a:r>
              <a:rPr lang="en-US" altLang="ja-JP" i="1" dirty="0" smtClean="0"/>
              <a:t>N</a:t>
            </a:r>
            <a:r>
              <a:rPr lang="en-US" altLang="ja-JP" baseline="-25000" dirty="0" smtClean="0"/>
              <a:t>P</a:t>
            </a:r>
            <a:r>
              <a:rPr lang="ja-JP" altLang="en-US" dirty="0" smtClean="0"/>
              <a:t>：</a:t>
            </a:r>
            <a:r>
              <a:rPr lang="ja-JP" altLang="ja-JP" dirty="0" smtClean="0"/>
              <a:t>恒星</a:t>
            </a:r>
            <a:r>
              <a:rPr lang="ja-JP" altLang="ja-JP" dirty="0"/>
              <a:t>のまわりで生命に適したエネルギー収支を持つ惑星の</a:t>
            </a:r>
            <a:r>
              <a:rPr lang="ja-JP" altLang="ja-JP" dirty="0" smtClean="0"/>
              <a:t>数</a:t>
            </a:r>
            <a:r>
              <a:rPr lang="ja-JP" altLang="en-US" dirty="0" smtClean="0"/>
              <a:t>．ふつう</a:t>
            </a:r>
            <a:r>
              <a:rPr lang="en-US" altLang="ja-JP" dirty="0" smtClean="0"/>
              <a:t>1</a:t>
            </a:r>
            <a:r>
              <a:rPr lang="ja-JP" altLang="en-US" dirty="0" smtClean="0"/>
              <a:t>個</a:t>
            </a:r>
            <a:endParaRPr lang="en-US" altLang="ja-JP" dirty="0" smtClean="0"/>
          </a:p>
          <a:p>
            <a:pPr lvl="1">
              <a:lnSpc>
                <a:spcPct val="120000"/>
              </a:lnSpc>
            </a:pPr>
            <a:r>
              <a:rPr lang="en-US" altLang="ja-JP" i="1" dirty="0" err="1" smtClean="0"/>
              <a:t>f</a:t>
            </a:r>
            <a:r>
              <a:rPr lang="en-US" altLang="ja-JP" baseline="-25000" dirty="0" err="1" smtClean="0"/>
              <a:t>L</a:t>
            </a:r>
            <a:r>
              <a:rPr lang="ja-JP" altLang="en-US" dirty="0" smtClean="0"/>
              <a:t>：</a:t>
            </a:r>
            <a:r>
              <a:rPr lang="ja-JP" altLang="ja-JP" dirty="0" smtClean="0"/>
              <a:t>惑星</a:t>
            </a:r>
            <a:r>
              <a:rPr lang="ja-JP" altLang="ja-JP" dirty="0"/>
              <a:t>で生命が誕生する</a:t>
            </a:r>
            <a:r>
              <a:rPr lang="ja-JP" altLang="ja-JP" dirty="0" smtClean="0"/>
              <a:t>確率</a:t>
            </a:r>
            <a:endParaRPr lang="en-US" altLang="ja-JP" dirty="0" smtClean="0"/>
          </a:p>
          <a:p>
            <a:pPr lvl="1">
              <a:lnSpc>
                <a:spcPct val="120000"/>
              </a:lnSpc>
            </a:pPr>
            <a:r>
              <a:rPr lang="en-US" altLang="ja-JP" i="1" dirty="0" err="1" smtClean="0"/>
              <a:t>f</a:t>
            </a:r>
            <a:r>
              <a:rPr lang="en-US" altLang="ja-JP" baseline="-25000" dirty="0" err="1" smtClean="0"/>
              <a:t>I</a:t>
            </a:r>
            <a:r>
              <a:rPr lang="ja-JP" altLang="en-US" dirty="0" smtClean="0"/>
              <a:t>：</a:t>
            </a:r>
            <a:r>
              <a:rPr lang="ja-JP" altLang="ja-JP" dirty="0" smtClean="0"/>
              <a:t>惑星</a:t>
            </a:r>
            <a:r>
              <a:rPr lang="ja-JP" altLang="ja-JP" dirty="0"/>
              <a:t>で知的生命が進化する</a:t>
            </a:r>
            <a:r>
              <a:rPr lang="ja-JP" altLang="ja-JP" dirty="0" smtClean="0"/>
              <a:t>確率</a:t>
            </a:r>
            <a:endParaRPr lang="en-US" altLang="ja-JP" dirty="0" smtClean="0"/>
          </a:p>
          <a:p>
            <a:pPr lvl="1">
              <a:lnSpc>
                <a:spcPct val="120000"/>
              </a:lnSpc>
            </a:pPr>
            <a:r>
              <a:rPr lang="en-US" altLang="ja-JP" i="1" dirty="0" err="1" smtClean="0"/>
              <a:t>f</a:t>
            </a:r>
            <a:r>
              <a:rPr lang="en-US" altLang="ja-JP" baseline="-25000" dirty="0" err="1" smtClean="0"/>
              <a:t>Tech</a:t>
            </a:r>
            <a:r>
              <a:rPr lang="ja-JP" altLang="en-US" dirty="0" smtClean="0"/>
              <a:t>：</a:t>
            </a:r>
            <a:r>
              <a:rPr lang="ja-JP" altLang="ja-JP" dirty="0" smtClean="0"/>
              <a:t>惑星</a:t>
            </a:r>
            <a:r>
              <a:rPr lang="ja-JP" altLang="ja-JP" dirty="0"/>
              <a:t>で技術文明が発達する</a:t>
            </a:r>
            <a:r>
              <a:rPr lang="ja-JP" altLang="ja-JP" dirty="0" smtClean="0"/>
              <a:t>確率</a:t>
            </a:r>
            <a:endParaRPr lang="en-US" altLang="ja-JP" dirty="0" smtClean="0"/>
          </a:p>
          <a:p>
            <a:pPr lvl="1">
              <a:lnSpc>
                <a:spcPct val="120000"/>
              </a:lnSpc>
            </a:pPr>
            <a:r>
              <a:rPr lang="en-US" altLang="ja-JP" i="1" dirty="0" err="1" smtClean="0"/>
              <a:t>T</a:t>
            </a:r>
            <a:r>
              <a:rPr lang="en-US" altLang="ja-JP" baseline="-25000" dirty="0" err="1" smtClean="0"/>
              <a:t>Tech</a:t>
            </a:r>
            <a:r>
              <a:rPr lang="en-US" altLang="ja-JP" dirty="0"/>
              <a:t>/</a:t>
            </a:r>
            <a:r>
              <a:rPr lang="en-US" altLang="ja-JP" i="1" dirty="0" smtClean="0"/>
              <a:t>T</a:t>
            </a:r>
            <a:r>
              <a:rPr lang="en-US" altLang="ja-JP" baseline="-25000" dirty="0" smtClean="0"/>
              <a:t>P</a:t>
            </a:r>
            <a:r>
              <a:rPr lang="ja-JP" altLang="en-US" dirty="0" smtClean="0"/>
              <a:t>：</a:t>
            </a:r>
            <a:r>
              <a:rPr lang="ja-JP" altLang="ja-JP" dirty="0" smtClean="0"/>
              <a:t>惑星</a:t>
            </a:r>
            <a:r>
              <a:rPr lang="ja-JP" altLang="ja-JP" dirty="0"/>
              <a:t>寿命</a:t>
            </a:r>
            <a:r>
              <a:rPr lang="ja-JP" altLang="ja-JP" dirty="0" smtClean="0"/>
              <a:t>に</a:t>
            </a:r>
            <a:r>
              <a:rPr lang="ja-JP" altLang="en-US" dirty="0" smtClean="0"/>
              <a:t>対して</a:t>
            </a:r>
            <a:r>
              <a:rPr lang="ja-JP" altLang="ja-JP" dirty="0" smtClean="0"/>
              <a:t>技術</a:t>
            </a:r>
            <a:r>
              <a:rPr lang="ja-JP" altLang="ja-JP" dirty="0"/>
              <a:t>文明が存在する時間の</a:t>
            </a:r>
            <a:r>
              <a:rPr lang="ja-JP" altLang="ja-JP" dirty="0" smtClean="0"/>
              <a:t>割合</a:t>
            </a:r>
            <a:endParaRPr lang="en-US" altLang="ja-JP" dirty="0" smtClean="0"/>
          </a:p>
        </p:txBody>
      </p:sp>
    </p:spTree>
    <p:extLst>
      <p:ext uri="{BB962C8B-B14F-4D97-AF65-F5344CB8AC3E}">
        <p14:creationId xmlns:p14="http://schemas.microsoft.com/office/powerpoint/2010/main" val="16149904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地球外生命の可能性</a:t>
            </a:r>
            <a:r>
              <a:rPr lang="ja-JP" altLang="en-US" dirty="0" smtClean="0"/>
              <a:t>（２）</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a:lnSpc>
                <a:spcPct val="120000"/>
              </a:lnSpc>
            </a:pPr>
            <a:r>
              <a:rPr lang="ja-JP" altLang="ja-JP" dirty="0"/>
              <a:t>ドレイク方程式の</a:t>
            </a:r>
            <a:r>
              <a:rPr lang="ja-JP" altLang="en-US" dirty="0"/>
              <a:t>各</a:t>
            </a:r>
            <a:r>
              <a:rPr lang="ja-JP" altLang="ja-JP" dirty="0"/>
              <a:t>項に小さい値を仮定すれば，</a:t>
            </a:r>
            <a:r>
              <a:rPr lang="en-US" altLang="ja-JP" i="1" dirty="0"/>
              <a:t>N</a:t>
            </a:r>
            <a:r>
              <a:rPr lang="ja-JP" altLang="ja-JP" dirty="0" smtClean="0"/>
              <a:t>は</a:t>
            </a:r>
            <a:r>
              <a:rPr lang="en-US" altLang="ja-JP" dirty="0" smtClean="0"/>
              <a:t>0.008</a:t>
            </a:r>
            <a:r>
              <a:rPr lang="ja-JP" altLang="en-US" dirty="0" smtClean="0"/>
              <a:t>個となる（</a:t>
            </a:r>
            <a:r>
              <a:rPr lang="ja-JP" altLang="ja-JP" dirty="0"/>
              <a:t>悲観的シナリオ</a:t>
            </a:r>
            <a:r>
              <a:rPr lang="ja-JP" altLang="en-US" dirty="0"/>
              <a:t>）</a:t>
            </a:r>
            <a:endParaRPr lang="en-US" altLang="ja-JP" dirty="0"/>
          </a:p>
          <a:p>
            <a:pPr>
              <a:lnSpc>
                <a:spcPct val="120000"/>
              </a:lnSpc>
            </a:pPr>
            <a:r>
              <a:rPr lang="ja-JP" altLang="ja-JP" dirty="0"/>
              <a:t>確率がきわめて低い出来事も，十分に長い時間と機会が与えられれば，</a:t>
            </a:r>
            <a:r>
              <a:rPr lang="en-US" altLang="ja-JP" dirty="0"/>
              <a:t>100%</a:t>
            </a:r>
            <a:r>
              <a:rPr lang="ja-JP" altLang="ja-JP" dirty="0"/>
              <a:t>起こりうる</a:t>
            </a:r>
            <a:r>
              <a:rPr lang="ja-JP" altLang="en-US" dirty="0"/>
              <a:t>．生命は</a:t>
            </a:r>
            <a:r>
              <a:rPr lang="ja-JP" altLang="ja-JP" dirty="0"/>
              <a:t>惑星系のエネルギー散逸の一般的な結果である．技術生命への惑星進化は，エネルギー的に</a:t>
            </a:r>
            <a:r>
              <a:rPr lang="ja-JP" altLang="ja-JP" dirty="0" smtClean="0"/>
              <a:t>好ましい．</a:t>
            </a:r>
            <a:r>
              <a:rPr lang="ja-JP" altLang="ja-JP" dirty="0"/>
              <a:t>そうであれば，</a:t>
            </a:r>
            <a:r>
              <a:rPr lang="en-US" altLang="ja-JP" i="1" dirty="0" smtClean="0"/>
              <a:t>N</a:t>
            </a:r>
            <a:r>
              <a:rPr lang="ja-JP" altLang="ja-JP" dirty="0" smtClean="0"/>
              <a:t>は</a:t>
            </a:r>
            <a:r>
              <a:rPr lang="en-US" altLang="ja-JP" dirty="0"/>
              <a:t>2 </a:t>
            </a:r>
            <a:r>
              <a:rPr lang="en-US" altLang="ja-JP" dirty="0">
                <a:sym typeface="Symbol"/>
              </a:rPr>
              <a:t></a:t>
            </a:r>
            <a:r>
              <a:rPr lang="en-US" altLang="ja-JP" dirty="0"/>
              <a:t> </a:t>
            </a:r>
            <a:r>
              <a:rPr lang="en-US" altLang="ja-JP" dirty="0" smtClean="0"/>
              <a:t>10</a:t>
            </a:r>
            <a:r>
              <a:rPr lang="en-US" altLang="ja-JP" baseline="30000" dirty="0" smtClean="0"/>
              <a:t>7</a:t>
            </a:r>
            <a:r>
              <a:rPr lang="ja-JP" altLang="en-US" dirty="0" smtClean="0"/>
              <a:t>個</a:t>
            </a:r>
            <a:r>
              <a:rPr lang="ja-JP" altLang="ja-JP" dirty="0" smtClean="0"/>
              <a:t>となる</a:t>
            </a:r>
            <a:r>
              <a:rPr lang="ja-JP" altLang="en-US" dirty="0"/>
              <a:t>（</a:t>
            </a:r>
            <a:r>
              <a:rPr lang="ja-JP" altLang="ja-JP" dirty="0"/>
              <a:t>楽観的シナリオ</a:t>
            </a:r>
            <a:r>
              <a:rPr lang="ja-JP" altLang="en-US" dirty="0"/>
              <a:t>）</a:t>
            </a:r>
            <a:endParaRPr lang="en-US" altLang="ja-JP" dirty="0"/>
          </a:p>
          <a:p>
            <a:pPr>
              <a:lnSpc>
                <a:spcPct val="120000"/>
              </a:lnSpc>
            </a:pPr>
            <a:r>
              <a:rPr lang="ja-JP" altLang="ja-JP" dirty="0"/>
              <a:t>知的生物を持つ惑星を発見するより，微生物を持つ惑星を発見する方がずっと見込みが</a:t>
            </a:r>
            <a:r>
              <a:rPr lang="ja-JP" altLang="en-US" dirty="0"/>
              <a:t>ある</a:t>
            </a:r>
            <a:endParaRPr lang="en-US" altLang="ja-JP" dirty="0"/>
          </a:p>
          <a:p>
            <a:pPr>
              <a:lnSpc>
                <a:spcPct val="120000"/>
              </a:lnSpc>
            </a:pPr>
            <a:r>
              <a:rPr lang="ja-JP" altLang="ja-JP" dirty="0"/>
              <a:t>もし銀河系のどこかに知的生命が存在するならば，その文明は長い時間持続しているに</a:t>
            </a:r>
            <a:r>
              <a:rPr lang="ja-JP" altLang="ja-JP" dirty="0" smtClean="0"/>
              <a:t>違いない</a:t>
            </a:r>
            <a:endParaRPr lang="en-US" altLang="ja-JP" dirty="0"/>
          </a:p>
        </p:txBody>
      </p:sp>
    </p:spTree>
    <p:extLst>
      <p:ext uri="{BB962C8B-B14F-4D97-AF65-F5344CB8AC3E}">
        <p14:creationId xmlns:p14="http://schemas.microsoft.com/office/powerpoint/2010/main" val="10504664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惑星の文脈で考える</a:t>
            </a:r>
            <a:endParaRPr kumimoji="1" lang="ja-JP" altLang="en-US" dirty="0"/>
          </a:p>
        </p:txBody>
      </p:sp>
      <p:sp>
        <p:nvSpPr>
          <p:cNvPr id="3" name="コンテンツ プレースホルダー 2"/>
          <p:cNvSpPr>
            <a:spLocks noGrp="1"/>
          </p:cNvSpPr>
          <p:nvPr>
            <p:ph idx="1"/>
          </p:nvPr>
        </p:nvSpPr>
        <p:spPr>
          <a:xfrm>
            <a:off x="457200" y="1143000"/>
            <a:ext cx="8229600" cy="5715000"/>
          </a:xfrm>
        </p:spPr>
        <p:txBody>
          <a:bodyPr>
            <a:normAutofit fontScale="70000" lnSpcReduction="20000"/>
          </a:bodyPr>
          <a:lstStyle/>
          <a:p>
            <a:pPr>
              <a:lnSpc>
                <a:spcPct val="120000"/>
              </a:lnSpc>
            </a:pPr>
            <a:r>
              <a:rPr lang="ja-JP" altLang="ja-JP" dirty="0"/>
              <a:t>自然システムとしての地球は，数十億年の進化の末に，現在の技術文明を発達</a:t>
            </a:r>
            <a:r>
              <a:rPr lang="ja-JP" altLang="ja-JP" dirty="0" smtClean="0"/>
              <a:t>させた</a:t>
            </a:r>
            <a:endParaRPr lang="en-US" altLang="ja-JP" dirty="0" smtClean="0"/>
          </a:p>
          <a:p>
            <a:pPr>
              <a:lnSpc>
                <a:spcPct val="120000"/>
              </a:lnSpc>
            </a:pPr>
            <a:r>
              <a:rPr lang="ja-JP" altLang="ja-JP" dirty="0" smtClean="0">
                <a:solidFill>
                  <a:srgbClr val="FF0000"/>
                </a:solidFill>
              </a:rPr>
              <a:t>技術</a:t>
            </a:r>
            <a:r>
              <a:rPr lang="ja-JP" altLang="ja-JP" dirty="0">
                <a:solidFill>
                  <a:srgbClr val="FF0000"/>
                </a:solidFill>
              </a:rPr>
              <a:t>文明が持続するためには，自然システムとしての地球と調和しなければ</a:t>
            </a:r>
            <a:r>
              <a:rPr lang="ja-JP" altLang="ja-JP" dirty="0" smtClean="0">
                <a:solidFill>
                  <a:srgbClr val="FF0000"/>
                </a:solidFill>
              </a:rPr>
              <a:t>ならない</a:t>
            </a:r>
            <a:endParaRPr lang="en-US" altLang="ja-JP" dirty="0" smtClean="0">
              <a:solidFill>
                <a:srgbClr val="FF0000"/>
              </a:solidFill>
            </a:endParaRPr>
          </a:p>
          <a:p>
            <a:pPr lvl="1">
              <a:lnSpc>
                <a:spcPct val="120000"/>
              </a:lnSpc>
            </a:pPr>
            <a:r>
              <a:rPr lang="ja-JP" altLang="ja-JP" dirty="0" smtClean="0"/>
              <a:t>自然</a:t>
            </a:r>
            <a:r>
              <a:rPr lang="ja-JP" altLang="ja-JP" dirty="0"/>
              <a:t>システムは</a:t>
            </a:r>
            <a:r>
              <a:rPr lang="ja-JP" altLang="ja-JP" dirty="0" smtClean="0"/>
              <a:t>，持続</a:t>
            </a:r>
            <a:r>
              <a:rPr lang="ja-JP" altLang="ja-JP" dirty="0"/>
              <a:t>可能でなければならない．フィードバックシステムと循環を利用して，資源を保存しなければならない．太陽と惑星から提供されるエネルギー</a:t>
            </a:r>
            <a:r>
              <a:rPr lang="ja-JP" altLang="ja-JP" dirty="0" smtClean="0"/>
              <a:t>の範囲内</a:t>
            </a:r>
            <a:r>
              <a:rPr lang="ja-JP" altLang="ja-JP" dirty="0"/>
              <a:t>で生きなければ</a:t>
            </a:r>
            <a:r>
              <a:rPr lang="ja-JP" altLang="ja-JP" dirty="0" smtClean="0"/>
              <a:t>ならない</a:t>
            </a:r>
            <a:endParaRPr lang="en-US" altLang="ja-JP" dirty="0" smtClean="0"/>
          </a:p>
          <a:p>
            <a:pPr lvl="1">
              <a:lnSpc>
                <a:spcPct val="120000"/>
              </a:lnSpc>
            </a:pPr>
            <a:r>
              <a:rPr lang="ja-JP" altLang="ja-JP" dirty="0" smtClean="0"/>
              <a:t>自然</a:t>
            </a:r>
            <a:r>
              <a:rPr lang="ja-JP" altLang="ja-JP" dirty="0"/>
              <a:t>システムは，大きなスケールと小さなスケールの両方と関係している．人類文明は，その関係を理解しなければならない．</a:t>
            </a:r>
            <a:r>
              <a:rPr lang="ja-JP" altLang="ja-JP" dirty="0" smtClean="0"/>
              <a:t>惑星</a:t>
            </a:r>
            <a:r>
              <a:rPr lang="ja-JP" altLang="en-US" dirty="0" smtClean="0"/>
              <a:t>と</a:t>
            </a:r>
            <a:r>
              <a:rPr lang="ja-JP" altLang="ja-JP" dirty="0" smtClean="0"/>
              <a:t>の</a:t>
            </a:r>
            <a:r>
              <a:rPr lang="ja-JP" altLang="ja-JP" dirty="0"/>
              <a:t>関係</a:t>
            </a:r>
            <a:r>
              <a:rPr lang="ja-JP" altLang="ja-JP" dirty="0" smtClean="0"/>
              <a:t>，生態</a:t>
            </a:r>
            <a:r>
              <a:rPr lang="ja-JP" altLang="ja-JP" dirty="0"/>
              <a:t>系との関係</a:t>
            </a:r>
            <a:r>
              <a:rPr lang="ja-JP" altLang="ja-JP" dirty="0" smtClean="0"/>
              <a:t>，他</a:t>
            </a:r>
            <a:r>
              <a:rPr lang="ja-JP" altLang="ja-JP" dirty="0"/>
              <a:t>の生物と</a:t>
            </a:r>
            <a:r>
              <a:rPr lang="ja-JP" altLang="ja-JP" dirty="0" smtClean="0"/>
              <a:t>の関係</a:t>
            </a:r>
            <a:r>
              <a:rPr lang="ja-JP" altLang="en-US" dirty="0" smtClean="0"/>
              <a:t>など</a:t>
            </a:r>
            <a:endParaRPr lang="en-US" altLang="ja-JP" dirty="0" smtClean="0"/>
          </a:p>
          <a:p>
            <a:pPr lvl="1">
              <a:lnSpc>
                <a:spcPct val="120000"/>
              </a:lnSpc>
            </a:pPr>
            <a:r>
              <a:rPr lang="ja-JP" altLang="ja-JP" dirty="0" smtClean="0"/>
              <a:t>これ</a:t>
            </a:r>
            <a:r>
              <a:rPr lang="ja-JP" altLang="ja-JP" dirty="0"/>
              <a:t>は，人類文明の挑戦である．さらなる惑星進化を可能にし，またそれに参加するために，自然システムの一部となることが</a:t>
            </a:r>
            <a:r>
              <a:rPr lang="ja-JP" altLang="ja-JP" dirty="0" smtClean="0"/>
              <a:t>必要</a:t>
            </a:r>
            <a:endParaRPr lang="en-US" altLang="ja-JP" dirty="0" smtClean="0"/>
          </a:p>
          <a:p>
            <a:pPr>
              <a:lnSpc>
                <a:spcPct val="120000"/>
              </a:lnSpc>
            </a:pPr>
            <a:r>
              <a:rPr lang="ja-JP" altLang="ja-JP" dirty="0" smtClean="0"/>
              <a:t>もし</a:t>
            </a:r>
            <a:r>
              <a:rPr lang="ja-JP" altLang="ja-JP" dirty="0"/>
              <a:t>，他の惑星文明がこの挑戦をなし遂げていれば，惑星文明は宇宙に豊富だろう．私たちは，自分たちの挑戦をなし遂げた場合にのみ，銀河系の共同体の</a:t>
            </a:r>
            <a:r>
              <a:rPr lang="ja-JP" altLang="ja-JP" dirty="0" smtClean="0"/>
              <a:t>一員</a:t>
            </a:r>
            <a:r>
              <a:rPr lang="ja-JP" altLang="en-US" dirty="0" smtClean="0"/>
              <a:t>となれる</a:t>
            </a:r>
            <a:r>
              <a:rPr lang="ja-JP" altLang="ja-JP" dirty="0" smtClean="0"/>
              <a:t> </a:t>
            </a:r>
            <a:endParaRPr kumimoji="1" lang="ja-JP" altLang="en-US" dirty="0"/>
          </a:p>
        </p:txBody>
      </p:sp>
    </p:spTree>
    <p:extLst>
      <p:ext uri="{BB962C8B-B14F-4D97-AF65-F5344CB8AC3E}">
        <p14:creationId xmlns:p14="http://schemas.microsoft.com/office/powerpoint/2010/main" val="34511580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lang="ja-JP" altLang="ja-JP" dirty="0"/>
              <a:t>惑星進化の段階 </a:t>
            </a:r>
            <a:endParaRPr kumimoji="1" lang="ja-JP" altLang="en-US" dirty="0"/>
          </a:p>
        </p:txBody>
      </p:sp>
      <p:sp>
        <p:nvSpPr>
          <p:cNvPr id="4" name="コンテンツ プレースホルダー 3"/>
          <p:cNvSpPr>
            <a:spLocks noGrp="1"/>
          </p:cNvSpPr>
          <p:nvPr>
            <p:ph idx="1"/>
          </p:nvPr>
        </p:nvSpPr>
        <p:spPr>
          <a:xfrm>
            <a:off x="457200" y="4102100"/>
            <a:ext cx="8229600" cy="2755900"/>
          </a:xfrm>
        </p:spPr>
        <p:txBody>
          <a:bodyPr>
            <a:normAutofit fontScale="70000" lnSpcReduction="20000"/>
          </a:bodyPr>
          <a:lstStyle/>
          <a:p>
            <a:pPr>
              <a:lnSpc>
                <a:spcPct val="120000"/>
              </a:lnSpc>
            </a:pPr>
            <a:r>
              <a:rPr lang="ja-JP" altLang="ja-JP" dirty="0"/>
              <a:t>生命は宇宙の創発特性であって，地球はそのひとつの例であるの</a:t>
            </a:r>
            <a:r>
              <a:rPr lang="ja-JP" altLang="ja-JP" dirty="0" smtClean="0"/>
              <a:t>か</a:t>
            </a:r>
            <a:r>
              <a:rPr lang="ja-JP" altLang="en-US" dirty="0" smtClean="0"/>
              <a:t>？　</a:t>
            </a:r>
            <a:r>
              <a:rPr lang="ja-JP" altLang="ja-JP" dirty="0" smtClean="0"/>
              <a:t>それ</a:t>
            </a:r>
            <a:r>
              <a:rPr lang="ja-JP" altLang="ja-JP" dirty="0"/>
              <a:t>とも生命は例外であり，地球は特異であるの</a:t>
            </a:r>
            <a:r>
              <a:rPr lang="ja-JP" altLang="ja-JP" dirty="0" smtClean="0"/>
              <a:t>か</a:t>
            </a:r>
            <a:r>
              <a:rPr lang="ja-JP" altLang="en-US" dirty="0" smtClean="0"/>
              <a:t>？</a:t>
            </a:r>
            <a:endParaRPr lang="en-US" altLang="ja-JP" dirty="0" smtClean="0"/>
          </a:p>
          <a:p>
            <a:pPr>
              <a:lnSpc>
                <a:spcPct val="120000"/>
              </a:lnSpc>
            </a:pPr>
            <a:r>
              <a:rPr lang="ja-JP" altLang="ja-JP" dirty="0" smtClean="0"/>
              <a:t>物理</a:t>
            </a:r>
            <a:r>
              <a:rPr lang="ja-JP" altLang="ja-JP" dirty="0"/>
              <a:t>法則の働きは，一般に特異性を生みださない．私たちの銀河系だけでも</a:t>
            </a:r>
            <a:r>
              <a:rPr lang="ja-JP" altLang="ja-JP" dirty="0" smtClean="0"/>
              <a:t>数千億</a:t>
            </a:r>
            <a:r>
              <a:rPr lang="ja-JP" altLang="en-US" dirty="0" smtClean="0"/>
              <a:t>個</a:t>
            </a:r>
            <a:r>
              <a:rPr lang="ja-JP" altLang="ja-JP" dirty="0" smtClean="0"/>
              <a:t>の</a:t>
            </a:r>
            <a:r>
              <a:rPr lang="ja-JP" altLang="ja-JP" dirty="0"/>
              <a:t>恒星が</a:t>
            </a:r>
            <a:r>
              <a:rPr lang="ja-JP" altLang="ja-JP" dirty="0" smtClean="0"/>
              <a:t>ある</a:t>
            </a:r>
            <a:r>
              <a:rPr lang="ja-JP" altLang="en-US" dirty="0" smtClean="0"/>
              <a:t>．</a:t>
            </a:r>
            <a:r>
              <a:rPr lang="ja-JP" altLang="ja-JP" dirty="0" smtClean="0"/>
              <a:t>生命が</a:t>
            </a:r>
            <a:r>
              <a:rPr lang="ja-JP" altLang="ja-JP" dirty="0"/>
              <a:t>惑星進化の</a:t>
            </a:r>
            <a:r>
              <a:rPr lang="ja-JP" altLang="ja-JP" dirty="0" smtClean="0"/>
              <a:t>自然</a:t>
            </a:r>
            <a:r>
              <a:rPr lang="ja-JP" altLang="en-US" dirty="0" smtClean="0"/>
              <a:t>な</a:t>
            </a:r>
            <a:r>
              <a:rPr lang="ja-JP" altLang="ja-JP" dirty="0" smtClean="0"/>
              <a:t>結果</a:t>
            </a:r>
            <a:r>
              <a:rPr lang="ja-JP" altLang="ja-JP" dirty="0"/>
              <a:t>であるならば</a:t>
            </a:r>
            <a:r>
              <a:rPr lang="ja-JP" altLang="ja-JP" dirty="0" smtClean="0"/>
              <a:t>，</a:t>
            </a:r>
            <a:r>
              <a:rPr lang="ja-JP" altLang="en-US" dirty="0" smtClean="0"/>
              <a:t>きっと他の</a:t>
            </a:r>
            <a:r>
              <a:rPr lang="ja-JP" altLang="ja-JP" dirty="0" smtClean="0"/>
              <a:t>惑星</a:t>
            </a:r>
            <a:r>
              <a:rPr lang="ja-JP" altLang="en-US" dirty="0" smtClean="0"/>
              <a:t>にも</a:t>
            </a:r>
            <a:r>
              <a:rPr lang="ja-JP" altLang="ja-JP" dirty="0" smtClean="0"/>
              <a:t>生命</a:t>
            </a:r>
            <a:r>
              <a:rPr lang="ja-JP" altLang="ja-JP" dirty="0"/>
              <a:t>が存在</a:t>
            </a:r>
            <a:r>
              <a:rPr lang="ja-JP" altLang="ja-JP" dirty="0" smtClean="0"/>
              <a:t>する</a:t>
            </a:r>
            <a:r>
              <a:rPr lang="ja-JP" altLang="en-US" dirty="0" smtClean="0"/>
              <a:t>だろう</a:t>
            </a:r>
            <a:endParaRPr lang="en-US" altLang="ja-JP" dirty="0" smtClean="0"/>
          </a:p>
          <a:p>
            <a:pPr>
              <a:lnSpc>
                <a:spcPct val="120000"/>
              </a:lnSpc>
            </a:pPr>
            <a:r>
              <a:rPr lang="ja-JP" altLang="ja-JP" dirty="0" smtClean="0"/>
              <a:t>しかし，技術</a:t>
            </a:r>
            <a:r>
              <a:rPr lang="ja-JP" altLang="ja-JP" dirty="0"/>
              <a:t>文明を可能にする現在の状態に至るまでに，地球はきわめて多くの困難を経験したので，私たちは特異かもしれない </a:t>
            </a:r>
            <a:endParaRPr kumimoji="1" lang="ja-JP" altLang="en-US" dirty="0"/>
          </a:p>
        </p:txBody>
      </p:sp>
      <p:pic>
        <p:nvPicPr>
          <p:cNvPr id="5" name="図 4"/>
          <p:cNvPicPr>
            <a:picLocks noChangeAspect="1"/>
          </p:cNvPicPr>
          <p:nvPr/>
        </p:nvPicPr>
        <p:blipFill>
          <a:blip r:embed="rId3"/>
          <a:stretch>
            <a:fillRect/>
          </a:stretch>
        </p:blipFill>
        <p:spPr>
          <a:xfrm>
            <a:off x="0" y="944033"/>
            <a:ext cx="9144000" cy="3132667"/>
          </a:xfrm>
          <a:prstGeom prst="rect">
            <a:avLst/>
          </a:prstGeom>
        </p:spPr>
      </p:pic>
    </p:spTree>
    <p:extLst>
      <p:ext uri="{BB962C8B-B14F-4D97-AF65-F5344CB8AC3E}">
        <p14:creationId xmlns:p14="http://schemas.microsoft.com/office/powerpoint/2010/main" val="25420582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太陽系外惑星の発見数</a:t>
            </a:r>
            <a:endParaRPr kumimoji="1" lang="ja-JP" altLang="en-US" dirty="0"/>
          </a:p>
        </p:txBody>
      </p:sp>
      <p:sp>
        <p:nvSpPr>
          <p:cNvPr id="4" name="コンテンツ プレースホルダー 3"/>
          <p:cNvSpPr>
            <a:spLocks noGrp="1"/>
          </p:cNvSpPr>
          <p:nvPr>
            <p:ph idx="1"/>
          </p:nvPr>
        </p:nvSpPr>
        <p:spPr>
          <a:xfrm>
            <a:off x="457200" y="4870450"/>
            <a:ext cx="8229600" cy="1809750"/>
          </a:xfrm>
        </p:spPr>
        <p:txBody>
          <a:bodyPr>
            <a:normAutofit fontScale="77500" lnSpcReduction="20000"/>
          </a:bodyPr>
          <a:lstStyle/>
          <a:p>
            <a:pPr>
              <a:lnSpc>
                <a:spcPct val="120000"/>
              </a:lnSpc>
            </a:pPr>
            <a:r>
              <a:rPr lang="ja-JP" altLang="ja-JP" dirty="0"/>
              <a:t>新しい技術が惑星探査にめざましい進歩をもたらし，発見される惑星の数は指数関数的に増加して</a:t>
            </a:r>
            <a:r>
              <a:rPr lang="ja-JP" altLang="ja-JP" dirty="0" smtClean="0"/>
              <a:t>いる</a:t>
            </a:r>
            <a:endParaRPr lang="en-US" altLang="ja-JP" dirty="0" smtClean="0"/>
          </a:p>
          <a:p>
            <a:pPr>
              <a:lnSpc>
                <a:spcPct val="120000"/>
              </a:lnSpc>
            </a:pPr>
            <a:r>
              <a:rPr lang="ja-JP" altLang="ja-JP" dirty="0" smtClean="0"/>
              <a:t>惑星</a:t>
            </a:r>
            <a:r>
              <a:rPr lang="ja-JP" altLang="ja-JP" dirty="0"/>
              <a:t>探査の最新情報を与える</a:t>
            </a:r>
            <a:r>
              <a:rPr lang="ja-JP" altLang="ja-JP" dirty="0" smtClean="0"/>
              <a:t>ウエブサイト</a:t>
            </a:r>
            <a:endParaRPr lang="en-US" altLang="ja-JP" dirty="0" smtClean="0"/>
          </a:p>
          <a:p>
            <a:pPr lvl="1">
              <a:lnSpc>
                <a:spcPct val="120000"/>
              </a:lnSpc>
            </a:pPr>
            <a:r>
              <a:rPr lang="en-US" altLang="ja-JP" dirty="0" smtClean="0"/>
              <a:t>http</a:t>
            </a:r>
            <a:r>
              <a:rPr lang="en-US" altLang="ja-JP" dirty="0"/>
              <a:t>://</a:t>
            </a:r>
            <a:r>
              <a:rPr lang="en-US" altLang="ja-JP" dirty="0" err="1" smtClean="0"/>
              <a:t>exoplanet.eu</a:t>
            </a:r>
            <a:endParaRPr kumimoji="1" lang="ja-JP" altLang="en-US" dirty="0"/>
          </a:p>
        </p:txBody>
      </p:sp>
      <p:pic>
        <p:nvPicPr>
          <p:cNvPr id="5" name="図 4"/>
          <p:cNvPicPr>
            <a:picLocks noChangeAspect="1"/>
          </p:cNvPicPr>
          <p:nvPr/>
        </p:nvPicPr>
        <p:blipFill>
          <a:blip r:embed="rId3"/>
          <a:stretch>
            <a:fillRect/>
          </a:stretch>
        </p:blipFill>
        <p:spPr>
          <a:xfrm>
            <a:off x="1380490" y="1244600"/>
            <a:ext cx="6383020" cy="3520440"/>
          </a:xfrm>
          <a:prstGeom prst="rect">
            <a:avLst/>
          </a:prstGeom>
        </p:spPr>
      </p:pic>
    </p:spTree>
    <p:extLst>
      <p:ext uri="{BB962C8B-B14F-4D97-AF65-F5344CB8AC3E}">
        <p14:creationId xmlns:p14="http://schemas.microsoft.com/office/powerpoint/2010/main" val="16618465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惑星探査の方法</a:t>
            </a:r>
            <a:endParaRPr kumimoji="1" lang="ja-JP" altLang="en-US" dirty="0"/>
          </a:p>
        </p:txBody>
      </p:sp>
      <p:sp>
        <p:nvSpPr>
          <p:cNvPr id="5" name="コンテンツ プレースホルダー 4"/>
          <p:cNvSpPr>
            <a:spLocks noGrp="1"/>
          </p:cNvSpPr>
          <p:nvPr>
            <p:ph idx="1"/>
          </p:nvPr>
        </p:nvSpPr>
        <p:spPr>
          <a:xfrm>
            <a:off x="4618566" y="1143000"/>
            <a:ext cx="4394200" cy="5715000"/>
          </a:xfrm>
        </p:spPr>
        <p:txBody>
          <a:bodyPr>
            <a:normAutofit fontScale="70000" lnSpcReduction="20000"/>
          </a:bodyPr>
          <a:lstStyle/>
          <a:p>
            <a:pPr>
              <a:lnSpc>
                <a:spcPct val="120000"/>
              </a:lnSpc>
            </a:pPr>
            <a:r>
              <a:rPr lang="ja-JP" altLang="ja-JP" dirty="0" smtClean="0"/>
              <a:t>ドップラー法．</a:t>
            </a:r>
            <a:r>
              <a:rPr lang="ja-JP" altLang="ja-JP" dirty="0"/>
              <a:t>惑星は恒星に重力をおよぼすので，惑星が地球側にあるか，遠い側にあるかによって，恒星の相対</a:t>
            </a:r>
            <a:r>
              <a:rPr lang="ja-JP" altLang="ja-JP" dirty="0" smtClean="0"/>
              <a:t>速度が変化する</a:t>
            </a:r>
            <a:endParaRPr lang="en-US" altLang="ja-JP" dirty="0" smtClean="0"/>
          </a:p>
          <a:p>
            <a:pPr lvl="1">
              <a:lnSpc>
                <a:spcPct val="120000"/>
              </a:lnSpc>
            </a:pPr>
            <a:r>
              <a:rPr lang="en-US" altLang="ja-JP" dirty="0" smtClean="0"/>
              <a:t>10 </a:t>
            </a:r>
            <a:r>
              <a:rPr lang="en-US" altLang="ja-JP" dirty="0"/>
              <a:t>m/</a:t>
            </a:r>
            <a:r>
              <a:rPr lang="en-US" altLang="ja-JP" dirty="0" smtClean="0"/>
              <a:t>s = 36 km/h</a:t>
            </a:r>
            <a:r>
              <a:rPr lang="ja-JP" altLang="en-US" dirty="0" smtClean="0"/>
              <a:t>くらい</a:t>
            </a:r>
            <a:r>
              <a:rPr lang="ja-JP" altLang="ja-JP" dirty="0" smtClean="0"/>
              <a:t>の速度</a:t>
            </a:r>
            <a:r>
              <a:rPr lang="ja-JP" altLang="en-US" dirty="0" smtClean="0"/>
              <a:t>変化を検出する</a:t>
            </a:r>
            <a:endParaRPr lang="en-US" altLang="ja-JP" dirty="0" smtClean="0"/>
          </a:p>
          <a:p>
            <a:pPr>
              <a:lnSpc>
                <a:spcPct val="120000"/>
              </a:lnSpc>
            </a:pPr>
            <a:r>
              <a:rPr lang="ja-JP" altLang="ja-JP" dirty="0" smtClean="0"/>
              <a:t>通過法．</a:t>
            </a:r>
            <a:r>
              <a:rPr lang="ja-JP" altLang="ja-JP" dirty="0"/>
              <a:t>惑星が恒星の前面を通過すると</a:t>
            </a:r>
            <a:r>
              <a:rPr lang="ja-JP" altLang="ja-JP" dirty="0" smtClean="0"/>
              <a:t>，恒星</a:t>
            </a:r>
            <a:r>
              <a:rPr lang="ja-JP" altLang="ja-JP" dirty="0"/>
              <a:t>の</a:t>
            </a:r>
            <a:r>
              <a:rPr lang="ja-JP" altLang="ja-JP" dirty="0" smtClean="0"/>
              <a:t>輝度が低下する</a:t>
            </a:r>
            <a:endParaRPr lang="en-US" altLang="ja-JP" dirty="0" smtClean="0"/>
          </a:p>
          <a:p>
            <a:pPr lvl="1">
              <a:lnSpc>
                <a:spcPct val="120000"/>
              </a:lnSpc>
            </a:pPr>
            <a:r>
              <a:rPr lang="ja-JP" altLang="ja-JP" dirty="0" smtClean="0"/>
              <a:t>通過</a:t>
            </a:r>
            <a:r>
              <a:rPr lang="ja-JP" altLang="ja-JP" dirty="0"/>
              <a:t>の所要時間と周期は，惑星から恒星までの</a:t>
            </a:r>
            <a:r>
              <a:rPr lang="ja-JP" altLang="ja-JP" dirty="0" smtClean="0"/>
              <a:t>距離を</a:t>
            </a:r>
            <a:r>
              <a:rPr lang="ja-JP" altLang="ja-JP" dirty="0"/>
              <a:t>与える．輝度の減少の程度は，惑星の</a:t>
            </a:r>
            <a:r>
              <a:rPr lang="ja-JP" altLang="ja-JP" dirty="0" smtClean="0"/>
              <a:t>サイズを</a:t>
            </a:r>
            <a:r>
              <a:rPr lang="ja-JP" altLang="ja-JP" dirty="0"/>
              <a:t>与える </a:t>
            </a:r>
            <a:endParaRPr lang="en-US" altLang="ja-JP" dirty="0" smtClean="0"/>
          </a:p>
          <a:p>
            <a:pPr>
              <a:lnSpc>
                <a:spcPct val="120000"/>
              </a:lnSpc>
            </a:pPr>
            <a:r>
              <a:rPr lang="ja-JP" altLang="ja-JP" dirty="0"/>
              <a:t>通過法とドップラー法の両方で観測できれば，惑星の密度</a:t>
            </a:r>
            <a:r>
              <a:rPr lang="ja-JP" altLang="ja-JP" dirty="0" smtClean="0"/>
              <a:t>を</a:t>
            </a:r>
            <a:r>
              <a:rPr lang="ja-JP" altLang="en-US" dirty="0" smtClean="0"/>
              <a:t>推定</a:t>
            </a:r>
            <a:r>
              <a:rPr lang="ja-JP" altLang="ja-JP" dirty="0" smtClean="0"/>
              <a:t>できる</a:t>
            </a:r>
            <a:endParaRPr kumimoji="1" lang="ja-JP" altLang="en-US" dirty="0"/>
          </a:p>
        </p:txBody>
      </p:sp>
      <p:pic>
        <p:nvPicPr>
          <p:cNvPr id="6" name="図 5"/>
          <p:cNvPicPr>
            <a:picLocks noChangeAspect="1"/>
          </p:cNvPicPr>
          <p:nvPr/>
        </p:nvPicPr>
        <p:blipFill>
          <a:blip r:embed="rId3"/>
          <a:stretch>
            <a:fillRect/>
          </a:stretch>
        </p:blipFill>
        <p:spPr>
          <a:xfrm>
            <a:off x="206798" y="1143000"/>
            <a:ext cx="4204970" cy="2684780"/>
          </a:xfrm>
          <a:prstGeom prst="rect">
            <a:avLst/>
          </a:prstGeom>
        </p:spPr>
      </p:pic>
      <p:pic>
        <p:nvPicPr>
          <p:cNvPr id="7" name="図 6"/>
          <p:cNvPicPr>
            <a:picLocks noChangeAspect="1"/>
          </p:cNvPicPr>
          <p:nvPr/>
        </p:nvPicPr>
        <p:blipFill>
          <a:blip r:embed="rId4"/>
          <a:stretch>
            <a:fillRect/>
          </a:stretch>
        </p:blipFill>
        <p:spPr>
          <a:xfrm>
            <a:off x="131233" y="4229100"/>
            <a:ext cx="4356100" cy="2115820"/>
          </a:xfrm>
          <a:prstGeom prst="rect">
            <a:avLst/>
          </a:prstGeom>
        </p:spPr>
      </p:pic>
      <p:sp>
        <p:nvSpPr>
          <p:cNvPr id="3" name="テキスト ボックス 2"/>
          <p:cNvSpPr txBox="1"/>
          <p:nvPr/>
        </p:nvSpPr>
        <p:spPr>
          <a:xfrm>
            <a:off x="206798" y="773668"/>
            <a:ext cx="1360469" cy="369332"/>
          </a:xfrm>
          <a:prstGeom prst="rect">
            <a:avLst/>
          </a:prstGeom>
          <a:noFill/>
        </p:spPr>
        <p:txBody>
          <a:bodyPr wrap="none" rtlCol="0">
            <a:spAutoFit/>
          </a:bodyPr>
          <a:lstStyle/>
          <a:p>
            <a:r>
              <a:rPr lang="ja-JP" altLang="ja-JP" dirty="0"/>
              <a:t>ドップラー法</a:t>
            </a:r>
            <a:endParaRPr kumimoji="1" lang="ja-JP" altLang="en-US" dirty="0"/>
          </a:p>
        </p:txBody>
      </p:sp>
      <p:sp>
        <p:nvSpPr>
          <p:cNvPr id="4" name="テキスト ボックス 3"/>
          <p:cNvSpPr txBox="1"/>
          <p:nvPr/>
        </p:nvSpPr>
        <p:spPr>
          <a:xfrm>
            <a:off x="206798" y="3827780"/>
            <a:ext cx="877163" cy="369332"/>
          </a:xfrm>
          <a:prstGeom prst="rect">
            <a:avLst/>
          </a:prstGeom>
          <a:noFill/>
        </p:spPr>
        <p:txBody>
          <a:bodyPr wrap="none" rtlCol="0">
            <a:spAutoFit/>
          </a:bodyPr>
          <a:lstStyle/>
          <a:p>
            <a:r>
              <a:rPr lang="ja-JP" altLang="ja-JP" dirty="0"/>
              <a:t>通過法</a:t>
            </a:r>
            <a:endParaRPr kumimoji="1" lang="ja-JP" altLang="en-US" dirty="0"/>
          </a:p>
        </p:txBody>
      </p:sp>
    </p:spTree>
    <p:extLst>
      <p:ext uri="{BB962C8B-B14F-4D97-AF65-F5344CB8AC3E}">
        <p14:creationId xmlns:p14="http://schemas.microsoft.com/office/powerpoint/2010/main" val="4392503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fontScale="90000"/>
          </a:bodyPr>
          <a:lstStyle/>
          <a:p>
            <a:r>
              <a:rPr lang="ja-JP" altLang="en-US" dirty="0" smtClean="0"/>
              <a:t>発見された惑星の質量と軌道長半径</a:t>
            </a:r>
            <a:endParaRPr kumimoji="1" lang="ja-JP" altLang="en-US" dirty="0"/>
          </a:p>
        </p:txBody>
      </p:sp>
      <p:sp>
        <p:nvSpPr>
          <p:cNvPr id="4" name="コンテンツ プレースホルダー 3"/>
          <p:cNvSpPr>
            <a:spLocks noGrp="1"/>
          </p:cNvSpPr>
          <p:nvPr>
            <p:ph idx="1"/>
          </p:nvPr>
        </p:nvSpPr>
        <p:spPr>
          <a:xfrm>
            <a:off x="4546176" y="1130300"/>
            <a:ext cx="4445000" cy="5715000"/>
          </a:xfrm>
        </p:spPr>
        <p:txBody>
          <a:bodyPr>
            <a:normAutofit fontScale="70000" lnSpcReduction="20000"/>
          </a:bodyPr>
          <a:lstStyle/>
          <a:p>
            <a:pPr>
              <a:lnSpc>
                <a:spcPct val="120000"/>
              </a:lnSpc>
            </a:pPr>
            <a:r>
              <a:rPr lang="ja-JP" altLang="ja-JP" dirty="0" smtClean="0"/>
              <a:t>太陽</a:t>
            </a:r>
            <a:r>
              <a:rPr lang="ja-JP" altLang="ja-JP" dirty="0"/>
              <a:t>系の外惑星と同じくらいのサイズの多くの惑星が発見</a:t>
            </a:r>
            <a:r>
              <a:rPr lang="ja-JP" altLang="ja-JP" dirty="0" smtClean="0"/>
              <a:t>された</a:t>
            </a:r>
            <a:endParaRPr lang="en-US" altLang="ja-JP" dirty="0"/>
          </a:p>
          <a:p>
            <a:pPr lvl="1">
              <a:lnSpc>
                <a:spcPct val="120000"/>
              </a:lnSpc>
            </a:pPr>
            <a:r>
              <a:rPr lang="ja-JP" altLang="ja-JP" dirty="0" smtClean="0"/>
              <a:t>そのほとんどは，恒星</a:t>
            </a:r>
            <a:r>
              <a:rPr lang="ja-JP" altLang="ja-JP" dirty="0"/>
              <a:t>に近い．より遠くにある小さな惑星は，発見が</a:t>
            </a:r>
            <a:r>
              <a:rPr lang="ja-JP" altLang="ja-JP" dirty="0" smtClean="0"/>
              <a:t>難しい</a:t>
            </a:r>
            <a:endParaRPr lang="ja-JP" altLang="ja-JP" dirty="0"/>
          </a:p>
          <a:p>
            <a:pPr>
              <a:lnSpc>
                <a:spcPct val="120000"/>
              </a:lnSpc>
            </a:pPr>
            <a:r>
              <a:rPr lang="ja-JP" altLang="ja-JP" dirty="0" smtClean="0"/>
              <a:t>太陽</a:t>
            </a:r>
            <a:r>
              <a:rPr lang="ja-JP" altLang="ja-JP" dirty="0"/>
              <a:t>系の特徴は，至るところにあるわけではない</a:t>
            </a:r>
            <a:r>
              <a:rPr lang="ja-JP" altLang="ja-JP" dirty="0" smtClean="0"/>
              <a:t>．</a:t>
            </a:r>
            <a:endParaRPr lang="en-US" altLang="ja-JP" dirty="0" smtClean="0"/>
          </a:p>
          <a:p>
            <a:pPr lvl="1">
              <a:lnSpc>
                <a:spcPct val="120000"/>
              </a:lnSpc>
            </a:pPr>
            <a:r>
              <a:rPr lang="ja-JP" altLang="ja-JP" dirty="0" smtClean="0"/>
              <a:t>太陽</a:t>
            </a:r>
            <a:r>
              <a:rPr lang="ja-JP" altLang="ja-JP" dirty="0"/>
              <a:t>から惑星までの距離が簡単な数列で表せるというボーデの法則は，惑星系にあまねく当てはまるわけでは</a:t>
            </a:r>
            <a:r>
              <a:rPr lang="ja-JP" altLang="ja-JP" dirty="0" smtClean="0"/>
              <a:t>ない</a:t>
            </a:r>
            <a:endParaRPr lang="en-US" altLang="ja-JP" dirty="0"/>
          </a:p>
          <a:p>
            <a:pPr lvl="1">
              <a:lnSpc>
                <a:spcPct val="120000"/>
              </a:lnSpc>
            </a:pPr>
            <a:r>
              <a:rPr lang="ja-JP" altLang="ja-JP" dirty="0" smtClean="0"/>
              <a:t>内惑星</a:t>
            </a:r>
            <a:r>
              <a:rPr lang="ja-JP" altLang="ja-JP" dirty="0"/>
              <a:t>と外惑星の間の対照は，ある型の惑星系にのみ見られ，一般則では</a:t>
            </a:r>
            <a:r>
              <a:rPr lang="ja-JP" altLang="ja-JP" dirty="0" smtClean="0"/>
              <a:t>ない</a:t>
            </a:r>
            <a:endParaRPr lang="en-US" altLang="ja-JP" dirty="0" smtClean="0"/>
          </a:p>
          <a:p>
            <a:pPr lvl="1">
              <a:lnSpc>
                <a:spcPct val="120000"/>
              </a:lnSpc>
            </a:pPr>
            <a:r>
              <a:rPr lang="ja-JP" altLang="ja-JP" dirty="0" smtClean="0"/>
              <a:t>惑星</a:t>
            </a:r>
            <a:r>
              <a:rPr lang="ja-JP" altLang="ja-JP" dirty="0"/>
              <a:t>系の型の分布を知るためには，さらに研究が</a:t>
            </a:r>
            <a:r>
              <a:rPr lang="ja-JP" altLang="ja-JP" dirty="0" smtClean="0"/>
              <a:t>必要</a:t>
            </a:r>
            <a:endParaRPr kumimoji="1" lang="ja-JP" altLang="en-US" dirty="0"/>
          </a:p>
        </p:txBody>
      </p:sp>
      <p:sp>
        <p:nvSpPr>
          <p:cNvPr id="6" name="正方形/長方形 5"/>
          <p:cNvSpPr/>
          <p:nvPr/>
        </p:nvSpPr>
        <p:spPr>
          <a:xfrm>
            <a:off x="151400" y="5248910"/>
            <a:ext cx="4240530" cy="923330"/>
          </a:xfrm>
          <a:prstGeom prst="rect">
            <a:avLst/>
          </a:prstGeom>
        </p:spPr>
        <p:txBody>
          <a:bodyPr wrap="square">
            <a:spAutoFit/>
          </a:bodyPr>
          <a:lstStyle/>
          <a:p>
            <a:r>
              <a:rPr lang="en-US" altLang="ja-JP" dirty="0" smtClean="0"/>
              <a:t>2010</a:t>
            </a:r>
            <a:r>
              <a:rPr lang="ja-JP" altLang="ja-JP" dirty="0" smtClean="0"/>
              <a:t>年まで</a:t>
            </a:r>
            <a:r>
              <a:rPr lang="ja-JP" altLang="ja-JP" dirty="0"/>
              <a:t>に発見</a:t>
            </a:r>
            <a:r>
              <a:rPr lang="ja-JP" altLang="ja-JP" dirty="0" smtClean="0"/>
              <a:t>された太陽</a:t>
            </a:r>
            <a:r>
              <a:rPr lang="ja-JP" altLang="ja-JP" dirty="0"/>
              <a:t>系外</a:t>
            </a:r>
            <a:r>
              <a:rPr lang="ja-JP" altLang="ja-JP" dirty="0" smtClean="0"/>
              <a:t>惑星の</a:t>
            </a:r>
            <a:r>
              <a:rPr lang="ja-JP" altLang="ja-JP" dirty="0"/>
              <a:t>質量と軌道の長半径</a:t>
            </a:r>
            <a:r>
              <a:rPr lang="ja-JP" altLang="ja-JP" dirty="0" smtClean="0"/>
              <a:t>．文字</a:t>
            </a:r>
            <a:r>
              <a:rPr lang="ja-JP" altLang="ja-JP" dirty="0"/>
              <a:t>は，私たちの太陽系の</a:t>
            </a:r>
            <a:r>
              <a:rPr lang="ja-JP" altLang="ja-JP" dirty="0" smtClean="0"/>
              <a:t>惑星</a:t>
            </a:r>
            <a:endParaRPr lang="ja-JP" altLang="en-US" dirty="0"/>
          </a:p>
        </p:txBody>
      </p:sp>
      <p:pic>
        <p:nvPicPr>
          <p:cNvPr id="5" name="図 4"/>
          <p:cNvPicPr>
            <a:picLocks noChangeAspect="1"/>
          </p:cNvPicPr>
          <p:nvPr/>
        </p:nvPicPr>
        <p:blipFill>
          <a:blip r:embed="rId3"/>
          <a:stretch>
            <a:fillRect/>
          </a:stretch>
        </p:blipFill>
        <p:spPr>
          <a:xfrm>
            <a:off x="152823" y="1257300"/>
            <a:ext cx="4240530" cy="3991610"/>
          </a:xfrm>
          <a:prstGeom prst="rect">
            <a:avLst/>
          </a:prstGeom>
        </p:spPr>
      </p:pic>
    </p:spTree>
    <p:extLst>
      <p:ext uri="{BB962C8B-B14F-4D97-AF65-F5344CB8AC3E}">
        <p14:creationId xmlns:p14="http://schemas.microsoft.com/office/powerpoint/2010/main" val="39882367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ケプラー宇宙望遠鏡</a:t>
            </a:r>
            <a:endParaRPr kumimoji="1" lang="ja-JP" altLang="en-US" dirty="0"/>
          </a:p>
        </p:txBody>
      </p:sp>
      <p:sp>
        <p:nvSpPr>
          <p:cNvPr id="5" name="コンテンツ プレースホルダー 4"/>
          <p:cNvSpPr>
            <a:spLocks noGrp="1"/>
          </p:cNvSpPr>
          <p:nvPr>
            <p:ph idx="1"/>
          </p:nvPr>
        </p:nvSpPr>
        <p:spPr>
          <a:xfrm>
            <a:off x="457200" y="4870450"/>
            <a:ext cx="8229600" cy="1987550"/>
          </a:xfrm>
        </p:spPr>
        <p:txBody>
          <a:bodyPr>
            <a:normAutofit fontScale="70000" lnSpcReduction="20000"/>
          </a:bodyPr>
          <a:lstStyle/>
          <a:p>
            <a:pPr>
              <a:lnSpc>
                <a:spcPct val="120000"/>
              </a:lnSpc>
            </a:pPr>
            <a:r>
              <a:rPr lang="ja-JP" altLang="ja-JP" dirty="0" smtClean="0"/>
              <a:t>惑星</a:t>
            </a:r>
            <a:r>
              <a:rPr lang="ja-JP" altLang="ja-JP" dirty="0"/>
              <a:t>探査</a:t>
            </a:r>
            <a:r>
              <a:rPr lang="ja-JP" altLang="ja-JP" dirty="0" smtClean="0"/>
              <a:t>衛星</a:t>
            </a:r>
            <a:r>
              <a:rPr lang="ja-JP" altLang="en-US" dirty="0" smtClean="0"/>
              <a:t>．</a:t>
            </a:r>
            <a:r>
              <a:rPr lang="ja-JP" altLang="ja-JP" dirty="0" smtClean="0"/>
              <a:t>太陽</a:t>
            </a:r>
            <a:r>
              <a:rPr lang="ja-JP" altLang="ja-JP" dirty="0"/>
              <a:t>に似た恒星の</a:t>
            </a:r>
            <a:r>
              <a:rPr lang="ja-JP" altLang="ja-JP" dirty="0" smtClean="0"/>
              <a:t>ハビタブルゾーンに</a:t>
            </a:r>
            <a:r>
              <a:rPr lang="ja-JP" altLang="ja-JP" dirty="0"/>
              <a:t>ある地球型惑星を発見するために</a:t>
            </a:r>
            <a:r>
              <a:rPr lang="ja-JP" altLang="ja-JP" dirty="0" smtClean="0"/>
              <a:t>打ち上げられた</a:t>
            </a:r>
            <a:endParaRPr lang="en-US" altLang="ja-JP" dirty="0" smtClean="0"/>
          </a:p>
          <a:p>
            <a:pPr>
              <a:lnSpc>
                <a:spcPct val="120000"/>
              </a:lnSpc>
            </a:pPr>
            <a:r>
              <a:rPr lang="ja-JP" altLang="ja-JP" dirty="0" smtClean="0"/>
              <a:t>通過法．</a:t>
            </a:r>
            <a:r>
              <a:rPr lang="ja-JP" altLang="ja-JP" dirty="0"/>
              <a:t>恒星光度のわずかな変化を検出できる超高</a:t>
            </a:r>
            <a:r>
              <a:rPr lang="ja-JP" altLang="ja-JP" dirty="0" smtClean="0"/>
              <a:t>感度</a:t>
            </a:r>
            <a:endParaRPr lang="en-US" altLang="ja-JP" dirty="0" smtClean="0"/>
          </a:p>
          <a:p>
            <a:pPr>
              <a:lnSpc>
                <a:spcPct val="120000"/>
              </a:lnSpc>
            </a:pPr>
            <a:r>
              <a:rPr lang="ja-JP" altLang="ja-JP" dirty="0" smtClean="0"/>
              <a:t>目</a:t>
            </a:r>
            <a:r>
              <a:rPr lang="ja-JP" altLang="ja-JP" dirty="0"/>
              <a:t>に見える空の</a:t>
            </a:r>
            <a:r>
              <a:rPr lang="en-US" altLang="ja-JP" dirty="0"/>
              <a:t>400</a:t>
            </a:r>
            <a:r>
              <a:rPr lang="ja-JP" altLang="ja-JP" dirty="0"/>
              <a:t>分の</a:t>
            </a:r>
            <a:r>
              <a:rPr lang="en-US" altLang="ja-JP" dirty="0"/>
              <a:t>1</a:t>
            </a:r>
            <a:r>
              <a:rPr lang="ja-JP" altLang="ja-JP" dirty="0"/>
              <a:t>と</a:t>
            </a:r>
            <a:r>
              <a:rPr lang="ja-JP" altLang="ja-JP" dirty="0" smtClean="0"/>
              <a:t>いう小さな</a:t>
            </a:r>
            <a:r>
              <a:rPr lang="ja-JP" altLang="ja-JP" dirty="0"/>
              <a:t>領域にある</a:t>
            </a:r>
            <a:r>
              <a:rPr lang="en-US" altLang="ja-JP" dirty="0"/>
              <a:t>15</a:t>
            </a:r>
            <a:r>
              <a:rPr lang="ja-JP" altLang="ja-JP" dirty="0"/>
              <a:t>万個の恒星を連続的に観測する </a:t>
            </a:r>
            <a:endParaRPr kumimoji="1" lang="ja-JP" altLang="en-US" dirty="0"/>
          </a:p>
        </p:txBody>
      </p:sp>
      <p:grpSp>
        <p:nvGrpSpPr>
          <p:cNvPr id="7" name="図形グループ 6"/>
          <p:cNvGrpSpPr/>
          <p:nvPr/>
        </p:nvGrpSpPr>
        <p:grpSpPr>
          <a:xfrm>
            <a:off x="834394" y="1028700"/>
            <a:ext cx="7475212" cy="3632200"/>
            <a:chOff x="834394" y="990600"/>
            <a:chExt cx="7475212" cy="3632200"/>
          </a:xfrm>
        </p:grpSpPr>
        <p:pic>
          <p:nvPicPr>
            <p:cNvPr id="3" name="図 2" descr="LombergA10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1844" y="990600"/>
              <a:ext cx="4287762" cy="3240000"/>
            </a:xfrm>
            <a:prstGeom prst="rect">
              <a:avLst/>
            </a:prstGeom>
          </p:spPr>
        </p:pic>
        <p:pic>
          <p:nvPicPr>
            <p:cNvPr id="4" name="図 3" descr="772px-Kepler_Space_Telesco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94" y="1050024"/>
              <a:ext cx="2353056" cy="3121152"/>
            </a:xfrm>
            <a:prstGeom prst="rect">
              <a:avLst/>
            </a:prstGeom>
          </p:spPr>
        </p:pic>
        <p:sp>
          <p:nvSpPr>
            <p:cNvPr id="6" name="テキスト ボックス 5"/>
            <p:cNvSpPr txBox="1"/>
            <p:nvPr/>
          </p:nvSpPr>
          <p:spPr>
            <a:xfrm>
              <a:off x="2255876" y="4253468"/>
              <a:ext cx="4632248" cy="369332"/>
            </a:xfrm>
            <a:prstGeom prst="rect">
              <a:avLst/>
            </a:prstGeom>
            <a:noFill/>
          </p:spPr>
          <p:txBody>
            <a:bodyPr wrap="none" rtlCol="0">
              <a:spAutoFit/>
            </a:bodyPr>
            <a:lstStyle/>
            <a:p>
              <a:r>
                <a:rPr lang="en-US" altLang="ja-JP" dirty="0"/>
                <a:t>http://</a:t>
              </a:r>
              <a:r>
                <a:rPr lang="en-US" altLang="ja-JP" dirty="0" err="1"/>
                <a:t>ja.wikipedia.org</a:t>
              </a:r>
              <a:r>
                <a:rPr lang="en-US" altLang="ja-JP" dirty="0"/>
                <a:t>/wiki/</a:t>
              </a:r>
              <a:r>
                <a:rPr lang="ja-JP" altLang="en-US" dirty="0"/>
                <a:t>ケプラー</a:t>
              </a:r>
              <a:r>
                <a:rPr lang="en-US" altLang="ja-JP" dirty="0"/>
                <a:t>_(</a:t>
              </a:r>
              <a:r>
                <a:rPr lang="ja-JP" altLang="en-US" dirty="0"/>
                <a:t>探査機</a:t>
              </a:r>
              <a:r>
                <a:rPr lang="en-US" altLang="ja-JP" dirty="0"/>
                <a:t>)</a:t>
              </a:r>
              <a:endParaRPr kumimoji="1" lang="ja-JP" altLang="en-US" dirty="0"/>
            </a:p>
          </p:txBody>
        </p:sp>
      </p:grpSp>
    </p:spTree>
    <p:extLst>
      <p:ext uri="{BB962C8B-B14F-4D97-AF65-F5344CB8AC3E}">
        <p14:creationId xmlns:p14="http://schemas.microsoft.com/office/powerpoint/2010/main" val="25331430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fontScale="90000"/>
          </a:bodyPr>
          <a:lstStyle/>
          <a:p>
            <a:r>
              <a:rPr kumimoji="1" lang="ja-JP" altLang="en-US" dirty="0" smtClean="0"/>
              <a:t>発見された惑星の質量と軌道周期</a:t>
            </a:r>
            <a:endParaRPr kumimoji="1" lang="ja-JP" altLang="en-US" dirty="0"/>
          </a:p>
        </p:txBody>
      </p:sp>
      <p:sp>
        <p:nvSpPr>
          <p:cNvPr id="4" name="コンテンツ プレースホルダー 3"/>
          <p:cNvSpPr>
            <a:spLocks noGrp="1"/>
          </p:cNvSpPr>
          <p:nvPr>
            <p:ph idx="1"/>
          </p:nvPr>
        </p:nvSpPr>
        <p:spPr>
          <a:xfrm>
            <a:off x="4387426" y="1003300"/>
            <a:ext cx="4714240" cy="5854700"/>
          </a:xfrm>
        </p:spPr>
        <p:txBody>
          <a:bodyPr>
            <a:normAutofit fontScale="70000" lnSpcReduction="20000"/>
          </a:bodyPr>
          <a:lstStyle/>
          <a:p>
            <a:pPr>
              <a:lnSpc>
                <a:spcPct val="120000"/>
              </a:lnSpc>
            </a:pPr>
            <a:r>
              <a:rPr lang="ja-JP" altLang="ja-JP" dirty="0"/>
              <a:t>ケプラーは，</a:t>
            </a:r>
            <a:r>
              <a:rPr lang="en-US" altLang="ja-JP" dirty="0"/>
              <a:t>1,000</a:t>
            </a:r>
            <a:r>
              <a:rPr lang="ja-JP" altLang="ja-JP" dirty="0"/>
              <a:t>個以上の惑星の候補を</a:t>
            </a:r>
            <a:r>
              <a:rPr lang="ja-JP" altLang="ja-JP" dirty="0" smtClean="0"/>
              <a:t>見つけた</a:t>
            </a:r>
            <a:endParaRPr lang="en-US" altLang="ja-JP" dirty="0" smtClean="0"/>
          </a:p>
          <a:p>
            <a:pPr lvl="1">
              <a:lnSpc>
                <a:spcPct val="120000"/>
              </a:lnSpc>
            </a:pPr>
            <a:r>
              <a:rPr lang="ja-JP" altLang="ja-JP" dirty="0" smtClean="0"/>
              <a:t>初期</a:t>
            </a:r>
            <a:r>
              <a:rPr lang="ja-JP" altLang="ja-JP" dirty="0"/>
              <a:t>の結果は</a:t>
            </a:r>
            <a:r>
              <a:rPr lang="ja-JP" altLang="ja-JP" dirty="0" smtClean="0"/>
              <a:t>，惑星</a:t>
            </a:r>
            <a:r>
              <a:rPr lang="ja-JP" altLang="ja-JP" dirty="0"/>
              <a:t>の質量の下限を広げた．しかし</a:t>
            </a:r>
            <a:r>
              <a:rPr lang="ja-JP" altLang="ja-JP" dirty="0" smtClean="0"/>
              <a:t>，公転</a:t>
            </a:r>
            <a:r>
              <a:rPr lang="ja-JP" altLang="ja-JP" dirty="0"/>
              <a:t>周期のデータはまだ限られて</a:t>
            </a:r>
            <a:r>
              <a:rPr lang="ja-JP" altLang="ja-JP" dirty="0" smtClean="0"/>
              <a:t>いる</a:t>
            </a:r>
            <a:endParaRPr lang="en-US" altLang="ja-JP" dirty="0" smtClean="0"/>
          </a:p>
          <a:p>
            <a:pPr>
              <a:lnSpc>
                <a:spcPct val="120000"/>
              </a:lnSpc>
            </a:pPr>
            <a:r>
              <a:rPr lang="ja-JP" altLang="ja-JP" dirty="0" smtClean="0"/>
              <a:t>複数</a:t>
            </a:r>
            <a:r>
              <a:rPr lang="ja-JP" altLang="ja-JP" dirty="0"/>
              <a:t>の惑星を持つ惑星系を</a:t>
            </a:r>
            <a:r>
              <a:rPr lang="ja-JP" altLang="ja-JP" dirty="0" smtClean="0"/>
              <a:t>発見</a:t>
            </a:r>
            <a:endParaRPr lang="en-US" altLang="ja-JP" dirty="0" smtClean="0"/>
          </a:p>
          <a:p>
            <a:pPr>
              <a:lnSpc>
                <a:spcPct val="120000"/>
              </a:lnSpc>
            </a:pPr>
            <a:r>
              <a:rPr lang="en-US" altLang="ja-JP" dirty="0" smtClean="0"/>
              <a:t>2014</a:t>
            </a:r>
            <a:r>
              <a:rPr lang="ja-JP" altLang="en-US" dirty="0" smtClean="0"/>
              <a:t>年</a:t>
            </a:r>
            <a:r>
              <a:rPr lang="en-US" altLang="ja-JP" dirty="0" smtClean="0"/>
              <a:t>4</a:t>
            </a:r>
            <a:r>
              <a:rPr lang="ja-JP" altLang="en-US" dirty="0"/>
              <a:t>月</a:t>
            </a:r>
            <a:r>
              <a:rPr lang="en-US" altLang="ja-JP" dirty="0"/>
              <a:t>17</a:t>
            </a:r>
            <a:r>
              <a:rPr lang="ja-JP" altLang="en-US" dirty="0" smtClean="0"/>
              <a:t>日，</a:t>
            </a:r>
            <a:r>
              <a:rPr lang="en-US" altLang="ja-JP" dirty="0"/>
              <a:t>NASA</a:t>
            </a:r>
            <a:r>
              <a:rPr lang="ja-JP" altLang="en-US" dirty="0"/>
              <a:t>は</a:t>
            </a:r>
            <a:r>
              <a:rPr lang="ja-JP" altLang="en-US" dirty="0" smtClean="0"/>
              <a:t>地球</a:t>
            </a:r>
            <a:r>
              <a:rPr lang="ja-JP" altLang="en-US" dirty="0"/>
              <a:t>によく似た惑星「ケプラー</a:t>
            </a:r>
            <a:r>
              <a:rPr lang="en-US" altLang="ja-JP" dirty="0"/>
              <a:t>186f</a:t>
            </a:r>
            <a:r>
              <a:rPr lang="ja-JP" altLang="en-US" dirty="0" smtClean="0"/>
              <a:t>」の発見を発表</a:t>
            </a:r>
            <a:endParaRPr lang="en-US" altLang="ja-JP" dirty="0" smtClean="0"/>
          </a:p>
          <a:p>
            <a:pPr lvl="1">
              <a:lnSpc>
                <a:spcPct val="120000"/>
              </a:lnSpc>
            </a:pPr>
            <a:r>
              <a:rPr lang="ja-JP" altLang="en-US" dirty="0" smtClean="0"/>
              <a:t>地球</a:t>
            </a:r>
            <a:r>
              <a:rPr lang="ja-JP" altLang="en-US" dirty="0"/>
              <a:t>から</a:t>
            </a:r>
            <a:r>
              <a:rPr lang="en-US" altLang="ja-JP" dirty="0"/>
              <a:t>500</a:t>
            </a:r>
            <a:r>
              <a:rPr lang="ja-JP" altLang="en-US" dirty="0" smtClean="0"/>
              <a:t>光年．大きさは地球</a:t>
            </a:r>
            <a:r>
              <a:rPr lang="ja-JP" altLang="en-US" dirty="0"/>
              <a:t>の</a:t>
            </a:r>
            <a:r>
              <a:rPr lang="en-US" altLang="ja-JP" dirty="0"/>
              <a:t>1.1</a:t>
            </a:r>
            <a:r>
              <a:rPr lang="ja-JP" altLang="en-US" dirty="0" smtClean="0"/>
              <a:t>倍．恒星</a:t>
            </a:r>
            <a:r>
              <a:rPr lang="ja-JP" altLang="en-US" dirty="0"/>
              <a:t>「ケプラー</a:t>
            </a:r>
            <a:r>
              <a:rPr lang="en-US" altLang="ja-JP" dirty="0"/>
              <a:t>186</a:t>
            </a:r>
            <a:r>
              <a:rPr lang="ja-JP" altLang="en-US" dirty="0"/>
              <a:t>」</a:t>
            </a:r>
            <a:r>
              <a:rPr lang="ja-JP" altLang="en-US" dirty="0" smtClean="0"/>
              <a:t>のまわりを，約</a:t>
            </a:r>
            <a:r>
              <a:rPr lang="en-US" altLang="ja-JP" dirty="0"/>
              <a:t>130</a:t>
            </a:r>
            <a:r>
              <a:rPr lang="ja-JP" altLang="en-US" dirty="0"/>
              <a:t>日かけて</a:t>
            </a:r>
            <a:r>
              <a:rPr lang="en-US" altLang="ja-JP" dirty="0"/>
              <a:t>1</a:t>
            </a:r>
            <a:r>
              <a:rPr lang="ja-JP" altLang="en-US" dirty="0"/>
              <a:t>周</a:t>
            </a:r>
            <a:r>
              <a:rPr lang="ja-JP" altLang="en-US" dirty="0" smtClean="0"/>
              <a:t>する</a:t>
            </a:r>
            <a:endParaRPr lang="en-US" altLang="ja-JP" dirty="0" smtClean="0"/>
          </a:p>
          <a:p>
            <a:pPr lvl="1">
              <a:lnSpc>
                <a:spcPct val="120000"/>
              </a:lnSpc>
            </a:pPr>
            <a:r>
              <a:rPr lang="ja-JP" altLang="en-US" dirty="0" smtClean="0"/>
              <a:t>恒星</a:t>
            </a:r>
            <a:r>
              <a:rPr lang="ja-JP" altLang="en-US" dirty="0"/>
              <a:t>までの距離は地球から太陽までの距離よりも</a:t>
            </a:r>
            <a:r>
              <a:rPr lang="ja-JP" altLang="en-US" dirty="0" smtClean="0"/>
              <a:t>短いが，恒星</a:t>
            </a:r>
            <a:r>
              <a:rPr lang="ja-JP" altLang="en-US" dirty="0"/>
              <a:t>があまり熱くない</a:t>
            </a:r>
            <a:r>
              <a:rPr lang="ja-JP" altLang="en-US" dirty="0" smtClean="0"/>
              <a:t>ため</a:t>
            </a:r>
            <a:r>
              <a:rPr lang="ja-JP" altLang="en-US" dirty="0"/>
              <a:t>，液体の水</a:t>
            </a:r>
            <a:r>
              <a:rPr lang="ja-JP" altLang="en-US" dirty="0" smtClean="0"/>
              <a:t>が存在する可能性がある</a:t>
            </a:r>
            <a:endParaRPr kumimoji="1" lang="ja-JP" altLang="en-US" dirty="0"/>
          </a:p>
        </p:txBody>
      </p:sp>
      <p:pic>
        <p:nvPicPr>
          <p:cNvPr id="5" name="図 4"/>
          <p:cNvPicPr>
            <a:picLocks noChangeAspect="1"/>
          </p:cNvPicPr>
          <p:nvPr/>
        </p:nvPicPr>
        <p:blipFill>
          <a:blip r:embed="rId3"/>
          <a:stretch>
            <a:fillRect/>
          </a:stretch>
        </p:blipFill>
        <p:spPr>
          <a:xfrm>
            <a:off x="42333" y="1842135"/>
            <a:ext cx="4302760" cy="3173730"/>
          </a:xfrm>
          <a:prstGeom prst="rect">
            <a:avLst/>
          </a:prstGeom>
        </p:spPr>
      </p:pic>
    </p:spTree>
    <p:extLst>
      <p:ext uri="{BB962C8B-B14F-4D97-AF65-F5344CB8AC3E}">
        <p14:creationId xmlns:p14="http://schemas.microsoft.com/office/powerpoint/2010/main" val="20987116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fontScale="90000"/>
          </a:bodyPr>
          <a:lstStyle/>
          <a:p>
            <a:r>
              <a:rPr kumimoji="1" lang="ja-JP" altLang="en-US" dirty="0" smtClean="0"/>
              <a:t>銀河系と惑星系のハビタブルゾーン</a:t>
            </a:r>
            <a:endParaRPr kumimoji="1" lang="ja-JP" altLang="en-US" dirty="0"/>
          </a:p>
        </p:txBody>
      </p:sp>
      <p:sp>
        <p:nvSpPr>
          <p:cNvPr id="4" name="コンテンツ プレースホルダー 3"/>
          <p:cNvSpPr>
            <a:spLocks noGrp="1"/>
          </p:cNvSpPr>
          <p:nvPr>
            <p:ph idx="1"/>
          </p:nvPr>
        </p:nvSpPr>
        <p:spPr>
          <a:xfrm>
            <a:off x="4733924" y="1143000"/>
            <a:ext cx="4410076" cy="5461000"/>
          </a:xfrm>
        </p:spPr>
        <p:txBody>
          <a:bodyPr>
            <a:normAutofit fontScale="70000" lnSpcReduction="20000"/>
          </a:bodyPr>
          <a:lstStyle/>
          <a:p>
            <a:pPr>
              <a:lnSpc>
                <a:spcPct val="120000"/>
              </a:lnSpc>
            </a:pPr>
            <a:r>
              <a:rPr lang="ja-JP" altLang="ja-JP" dirty="0" smtClean="0"/>
              <a:t>星雲</a:t>
            </a:r>
            <a:r>
              <a:rPr lang="ja-JP" altLang="ja-JP" dirty="0"/>
              <a:t>は，十分な量の炭素，酸素，ケイ素，マグネシウム</a:t>
            </a:r>
            <a:r>
              <a:rPr lang="ja-JP" altLang="ja-JP" dirty="0" smtClean="0"/>
              <a:t>，鉄</a:t>
            </a:r>
            <a:r>
              <a:rPr lang="ja-JP" altLang="ja-JP" dirty="0"/>
              <a:t>を持たねばならない．これらの元素は，</a:t>
            </a:r>
            <a:r>
              <a:rPr lang="ja-JP" altLang="ja-JP" dirty="0" smtClean="0"/>
              <a:t>生命</a:t>
            </a:r>
            <a:r>
              <a:rPr lang="ja-JP" altLang="en-US" dirty="0" smtClean="0"/>
              <a:t>を育む</a:t>
            </a:r>
            <a:r>
              <a:rPr lang="ja-JP" altLang="ja-JP" dirty="0" smtClean="0"/>
              <a:t>岩石</a:t>
            </a:r>
            <a:r>
              <a:rPr lang="ja-JP" altLang="ja-JP" dirty="0"/>
              <a:t>惑星を</a:t>
            </a:r>
            <a:r>
              <a:rPr lang="ja-JP" altLang="ja-JP" dirty="0" smtClean="0"/>
              <a:t>つくる</a:t>
            </a:r>
            <a:endParaRPr lang="en-US" altLang="ja-JP" dirty="0" smtClean="0"/>
          </a:p>
          <a:p>
            <a:pPr lvl="1">
              <a:lnSpc>
                <a:spcPct val="120000"/>
              </a:lnSpc>
            </a:pPr>
            <a:r>
              <a:rPr lang="ja-JP" altLang="ja-JP" dirty="0" smtClean="0"/>
              <a:t>超新星</a:t>
            </a:r>
            <a:r>
              <a:rPr lang="ja-JP" altLang="ja-JP" dirty="0"/>
              <a:t>爆発の頻度が高く，大量の重元素がつくられる銀河系の中心に近い</a:t>
            </a:r>
            <a:r>
              <a:rPr lang="ja-JP" altLang="ja-JP" dirty="0" smtClean="0"/>
              <a:t>こと</a:t>
            </a:r>
            <a:r>
              <a:rPr lang="ja-JP" altLang="en-US" dirty="0" smtClean="0"/>
              <a:t>が必要</a:t>
            </a:r>
            <a:endParaRPr lang="en-US" altLang="ja-JP" dirty="0" smtClean="0"/>
          </a:p>
          <a:p>
            <a:pPr lvl="1">
              <a:lnSpc>
                <a:spcPct val="120000"/>
              </a:lnSpc>
            </a:pPr>
            <a:r>
              <a:rPr lang="ja-JP" altLang="en-US" dirty="0" smtClean="0"/>
              <a:t>しかし，</a:t>
            </a:r>
            <a:r>
              <a:rPr lang="ja-JP" altLang="ja-JP" dirty="0" smtClean="0"/>
              <a:t>銀河</a:t>
            </a:r>
            <a:r>
              <a:rPr lang="ja-JP" altLang="ja-JP" dirty="0"/>
              <a:t>系の中心は</a:t>
            </a:r>
            <a:r>
              <a:rPr lang="ja-JP" altLang="ja-JP" dirty="0" smtClean="0"/>
              <a:t>，私たち</a:t>
            </a:r>
            <a:r>
              <a:rPr lang="ja-JP" altLang="ja-JP" dirty="0"/>
              <a:t>が知るような生命にとって</a:t>
            </a:r>
            <a:r>
              <a:rPr lang="ja-JP" altLang="ja-JP" dirty="0" smtClean="0"/>
              <a:t>は銀河</a:t>
            </a:r>
            <a:r>
              <a:rPr lang="ja-JP" altLang="ja-JP" dirty="0"/>
              <a:t>放射線が強すぎ，超新星爆発の頻度が</a:t>
            </a:r>
            <a:r>
              <a:rPr lang="ja-JP" altLang="ja-JP" dirty="0" smtClean="0"/>
              <a:t>高すぎる</a:t>
            </a:r>
            <a:endParaRPr lang="en-US" altLang="ja-JP" dirty="0" smtClean="0"/>
          </a:p>
          <a:p>
            <a:pPr lvl="1">
              <a:lnSpc>
                <a:spcPct val="120000"/>
              </a:lnSpc>
            </a:pPr>
            <a:r>
              <a:rPr lang="ja-JP" altLang="en-US" dirty="0" smtClean="0">
                <a:solidFill>
                  <a:srgbClr val="FF0000"/>
                </a:solidFill>
              </a:rPr>
              <a:t>生命を育む</a:t>
            </a:r>
            <a:r>
              <a:rPr lang="ja-JP" altLang="ja-JP" dirty="0" smtClean="0">
                <a:solidFill>
                  <a:srgbClr val="FF0000"/>
                </a:solidFill>
              </a:rPr>
              <a:t>恒星は，</a:t>
            </a:r>
            <a:r>
              <a:rPr lang="ja-JP" altLang="ja-JP" dirty="0">
                <a:solidFill>
                  <a:srgbClr val="FF0000"/>
                </a:solidFill>
              </a:rPr>
              <a:t>銀河系全体の中間的な場所にある，銀河系の</a:t>
            </a:r>
            <a:r>
              <a:rPr lang="ja-JP" altLang="ja-JP" dirty="0" smtClean="0">
                <a:solidFill>
                  <a:srgbClr val="FF0000"/>
                </a:solidFill>
              </a:rPr>
              <a:t>ハビタブルゾーンに存在</a:t>
            </a:r>
            <a:r>
              <a:rPr lang="ja-JP" altLang="en-US" dirty="0" smtClean="0">
                <a:solidFill>
                  <a:srgbClr val="FF0000"/>
                </a:solidFill>
              </a:rPr>
              <a:t>するだろう</a:t>
            </a:r>
            <a:endParaRPr kumimoji="1" lang="ja-JP" altLang="en-US" dirty="0">
              <a:solidFill>
                <a:srgbClr val="FF0000"/>
              </a:solidFill>
            </a:endParaRPr>
          </a:p>
        </p:txBody>
      </p:sp>
      <p:pic>
        <p:nvPicPr>
          <p:cNvPr id="5" name="図 4"/>
          <p:cNvPicPr>
            <a:picLocks noChangeAspect="1"/>
          </p:cNvPicPr>
          <p:nvPr/>
        </p:nvPicPr>
        <p:blipFill>
          <a:blip r:embed="rId3"/>
          <a:stretch>
            <a:fillRect/>
          </a:stretch>
        </p:blipFill>
        <p:spPr>
          <a:xfrm>
            <a:off x="0" y="1780222"/>
            <a:ext cx="4794250" cy="3663950"/>
          </a:xfrm>
          <a:prstGeom prst="rect">
            <a:avLst/>
          </a:prstGeom>
        </p:spPr>
      </p:pic>
    </p:spTree>
    <p:extLst>
      <p:ext uri="{BB962C8B-B14F-4D97-AF65-F5344CB8AC3E}">
        <p14:creationId xmlns:p14="http://schemas.microsoft.com/office/powerpoint/2010/main" val="41315605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生命の証拠としての大気</a:t>
            </a:r>
            <a:endParaRPr kumimoji="1" lang="ja-JP" altLang="en-US" dirty="0"/>
          </a:p>
        </p:txBody>
      </p:sp>
      <p:sp>
        <p:nvSpPr>
          <p:cNvPr id="4" name="コンテンツ プレースホルダー 3"/>
          <p:cNvSpPr>
            <a:spLocks noGrp="1"/>
          </p:cNvSpPr>
          <p:nvPr>
            <p:ph idx="1"/>
          </p:nvPr>
        </p:nvSpPr>
        <p:spPr>
          <a:xfrm>
            <a:off x="457200" y="4870450"/>
            <a:ext cx="8229600" cy="1987550"/>
          </a:xfrm>
        </p:spPr>
        <p:txBody>
          <a:bodyPr>
            <a:normAutofit fontScale="70000" lnSpcReduction="20000"/>
          </a:bodyPr>
          <a:lstStyle/>
          <a:p>
            <a:pPr>
              <a:lnSpc>
                <a:spcPct val="120000"/>
              </a:lnSpc>
            </a:pPr>
            <a:r>
              <a:rPr lang="ja-JP" altLang="ja-JP" dirty="0"/>
              <a:t>金星と火星は，</a:t>
            </a:r>
            <a:r>
              <a:rPr lang="en-US" altLang="ja-JP" dirty="0"/>
              <a:t>O</a:t>
            </a:r>
            <a:r>
              <a:rPr lang="en-US" altLang="ja-JP" baseline="-25000" dirty="0"/>
              <a:t>2</a:t>
            </a:r>
            <a:r>
              <a:rPr lang="ja-JP" altLang="ja-JP" dirty="0" smtClean="0"/>
              <a:t>と</a:t>
            </a:r>
            <a:r>
              <a:rPr lang="en-US" altLang="ja-JP" dirty="0" smtClean="0"/>
              <a:t>H</a:t>
            </a:r>
            <a:r>
              <a:rPr lang="en-US" altLang="ja-JP" baseline="-25000" dirty="0" smtClean="0"/>
              <a:t>2</a:t>
            </a:r>
            <a:r>
              <a:rPr lang="en-US" altLang="ja-JP" dirty="0" smtClean="0"/>
              <a:t>O</a:t>
            </a:r>
            <a:r>
              <a:rPr lang="ja-JP" altLang="ja-JP" dirty="0" smtClean="0"/>
              <a:t>に乏しい．</a:t>
            </a:r>
            <a:r>
              <a:rPr lang="ja-JP" altLang="ja-JP" dirty="0"/>
              <a:t>また，</a:t>
            </a:r>
            <a:r>
              <a:rPr lang="en-US" altLang="ja-JP" dirty="0"/>
              <a:t>CO</a:t>
            </a:r>
            <a:r>
              <a:rPr lang="en-US" altLang="ja-JP" baseline="-25000" dirty="0"/>
              <a:t>2</a:t>
            </a:r>
            <a:r>
              <a:rPr lang="en-US" altLang="ja-JP" dirty="0"/>
              <a:t>/N</a:t>
            </a:r>
            <a:r>
              <a:rPr lang="en-US" altLang="ja-JP" baseline="-25000" dirty="0"/>
              <a:t>2</a:t>
            </a:r>
            <a:r>
              <a:rPr lang="ja-JP" altLang="ja-JP" dirty="0"/>
              <a:t>比が似て</a:t>
            </a:r>
            <a:r>
              <a:rPr lang="ja-JP" altLang="ja-JP" dirty="0" smtClean="0"/>
              <a:t>いる</a:t>
            </a:r>
            <a:endParaRPr lang="en-US" altLang="ja-JP" dirty="0" smtClean="0"/>
          </a:p>
          <a:p>
            <a:pPr>
              <a:lnSpc>
                <a:spcPct val="120000"/>
              </a:lnSpc>
            </a:pPr>
            <a:r>
              <a:rPr lang="ja-JP" altLang="en-US" dirty="0" smtClean="0"/>
              <a:t>生物</a:t>
            </a:r>
            <a:r>
              <a:rPr lang="ja-JP" altLang="ja-JP" dirty="0" smtClean="0"/>
              <a:t>と</a:t>
            </a:r>
            <a:r>
              <a:rPr lang="ja-JP" altLang="ja-JP" dirty="0"/>
              <a:t>炭素サイクルは，地球大気の組成をまったく</a:t>
            </a:r>
            <a:r>
              <a:rPr lang="ja-JP" altLang="ja-JP" dirty="0" smtClean="0"/>
              <a:t>変えた</a:t>
            </a:r>
            <a:endParaRPr lang="en-US" altLang="ja-JP" dirty="0" smtClean="0"/>
          </a:p>
          <a:p>
            <a:pPr>
              <a:lnSpc>
                <a:spcPct val="120000"/>
              </a:lnSpc>
            </a:pPr>
            <a:r>
              <a:rPr lang="ja-JP" altLang="ja-JP" dirty="0" smtClean="0"/>
              <a:t>大気</a:t>
            </a:r>
            <a:r>
              <a:rPr lang="ja-JP" altLang="ja-JP" dirty="0"/>
              <a:t>の組成は，大気の吸収スペクトルによって検出</a:t>
            </a:r>
            <a:r>
              <a:rPr lang="ja-JP" altLang="ja-JP" dirty="0" smtClean="0"/>
              <a:t>できる</a:t>
            </a:r>
            <a:endParaRPr lang="en-US" altLang="ja-JP" dirty="0" smtClean="0"/>
          </a:p>
          <a:p>
            <a:pPr lvl="1">
              <a:lnSpc>
                <a:spcPct val="120000"/>
              </a:lnSpc>
            </a:pPr>
            <a:r>
              <a:rPr lang="ja-JP" altLang="ja-JP" dirty="0" smtClean="0">
                <a:solidFill>
                  <a:srgbClr val="FF0000"/>
                </a:solidFill>
              </a:rPr>
              <a:t>惑星</a:t>
            </a:r>
            <a:r>
              <a:rPr lang="ja-JP" altLang="ja-JP" dirty="0">
                <a:solidFill>
                  <a:srgbClr val="FF0000"/>
                </a:solidFill>
              </a:rPr>
              <a:t>大気のスペクトルは，他の恒星をまわる惑星の生命を検出するために最も見込みのある</a:t>
            </a:r>
            <a:r>
              <a:rPr lang="ja-JP" altLang="ja-JP" dirty="0" smtClean="0">
                <a:solidFill>
                  <a:srgbClr val="FF0000"/>
                </a:solidFill>
              </a:rPr>
              <a:t>方法</a:t>
            </a:r>
            <a:endParaRPr kumimoji="1" lang="ja-JP" altLang="en-US" dirty="0">
              <a:solidFill>
                <a:srgbClr val="FF0000"/>
              </a:solidFill>
            </a:endParaRPr>
          </a:p>
        </p:txBody>
      </p:sp>
      <p:pic>
        <p:nvPicPr>
          <p:cNvPr id="3" name="Picture 1" descr="Clang_21_05_S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057275"/>
            <a:ext cx="55276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1911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6350</TotalTime>
  <Words>1910</Words>
  <Application>Microsoft Macintosh PowerPoint</Application>
  <PresentationFormat>画面に合わせる (4:3)</PresentationFormat>
  <Paragraphs>88</Paragraphs>
  <Slides>12</Slides>
  <Notes>7</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ホワイト</vt:lpstr>
      <vt:lpstr>第21章　私たちはひとりぼっちか？ 宇宙の生存可能性についての疑問</vt:lpstr>
      <vt:lpstr>惑星進化の段階 </vt:lpstr>
      <vt:lpstr>太陽系外惑星の発見数</vt:lpstr>
      <vt:lpstr>惑星探査の方法</vt:lpstr>
      <vt:lpstr>発見された惑星の質量と軌道長半径</vt:lpstr>
      <vt:lpstr>ケプラー宇宙望遠鏡</vt:lpstr>
      <vt:lpstr>発見された惑星の質量と軌道周期</vt:lpstr>
      <vt:lpstr>銀河系と惑星系のハビタブルゾーン</vt:lpstr>
      <vt:lpstr>生命の証拠としての大気</vt:lpstr>
      <vt:lpstr>地球外生命の可能性（１）</vt:lpstr>
      <vt:lpstr>地球外生命の可能性（２）</vt:lpstr>
      <vt:lpstr>惑星の文脈で考える</vt:lpstr>
    </vt:vector>
  </TitlesOfParts>
  <Company>Kyoto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生命の惑星はいかにつくられるか？ ビッグバンから人類へ至る地球の物語</dc:title>
  <dc:creator>宗林 由樹</dc:creator>
  <cp:lastModifiedBy>宗林 由樹</cp:lastModifiedBy>
  <cp:revision>1834</cp:revision>
  <cp:lastPrinted>2015-04-23T08:19:19Z</cp:lastPrinted>
  <dcterms:created xsi:type="dcterms:W3CDTF">2013-12-26T10:25:17Z</dcterms:created>
  <dcterms:modified xsi:type="dcterms:W3CDTF">2015-05-23T03:15:01Z</dcterms:modified>
</cp:coreProperties>
</file>