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3" r:id="rId2"/>
    <p:sldId id="266" r:id="rId3"/>
    <p:sldId id="268" r:id="rId4"/>
    <p:sldId id="264" r:id="rId5"/>
    <p:sldId id="265" r:id="rId6"/>
    <p:sldId id="267" r:id="rId7"/>
    <p:sldId id="269" r:id="rId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3―0</a:t>
            </a:r>
            <a:r>
              <a:rPr kumimoji="1" lang="ja-JP" altLang="en-US" dirty="0" smtClean="0"/>
              <a:t>：かに星雲．地球から</a:t>
            </a:r>
            <a:r>
              <a:rPr kumimoji="1" lang="en-US" altLang="ja-JP" dirty="0" smtClean="0"/>
              <a:t>6,500 </a:t>
            </a:r>
            <a:r>
              <a:rPr kumimoji="1" lang="ja-JP" altLang="en-US" dirty="0" smtClean="0"/>
              <a:t>光年のおうし座にある超新星の名残．この星雲は，</a:t>
            </a:r>
            <a:r>
              <a:rPr kumimoji="1" lang="en-US" altLang="ja-JP" dirty="0" smtClean="0"/>
              <a:t>1054</a:t>
            </a:r>
            <a:r>
              <a:rPr kumimoji="1" lang="ja-JP" altLang="en-US" dirty="0" smtClean="0"/>
              <a:t>年に中国人とアラブ人の天文学者が記録した超新星爆発に始まり，膨張しつづけている．膨張速度は</a:t>
            </a:r>
            <a:r>
              <a:rPr kumimoji="1" lang="en-US" altLang="ja-JP" dirty="0" smtClean="0"/>
              <a:t>1,500 km/s</a:t>
            </a:r>
            <a:r>
              <a:rPr kumimoji="1" lang="ja-JP" altLang="en-US" dirty="0" smtClean="0"/>
              <a:t>，現在の星雲の直径は</a:t>
            </a:r>
            <a:r>
              <a:rPr kumimoji="1" lang="en-US" altLang="ja-JP" dirty="0" smtClean="0"/>
              <a:t>11 </a:t>
            </a:r>
            <a:r>
              <a:rPr kumimoji="1" lang="ja-JP" altLang="en-US" dirty="0" smtClean="0"/>
              <a:t>光年．私たちの太陽系の海王星までの大きさ（約</a:t>
            </a:r>
            <a:r>
              <a:rPr kumimoji="1" lang="en-US" altLang="ja-JP" dirty="0" smtClean="0"/>
              <a:t>0.001 </a:t>
            </a:r>
            <a:r>
              <a:rPr kumimoji="1" lang="ja-JP" altLang="en-US" dirty="0" smtClean="0"/>
              <a:t>光年）は，この写真ではごく小さな点に過ぎない．超新星爆発の歴史記録と関連づけられたのは，この星雲が初めてである．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a:t>
            </a:fld>
            <a:endParaRPr kumimoji="1" lang="ja-JP" altLang="en-US"/>
          </a:p>
        </p:txBody>
      </p:sp>
    </p:spTree>
    <p:extLst>
      <p:ext uri="{BB962C8B-B14F-4D97-AF65-F5344CB8AC3E}">
        <p14:creationId xmlns:p14="http://schemas.microsoft.com/office/powerpoint/2010/main" val="116735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3―1</a:t>
            </a:r>
            <a:r>
              <a:rPr kumimoji="1" lang="ja-JP" altLang="en-US" dirty="0" smtClean="0"/>
              <a:t>：私たちの太陽系における元素の相対存在度．存在度の範囲は</a:t>
            </a:r>
            <a:r>
              <a:rPr kumimoji="1" lang="en-US" altLang="ja-JP" dirty="0" smtClean="0"/>
              <a:t>13 </a:t>
            </a:r>
            <a:r>
              <a:rPr kumimoji="1" lang="ja-JP" altLang="en-US" dirty="0" smtClean="0"/>
              <a:t>桁以上であるので，対数目盛で表されている．各元素の存在度は，</a:t>
            </a:r>
            <a:r>
              <a:rPr kumimoji="1" lang="en-US" altLang="ja-JP" dirty="0" smtClean="0"/>
              <a:t>100 </a:t>
            </a:r>
            <a:r>
              <a:rPr kumimoji="1" lang="ja-JP" altLang="en-US" dirty="0" smtClean="0"/>
              <a:t>万（</a:t>
            </a:r>
            <a:r>
              <a:rPr kumimoji="1" lang="en-US" altLang="ja-JP" dirty="0" smtClean="0"/>
              <a:t>106</a:t>
            </a:r>
            <a:r>
              <a:rPr kumimoji="1" lang="ja-JP" altLang="en-US" dirty="0" smtClean="0"/>
              <a:t>）個のケイ素原子あたりの原子数として表される．テクネチウムとプロメチウムの位置には放射性同位体のみが存在し，そのため太陽のような低温の恒星では空席となる．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203081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3―2</a:t>
            </a:r>
            <a:r>
              <a:rPr kumimoji="1" lang="ja-JP" altLang="en-US" dirty="0" smtClean="0"/>
              <a:t>：核図表．安定核種（安定の帯）は，黒色の四角で示されている．さまざまな半減期で崩壊して安定の帯に戻る放射性核種は，灰色の領域で表されている．非常に重い核種は分裂により崩壊し，小さな核種に自発的に分かれる．重い核種はアルファ崩壊を起こし，</a:t>
            </a:r>
            <a:r>
              <a:rPr kumimoji="1" lang="en-US" altLang="ja-JP" dirty="0" smtClean="0"/>
              <a:t>2 </a:t>
            </a:r>
            <a:r>
              <a:rPr kumimoji="1" lang="ja-JP" altLang="en-US" dirty="0" smtClean="0"/>
              <a:t>つの陽子と</a:t>
            </a:r>
            <a:r>
              <a:rPr kumimoji="1" lang="en-US" altLang="ja-JP" dirty="0" smtClean="0"/>
              <a:t>2 </a:t>
            </a:r>
            <a:r>
              <a:rPr kumimoji="1" lang="ja-JP" altLang="en-US" dirty="0" smtClean="0"/>
              <a:t>つの中性子を含むヘリウム原子核を放出する．中性子に富む核種は，ベータ崩壊を起こし，中性子が陽子に変換されるが，原子核の核子数は変わらない．陽子に富む核種は，電子捕獲により崩壊し，陽子と電子を中性子に変換する．</a:t>
            </a:r>
            <a:r>
              <a:rPr kumimoji="1" lang="en-US" altLang="ja-JP" dirty="0" smtClean="0"/>
              <a:t>N</a:t>
            </a:r>
            <a:r>
              <a:rPr kumimoji="1" lang="ja-JP" altLang="en-US" dirty="0" smtClean="0"/>
              <a:t>＝</a:t>
            </a:r>
            <a:r>
              <a:rPr kumimoji="1" lang="en-US" altLang="ja-JP" dirty="0" smtClean="0"/>
              <a:t>Z </a:t>
            </a:r>
            <a:r>
              <a:rPr kumimoji="1" lang="ja-JP" altLang="en-US" dirty="0" smtClean="0"/>
              <a:t>の直線は，低質量数領域では，安定核種の中性子と陽子の数が等しいことを示す．高質量数領域では，中性子が多くなる．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394049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3―4</a:t>
            </a:r>
            <a:r>
              <a:rPr kumimoji="1" lang="ja-JP" altLang="en-US" dirty="0" smtClean="0"/>
              <a:t>：核図表の左下部分．核子数</a:t>
            </a:r>
            <a:r>
              <a:rPr kumimoji="1" lang="en-US" altLang="ja-JP" dirty="0" smtClean="0"/>
              <a:t>1 </a:t>
            </a:r>
            <a:r>
              <a:rPr kumimoji="1" lang="ja-JP" altLang="en-US" dirty="0" smtClean="0"/>
              <a:t>から</a:t>
            </a:r>
            <a:r>
              <a:rPr kumimoji="1" lang="en-US" altLang="ja-JP" dirty="0" smtClean="0"/>
              <a:t>11 </a:t>
            </a:r>
            <a:r>
              <a:rPr kumimoji="1" lang="ja-JP" altLang="en-US" dirty="0" smtClean="0"/>
              <a:t>の範囲の安定核種．中性子と陽子の数の和が</a:t>
            </a:r>
            <a:r>
              <a:rPr kumimoji="1" lang="en-US" altLang="ja-JP" dirty="0" smtClean="0"/>
              <a:t>5</a:t>
            </a:r>
            <a:r>
              <a:rPr kumimoji="1" lang="ja-JP" altLang="en-US" dirty="0" smtClean="0"/>
              <a:t>および</a:t>
            </a:r>
            <a:r>
              <a:rPr kumimoji="1" lang="en-US" altLang="ja-JP" dirty="0" smtClean="0"/>
              <a:t>8 </a:t>
            </a:r>
            <a:r>
              <a:rPr kumimoji="1" lang="ja-JP" altLang="en-US" dirty="0" smtClean="0"/>
              <a:t>には，安定核種はまったく存在しないことに注意．これらの</a:t>
            </a:r>
            <a:r>
              <a:rPr kumimoji="1" lang="en-US" altLang="ja-JP" dirty="0" smtClean="0"/>
              <a:t>2 </a:t>
            </a:r>
            <a:r>
              <a:rPr kumimoji="1" lang="ja-JP" altLang="en-US" dirty="0" smtClean="0"/>
              <a:t>つの間隙が，ビッグバンの間に元素合成がヘリウムを越えて有意に進行することを妨げた．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406401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3―5</a:t>
            </a:r>
            <a:r>
              <a:rPr kumimoji="1" lang="ja-JP" altLang="en-US" dirty="0" smtClean="0"/>
              <a:t>：段階的に熱くなる核の火を有する</a:t>
            </a:r>
            <a:r>
              <a:rPr kumimoji="1" lang="en-US" altLang="ja-JP" dirty="0" smtClean="0"/>
              <a:t>3 </a:t>
            </a:r>
            <a:r>
              <a:rPr kumimoji="1" lang="ja-JP" altLang="en-US" dirty="0" smtClean="0"/>
              <a:t>つの恒星．左の恒星は，太陽のようにコアで水素を燃焼し，ヘリウムを生ずる．コアは，未燃焼の燃料に包まれている．中央の恒星は，コアでヘリウムを燃焼し，炭素と酸素を生ずる．このコアは，未燃焼のヘリウム層に包まれている．その外側の層では，水素が燃焼され，ヘリウムが生じる．最外層には，未燃焼の水素の層がある．右の恒星は，多層の火を持っており，中心ではケイ素燃焼により</a:t>
            </a:r>
            <a:r>
              <a:rPr kumimoji="1" lang="en-US" altLang="ja-JP" dirty="0" smtClean="0"/>
              <a:t>56Fe </a:t>
            </a:r>
            <a:r>
              <a:rPr kumimoji="1" lang="ja-JP" altLang="en-US" dirty="0" smtClean="0"/>
              <a:t>がつくられる．段階的に燃料に点火するために必要なおよその温度も示してある．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136758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3-6: </a:t>
            </a:r>
            <a:r>
              <a:rPr kumimoji="1" lang="ja-JP" altLang="en-US" dirty="0" smtClean="0"/>
              <a:t>鉄よりも重い元素は，中性子捕獲によってつくられる．</a:t>
            </a:r>
            <a:r>
              <a:rPr kumimoji="1" lang="en-US" altLang="ja-JP" dirty="0" smtClean="0"/>
              <a:t>2</a:t>
            </a:r>
            <a:r>
              <a:rPr kumimoji="1" lang="ja-JP" altLang="en-US" dirty="0" smtClean="0"/>
              <a:t>つのまったく異なる過程がこの合成に寄与する．ひとつは</a:t>
            </a:r>
            <a:r>
              <a:rPr kumimoji="1" lang="en-US" altLang="ja-JP" dirty="0" smtClean="0"/>
              <a:t>s</a:t>
            </a:r>
            <a:r>
              <a:rPr kumimoji="1" lang="ja-JP" altLang="en-US" dirty="0" smtClean="0"/>
              <a:t>過程で，制御されたかたちで進行する．中性子の衝突は，間隔をおいて起こり，核種がベータ崩壊により安定核種に変化する時間がある．したがって，元素の構築経路は，図</a:t>
            </a:r>
            <a:r>
              <a:rPr kumimoji="1" lang="en-US" altLang="ja-JP" dirty="0" smtClean="0"/>
              <a:t>3-2</a:t>
            </a:r>
            <a:r>
              <a:rPr kumimoji="1" lang="ja-JP" altLang="en-US" dirty="0" smtClean="0"/>
              <a:t>の安定の帯に沿う．</a:t>
            </a:r>
            <a:r>
              <a:rPr kumimoji="1" lang="en-US" altLang="ja-JP" dirty="0" smtClean="0"/>
              <a:t>r</a:t>
            </a:r>
            <a:r>
              <a:rPr kumimoji="1" lang="ja-JP" altLang="en-US" dirty="0" smtClean="0"/>
              <a:t>過程（速い過程）は，超新星爆発の間に起こる．核種は，ひとつの中性子を吸収するやいなや，次の中性子に衝突される．衝突の間には，放射性崩壊は起こらない．その代わりに，核種が中性子過剰になりそれ以上中性子を吸収できなくなったとき，放射性崩壊が起こる．その経路は，鉛直線の付いた帯で示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316539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3-9: </a:t>
            </a:r>
            <a:r>
              <a:rPr kumimoji="1" lang="ja-JP" altLang="ja-JP" sz="1200" kern="1200" dirty="0" smtClean="0">
                <a:solidFill>
                  <a:schemeClr val="tx1"/>
                </a:solidFill>
                <a:effectLst/>
                <a:latin typeface="+mn-lt"/>
                <a:ea typeface="+mn-ea"/>
                <a:cs typeface="+mn-cs"/>
              </a:rPr>
              <a:t>超新星爆発の証拠．超新星爆発の前（左上）と後（左下）に撮られた写真．右は，</a:t>
            </a:r>
            <a:r>
              <a:rPr kumimoji="1" lang="en-US" altLang="ja-JP" sz="1200" kern="1200" dirty="0" smtClean="0">
                <a:solidFill>
                  <a:schemeClr val="tx1"/>
                </a:solidFill>
                <a:effectLst/>
                <a:latin typeface="+mn-lt"/>
                <a:ea typeface="+mn-ea"/>
                <a:cs typeface="+mn-cs"/>
              </a:rPr>
              <a:t>1985</a:t>
            </a:r>
            <a:r>
              <a:rPr kumimoji="1" lang="ja-JP" altLang="ja-JP" sz="1200" kern="1200" dirty="0" smtClean="0">
                <a:solidFill>
                  <a:schemeClr val="tx1"/>
                </a:solidFill>
                <a:effectLst/>
                <a:latin typeface="+mn-lt"/>
                <a:ea typeface="+mn-ea"/>
                <a:cs typeface="+mn-cs"/>
              </a:rPr>
              <a:t>年と</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年の超新星のクローズアップ写真．雲の急速な膨張を示している．</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4190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第</a:t>
            </a:r>
            <a:r>
              <a:rPr kumimoji="1" lang="en-US" altLang="ja-JP" dirty="0" smtClean="0">
                <a:solidFill>
                  <a:srgbClr val="FFFF00"/>
                </a:solidFill>
              </a:rPr>
              <a:t>3</a:t>
            </a:r>
            <a:r>
              <a:rPr kumimoji="1" lang="ja-JP" altLang="en-US" dirty="0" smtClean="0">
                <a:solidFill>
                  <a:srgbClr val="FFFF00"/>
                </a:solidFill>
              </a:rPr>
              <a:t>章　原材料</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恒星の元素合成</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4" name="テキスト ボックス 3"/>
          <p:cNvSpPr txBox="1"/>
          <p:nvPr/>
        </p:nvSpPr>
        <p:spPr>
          <a:xfrm>
            <a:off x="3255624" y="6211669"/>
            <a:ext cx="2632752" cy="646331"/>
          </a:xfrm>
          <a:prstGeom prst="rect">
            <a:avLst/>
          </a:prstGeom>
          <a:noFill/>
        </p:spPr>
        <p:txBody>
          <a:bodyPr wrap="none" rtlCol="0">
            <a:spAutoFit/>
          </a:bodyPr>
          <a:lstStyle/>
          <a:p>
            <a:r>
              <a:rPr kumimoji="1" lang="ja-JP" altLang="en-US" dirty="0" smtClean="0">
                <a:solidFill>
                  <a:srgbClr val="FFFF00"/>
                </a:solidFill>
              </a:rPr>
              <a:t>かに星雲．超新星の名残</a:t>
            </a:r>
            <a:endParaRPr kumimoji="1" lang="en-US" altLang="ja-JP" dirty="0" smtClean="0">
              <a:solidFill>
                <a:srgbClr val="FFFF00"/>
              </a:solidFill>
            </a:endParaRPr>
          </a:p>
          <a:p>
            <a:endParaRPr kumimoji="1" lang="ja-JP" altLang="en-US" dirty="0">
              <a:solidFill>
                <a:srgbClr val="FFFF00"/>
              </a:solidFill>
            </a:endParaRPr>
          </a:p>
        </p:txBody>
      </p:sp>
    </p:spTree>
    <p:extLst>
      <p:ext uri="{BB962C8B-B14F-4D97-AF65-F5344CB8AC3E}">
        <p14:creationId xmlns:p14="http://schemas.microsoft.com/office/powerpoint/2010/main" val="2647723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宇宙の元素存在度</a:t>
            </a:r>
            <a:endParaRPr kumimoji="1" lang="ja-JP" altLang="en-US" dirty="0"/>
          </a:p>
        </p:txBody>
      </p:sp>
      <p:pic>
        <p:nvPicPr>
          <p:cNvPr id="3" name="図 2"/>
          <p:cNvPicPr>
            <a:picLocks noChangeAspect="1"/>
          </p:cNvPicPr>
          <p:nvPr/>
        </p:nvPicPr>
        <p:blipFill>
          <a:blip r:embed="rId3"/>
          <a:stretch>
            <a:fillRect/>
          </a:stretch>
        </p:blipFill>
        <p:spPr>
          <a:xfrm>
            <a:off x="988060" y="1027430"/>
            <a:ext cx="7167880" cy="5678170"/>
          </a:xfrm>
          <a:prstGeom prst="rect">
            <a:avLst/>
          </a:prstGeom>
        </p:spPr>
      </p:pic>
    </p:spTree>
    <p:extLst>
      <p:ext uri="{BB962C8B-B14F-4D97-AF65-F5344CB8AC3E}">
        <p14:creationId xmlns:p14="http://schemas.microsoft.com/office/powerpoint/2010/main" val="374490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核図表</a:t>
            </a:r>
            <a:endParaRPr kumimoji="1" lang="ja-JP" altLang="en-US" dirty="0"/>
          </a:p>
        </p:txBody>
      </p:sp>
      <p:pic>
        <p:nvPicPr>
          <p:cNvPr id="4" name="図 3"/>
          <p:cNvPicPr>
            <a:picLocks noChangeAspect="1"/>
          </p:cNvPicPr>
          <p:nvPr/>
        </p:nvPicPr>
        <p:blipFill>
          <a:blip r:embed="rId3"/>
          <a:stretch>
            <a:fillRect/>
          </a:stretch>
        </p:blipFill>
        <p:spPr>
          <a:xfrm>
            <a:off x="457200" y="1026160"/>
            <a:ext cx="8107045" cy="5742940"/>
          </a:xfrm>
          <a:prstGeom prst="rect">
            <a:avLst/>
          </a:prstGeom>
        </p:spPr>
      </p:pic>
    </p:spTree>
    <p:extLst>
      <p:ext uri="{BB962C8B-B14F-4D97-AF65-F5344CB8AC3E}">
        <p14:creationId xmlns:p14="http://schemas.microsoft.com/office/powerpoint/2010/main" val="9937437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ビッグバンの間の元素合成</a:t>
            </a:r>
            <a:endParaRPr kumimoji="1" lang="ja-JP" altLang="en-US" dirty="0"/>
          </a:p>
        </p:txBody>
      </p:sp>
      <p:sp>
        <p:nvSpPr>
          <p:cNvPr id="5" name="コンテンツ プレースホルダー 4"/>
          <p:cNvSpPr>
            <a:spLocks noGrp="1"/>
          </p:cNvSpPr>
          <p:nvPr>
            <p:ph idx="1"/>
          </p:nvPr>
        </p:nvSpPr>
        <p:spPr>
          <a:xfrm>
            <a:off x="4782256" y="1600201"/>
            <a:ext cx="4199465" cy="4445000"/>
          </a:xfrm>
        </p:spPr>
        <p:txBody>
          <a:bodyPr>
            <a:normAutofit fontScale="77500" lnSpcReduction="20000"/>
          </a:bodyPr>
          <a:lstStyle/>
          <a:p>
            <a:pPr>
              <a:lnSpc>
                <a:spcPct val="120000"/>
              </a:lnSpc>
            </a:pPr>
            <a:r>
              <a:rPr lang="ja-JP" altLang="en-US" sz="3100" dirty="0"/>
              <a:t>宇宙の第</a:t>
            </a:r>
            <a:r>
              <a:rPr lang="en-US" altLang="ja-JP" sz="3100" dirty="0"/>
              <a:t>1</a:t>
            </a:r>
            <a:r>
              <a:rPr lang="ja-JP" altLang="en-US" sz="3100" dirty="0"/>
              <a:t>日の終わりには，水素原子とヘリウム原子が</a:t>
            </a:r>
            <a:r>
              <a:rPr lang="en-US" altLang="ja-JP" sz="3100" dirty="0"/>
              <a:t>10:1</a:t>
            </a:r>
            <a:r>
              <a:rPr lang="ja-JP" altLang="en-US" sz="3100" dirty="0"/>
              <a:t>の比で生じた</a:t>
            </a:r>
          </a:p>
          <a:p>
            <a:pPr lvl="1">
              <a:lnSpc>
                <a:spcPct val="120000"/>
              </a:lnSpc>
            </a:pPr>
            <a:r>
              <a:rPr lang="ja-JP" altLang="en-US" dirty="0"/>
              <a:t>この比は若い恒星の比と</a:t>
            </a:r>
            <a:r>
              <a:rPr lang="ja-JP" altLang="en-US" dirty="0" smtClean="0"/>
              <a:t>等しい．ビッグバン</a:t>
            </a:r>
            <a:r>
              <a:rPr lang="ja-JP" altLang="en-US" dirty="0"/>
              <a:t>の証拠のひとつ</a:t>
            </a:r>
          </a:p>
          <a:p>
            <a:pPr>
              <a:lnSpc>
                <a:spcPct val="120000"/>
              </a:lnSpc>
            </a:pPr>
            <a:r>
              <a:rPr lang="ja-JP" altLang="en-US" sz="3100" dirty="0"/>
              <a:t>質量数</a:t>
            </a:r>
            <a:r>
              <a:rPr lang="en-US" altLang="ja-JP" sz="3100" dirty="0"/>
              <a:t>5</a:t>
            </a:r>
            <a:r>
              <a:rPr lang="ja-JP" altLang="en-US" sz="3100" dirty="0"/>
              <a:t>と</a:t>
            </a:r>
            <a:r>
              <a:rPr lang="en-US" altLang="ja-JP" sz="3100" dirty="0"/>
              <a:t>8</a:t>
            </a:r>
            <a:r>
              <a:rPr lang="ja-JP" altLang="en-US" sz="3100" dirty="0"/>
              <a:t>の安定核種は存在しないので，リチウム，ベリリウム，ホウ素はごくわずかしか</a:t>
            </a:r>
            <a:r>
              <a:rPr lang="ja-JP" altLang="en-US" sz="3100" dirty="0" smtClean="0"/>
              <a:t>つくられなかった</a:t>
            </a:r>
            <a:endParaRPr lang="ja-JP" altLang="en-US" sz="3100" dirty="0"/>
          </a:p>
        </p:txBody>
      </p:sp>
      <p:pic>
        <p:nvPicPr>
          <p:cNvPr id="3" name="図 2"/>
          <p:cNvPicPr>
            <a:picLocks noChangeAspect="1"/>
          </p:cNvPicPr>
          <p:nvPr/>
        </p:nvPicPr>
        <p:blipFill>
          <a:blip r:embed="rId3"/>
          <a:stretch>
            <a:fillRect/>
          </a:stretch>
        </p:blipFill>
        <p:spPr>
          <a:xfrm>
            <a:off x="162278" y="1600201"/>
            <a:ext cx="4457700" cy="3924300"/>
          </a:xfrm>
          <a:prstGeom prst="rect">
            <a:avLst/>
          </a:prstGeom>
        </p:spPr>
      </p:pic>
    </p:spTree>
    <p:extLst>
      <p:ext uri="{BB962C8B-B14F-4D97-AF65-F5344CB8AC3E}">
        <p14:creationId xmlns:p14="http://schemas.microsoft.com/office/powerpoint/2010/main" val="32823425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恒星内元素合成</a:t>
            </a:r>
            <a:endParaRPr kumimoji="1" lang="ja-JP" altLang="en-US" dirty="0"/>
          </a:p>
        </p:txBody>
      </p:sp>
      <p:sp>
        <p:nvSpPr>
          <p:cNvPr id="4" name="コンテンツ プレースホルダー 3"/>
          <p:cNvSpPr>
            <a:spLocks noGrp="1"/>
          </p:cNvSpPr>
          <p:nvPr>
            <p:ph idx="1"/>
          </p:nvPr>
        </p:nvSpPr>
        <p:spPr>
          <a:xfrm>
            <a:off x="457200" y="5199380"/>
            <a:ext cx="8229600" cy="1404620"/>
          </a:xfrm>
        </p:spPr>
        <p:txBody>
          <a:bodyPr>
            <a:normAutofit fontScale="77500" lnSpcReduction="20000"/>
          </a:bodyPr>
          <a:lstStyle/>
          <a:p>
            <a:r>
              <a:rPr lang="ja-JP" altLang="en-US" dirty="0"/>
              <a:t>ビッグバンから数十億年後，銀河に恒星が生まれ，その内部で核融合が起こり，元素が合成された</a:t>
            </a:r>
          </a:p>
          <a:p>
            <a:r>
              <a:rPr lang="ja-JP" altLang="en-US" dirty="0"/>
              <a:t>アルファ粒子核種（</a:t>
            </a:r>
            <a:r>
              <a:rPr lang="en-US" altLang="ja-JP" dirty="0"/>
              <a:t>C, O, Ne, Mg, Si, S, Ar, Ca</a:t>
            </a:r>
            <a:r>
              <a:rPr lang="ja-JP" altLang="en-US" dirty="0"/>
              <a:t>）が多くつくられた．最も重い核種は</a:t>
            </a:r>
            <a:r>
              <a:rPr lang="en-US" altLang="ja-JP" baseline="30000" dirty="0"/>
              <a:t>56</a:t>
            </a:r>
            <a:r>
              <a:rPr lang="en-US" altLang="ja-JP" dirty="0"/>
              <a:t>Fe</a:t>
            </a:r>
          </a:p>
          <a:p>
            <a:endParaRPr kumimoji="1" lang="ja-JP" altLang="en-US" dirty="0"/>
          </a:p>
        </p:txBody>
      </p:sp>
      <p:pic>
        <p:nvPicPr>
          <p:cNvPr id="5" name="図 4"/>
          <p:cNvPicPr>
            <a:picLocks noChangeAspect="1"/>
          </p:cNvPicPr>
          <p:nvPr/>
        </p:nvPicPr>
        <p:blipFill>
          <a:blip r:embed="rId3"/>
          <a:stretch>
            <a:fillRect/>
          </a:stretch>
        </p:blipFill>
        <p:spPr>
          <a:xfrm>
            <a:off x="1905635" y="939800"/>
            <a:ext cx="5332730" cy="4259580"/>
          </a:xfrm>
          <a:prstGeom prst="rect">
            <a:avLst/>
          </a:prstGeom>
        </p:spPr>
      </p:pic>
    </p:spTree>
    <p:extLst>
      <p:ext uri="{BB962C8B-B14F-4D97-AF65-F5344CB8AC3E}">
        <p14:creationId xmlns:p14="http://schemas.microsoft.com/office/powerpoint/2010/main" val="2600072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0"/>
            <a:ext cx="8229600" cy="1143000"/>
          </a:xfrm>
        </p:spPr>
        <p:txBody>
          <a:bodyPr/>
          <a:lstStyle/>
          <a:p>
            <a:r>
              <a:rPr kumimoji="1" lang="ja-JP" altLang="en-US" dirty="0" smtClean="0"/>
              <a:t>中性子捕獲による元素合成</a:t>
            </a:r>
            <a:endParaRPr kumimoji="1" lang="ja-JP" altLang="en-US" dirty="0"/>
          </a:p>
        </p:txBody>
      </p:sp>
      <p:sp>
        <p:nvSpPr>
          <p:cNvPr id="5" name="コンテンツ プレースホルダー 4"/>
          <p:cNvSpPr>
            <a:spLocks noGrp="1"/>
          </p:cNvSpPr>
          <p:nvPr>
            <p:ph idx="1"/>
          </p:nvPr>
        </p:nvSpPr>
        <p:spPr>
          <a:xfrm>
            <a:off x="457200" y="5443538"/>
            <a:ext cx="8229600" cy="1414462"/>
          </a:xfrm>
        </p:spPr>
        <p:txBody>
          <a:bodyPr>
            <a:normAutofit fontScale="77500" lnSpcReduction="20000"/>
          </a:bodyPr>
          <a:lstStyle/>
          <a:p>
            <a:r>
              <a:rPr lang="en-US" altLang="ja-JP" dirty="0"/>
              <a:t>r</a:t>
            </a:r>
            <a:r>
              <a:rPr lang="ja-JP" altLang="en-US" dirty="0"/>
              <a:t>過程：超新星爆発の際に起こる急速な中性子照射とその後のベータ崩壊</a:t>
            </a:r>
          </a:p>
          <a:p>
            <a:r>
              <a:rPr lang="en-US" altLang="ja-JP" dirty="0"/>
              <a:t>S</a:t>
            </a:r>
            <a:r>
              <a:rPr lang="ja-JP" altLang="en-US" dirty="0"/>
              <a:t>過程：巨大な恒星の内部で起こる中性子捕獲とベータ</a:t>
            </a:r>
            <a:r>
              <a:rPr lang="ja-JP" altLang="en-US" dirty="0" smtClean="0"/>
              <a:t>崩壊</a:t>
            </a:r>
            <a:endParaRPr lang="ja-JP" altLang="en-US" dirty="0"/>
          </a:p>
        </p:txBody>
      </p:sp>
      <p:pic>
        <p:nvPicPr>
          <p:cNvPr id="2" name="図 1"/>
          <p:cNvPicPr>
            <a:picLocks noChangeAspect="1"/>
          </p:cNvPicPr>
          <p:nvPr/>
        </p:nvPicPr>
        <p:blipFill>
          <a:blip r:embed="rId3"/>
          <a:stretch>
            <a:fillRect/>
          </a:stretch>
        </p:blipFill>
        <p:spPr>
          <a:xfrm>
            <a:off x="1143000" y="969963"/>
            <a:ext cx="6858000" cy="4410075"/>
          </a:xfrm>
          <a:prstGeom prst="rect">
            <a:avLst/>
          </a:prstGeom>
        </p:spPr>
      </p:pic>
    </p:spTree>
    <p:extLst>
      <p:ext uri="{BB962C8B-B14F-4D97-AF65-F5344CB8AC3E}">
        <p14:creationId xmlns:p14="http://schemas.microsoft.com/office/powerpoint/2010/main" val="24040836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超新星爆発による元素の散布</a:t>
            </a:r>
            <a:endParaRPr kumimoji="1" lang="ja-JP" altLang="en-US" dirty="0"/>
          </a:p>
        </p:txBody>
      </p:sp>
      <p:sp>
        <p:nvSpPr>
          <p:cNvPr id="5" name="コンテンツ プレースホルダー 4"/>
          <p:cNvSpPr>
            <a:spLocks noGrp="1"/>
          </p:cNvSpPr>
          <p:nvPr>
            <p:ph idx="1"/>
          </p:nvPr>
        </p:nvSpPr>
        <p:spPr>
          <a:xfrm>
            <a:off x="457200" y="5207000"/>
            <a:ext cx="8229600" cy="1397000"/>
          </a:xfrm>
        </p:spPr>
        <p:txBody>
          <a:bodyPr>
            <a:normAutofit fontScale="77500" lnSpcReduction="20000"/>
          </a:bodyPr>
          <a:lstStyle/>
          <a:p>
            <a:r>
              <a:rPr lang="ja-JP" altLang="en-US" dirty="0">
                <a:solidFill>
                  <a:srgbClr val="FF0000"/>
                </a:solidFill>
              </a:rPr>
              <a:t>太陽はすべての元素を含むので，宇宙で最初に形成された恒星ではない</a:t>
            </a:r>
          </a:p>
          <a:p>
            <a:r>
              <a:rPr lang="ja-JP" altLang="en-US" dirty="0"/>
              <a:t>恒星の元素合成の理論は，確立された事実であり，理論評価で</a:t>
            </a:r>
            <a:r>
              <a:rPr lang="en-US" altLang="ja-JP" dirty="0"/>
              <a:t>10</a:t>
            </a:r>
            <a:r>
              <a:rPr lang="ja-JP" altLang="en-US" dirty="0"/>
              <a:t>点満点</a:t>
            </a:r>
          </a:p>
          <a:p>
            <a:endParaRPr kumimoji="1" lang="ja-JP" altLang="en-US" dirty="0"/>
          </a:p>
        </p:txBody>
      </p:sp>
      <p:pic>
        <p:nvPicPr>
          <p:cNvPr id="3" name="Picture 1" descr="Clang_03_09.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582" y="1135582"/>
            <a:ext cx="5546836"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7625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6345</TotalTime>
  <Words>1017</Words>
  <Application>Microsoft Macintosh PowerPoint</Application>
  <PresentationFormat>画面に合わせる (4:3)</PresentationFormat>
  <Paragraphs>31</Paragraphs>
  <Slides>7</Slides>
  <Notes>7</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ホワイト</vt:lpstr>
      <vt:lpstr>第3章　原材料 恒星の元素合成</vt:lpstr>
      <vt:lpstr>宇宙の元素存在度</vt:lpstr>
      <vt:lpstr>核図表</vt:lpstr>
      <vt:lpstr>ビッグバンの間の元素合成</vt:lpstr>
      <vt:lpstr>恒星内元素合成</vt:lpstr>
      <vt:lpstr>中性子捕獲による元素合成</vt:lpstr>
      <vt:lpstr>超新星爆発による元素の散布</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1818</cp:revision>
  <cp:lastPrinted>2015-04-23T08:19:19Z</cp:lastPrinted>
  <dcterms:created xsi:type="dcterms:W3CDTF">2013-12-26T10:25:17Z</dcterms:created>
  <dcterms:modified xsi:type="dcterms:W3CDTF">2015-05-23T03:23:28Z</dcterms:modified>
</cp:coreProperties>
</file>