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handoutMasterIdLst>
    <p:handoutMasterId r:id="rId8"/>
  </p:handoutMasterIdLst>
  <p:sldIdLst>
    <p:sldId id="271" r:id="rId2"/>
    <p:sldId id="272" r:id="rId3"/>
    <p:sldId id="270" r:id="rId4"/>
    <p:sldId id="273" r:id="rId5"/>
    <p:sldId id="274" r:id="rId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scaleToFitPaper="1"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217" autoAdjust="0"/>
  </p:normalViewPr>
  <p:slideViewPr>
    <p:cSldViewPr snapToGrid="0" snapToObjects="1" showGuides="1">
      <p:cViewPr>
        <p:scale>
          <a:sx n="100" d="100"/>
          <a:sy n="100" d="100"/>
        </p:scale>
        <p:origin x="-1616" y="-88"/>
      </p:cViewPr>
      <p:guideLst>
        <p:guide orient="horz" pos="3068"/>
        <p:guide pos="515"/>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C64CCB0-F41E-EC46-BC85-FCC037CC0E23}" type="datetimeFigureOut">
              <a:rPr kumimoji="1" lang="ja-JP" altLang="en-US" smtClean="0"/>
              <a:t>05/23/2015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D726A01-D7E3-DD47-80B9-5BFC7D761E26}" type="slidenum">
              <a:rPr kumimoji="1" lang="ja-JP" altLang="en-US" smtClean="0"/>
              <a:t>‹#›</a:t>
            </a:fld>
            <a:endParaRPr kumimoji="1" lang="ja-JP" altLang="en-US"/>
          </a:p>
        </p:txBody>
      </p:sp>
    </p:spTree>
    <p:extLst>
      <p:ext uri="{BB962C8B-B14F-4D97-AF65-F5344CB8AC3E}">
        <p14:creationId xmlns:p14="http://schemas.microsoft.com/office/powerpoint/2010/main" val="37210029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B7519F-92BC-6B4F-B437-03A8FAF9A45E}" type="datetimeFigureOut">
              <a:rPr kumimoji="1" lang="ja-JP" altLang="en-US" smtClean="0"/>
              <a:t>05/23/2015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EEAE6E-CE5E-7D40-A6AE-58E5A768089B}" type="slidenum">
              <a:rPr kumimoji="1" lang="ja-JP" altLang="en-US" smtClean="0"/>
              <a:t>‹#›</a:t>
            </a:fld>
            <a:endParaRPr kumimoji="1" lang="ja-JP" altLang="en-US"/>
          </a:p>
        </p:txBody>
      </p:sp>
    </p:spTree>
    <p:extLst>
      <p:ext uri="{BB962C8B-B14F-4D97-AF65-F5344CB8AC3E}">
        <p14:creationId xmlns:p14="http://schemas.microsoft.com/office/powerpoint/2010/main" val="3317825364"/>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5―0</a:t>
            </a:r>
            <a:r>
              <a:rPr kumimoji="1" lang="ja-JP" altLang="en-US" dirty="0" smtClean="0"/>
              <a:t>：オリオン星雲のパノラマ写真．</a:t>
            </a:r>
            <a:r>
              <a:rPr kumimoji="1" lang="en-US" altLang="ja-JP" dirty="0" smtClean="0"/>
              <a:t>NASA </a:t>
            </a:r>
            <a:r>
              <a:rPr kumimoji="1" lang="ja-JP" altLang="en-US" dirty="0" smtClean="0"/>
              <a:t>のハッブル宇宙望遠鏡で撮影された写真を組み合わせてつくられた最大の写真のひとつ．恒星の苗床における恒星の誕生，元素と分子の合成を示す．写真は，オリオン星雲の中心部である．オリオン星雲は，天の川銀河内，地球から</a:t>
            </a:r>
            <a:r>
              <a:rPr kumimoji="1" lang="en-US" altLang="ja-JP" dirty="0" smtClean="0"/>
              <a:t>1,500 </a:t>
            </a:r>
            <a:r>
              <a:rPr kumimoji="1" lang="ja-JP" altLang="en-US" dirty="0" smtClean="0"/>
              <a:t>光年のかなたにあり，オリオン座の剣の中ほどに見られる．写真は星雲全体の一部に過ぎないが，それでも満月のおよそ</a:t>
            </a:r>
            <a:r>
              <a:rPr kumimoji="1" lang="en-US" altLang="ja-JP" dirty="0" smtClean="0"/>
              <a:t>5</a:t>
            </a:r>
            <a:r>
              <a:rPr kumimoji="1" lang="ja-JP" altLang="en-US" dirty="0" smtClean="0"/>
              <a:t>％の面積を占める．これは，恒星の工場であり，最近</a:t>
            </a:r>
            <a:r>
              <a:rPr kumimoji="1" lang="en-US" altLang="ja-JP" dirty="0" smtClean="0"/>
              <a:t>100 </a:t>
            </a:r>
            <a:r>
              <a:rPr kumimoji="1" lang="ja-JP" altLang="en-US" dirty="0" smtClean="0"/>
              <a:t>万年に星間雲の収縮により恒星が形成された．トラペジウム（台形）と呼ばれる</a:t>
            </a:r>
            <a:r>
              <a:rPr kumimoji="1" lang="en-US" altLang="ja-JP" dirty="0" smtClean="0"/>
              <a:t>4 </a:t>
            </a:r>
            <a:r>
              <a:rPr kumimoji="1" lang="ja-JP" altLang="en-US" dirty="0" smtClean="0"/>
              <a:t>つの最も熱く巨大な恒星が，写真の中央部にある．加えて，さまざまな成長段階にある約</a:t>
            </a:r>
            <a:r>
              <a:rPr kumimoji="1" lang="en-US" altLang="ja-JP" dirty="0" smtClean="0"/>
              <a:t>700 </a:t>
            </a:r>
            <a:r>
              <a:rPr kumimoji="1" lang="ja-JP" altLang="en-US" dirty="0" smtClean="0"/>
              <a:t>個の若い恒星が，天文学者によって観測された．また，このモザイクは，</a:t>
            </a:r>
            <a:r>
              <a:rPr kumimoji="1" lang="en-US" altLang="ja-JP" dirty="0" smtClean="0"/>
              <a:t>150 </a:t>
            </a:r>
            <a:r>
              <a:rPr kumimoji="1" lang="ja-JP" altLang="en-US" dirty="0" smtClean="0"/>
              <a:t>個以上の胚芽段階の惑星系を含んでいる．それは，恒星と惑星系を形成する一般的な過程が，私たちの太陽系を形成したと信じられている過程と同じであることを支持する．いくつかの曲がった物体は，時速</a:t>
            </a:r>
            <a:r>
              <a:rPr kumimoji="1" lang="en-US" altLang="ja-JP" dirty="0" smtClean="0"/>
              <a:t>150,000 km/h </a:t>
            </a:r>
            <a:r>
              <a:rPr kumimoji="1" lang="ja-JP" altLang="en-US" dirty="0" smtClean="0"/>
              <a:t>の超音速衝撃波によってつくられたガスの巨大な噴出物である．同じ領域に質量の異なるさまざまな恒星があることは，短命な恒星が激しく短い一生を持ち，元素と放射性核種を星雲に散布するまさにその場所で，太陽のような小さな恒星が生まれることを示す．強い放射能は分子合成の環境にも寄与し，惑星と生命の前駆体となる有機分子と無機分子が星雲環境でつくられる．</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1</a:t>
            </a:fld>
            <a:endParaRPr kumimoji="1" lang="ja-JP" altLang="en-US"/>
          </a:p>
        </p:txBody>
      </p:sp>
    </p:spTree>
    <p:extLst>
      <p:ext uri="{BB962C8B-B14F-4D97-AF65-F5344CB8AC3E}">
        <p14:creationId xmlns:p14="http://schemas.microsoft.com/office/powerpoint/2010/main" val="3354239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5―1</a:t>
            </a:r>
            <a:r>
              <a:rPr kumimoji="1" lang="ja-JP" altLang="en-US" dirty="0" smtClean="0"/>
              <a:t>：惑星の間隔と太陽からの距離の規則性を示す図．各惑星は，そのすぐ内側の惑星から太陽までの距離の約</a:t>
            </a:r>
            <a:r>
              <a:rPr kumimoji="1" lang="en-US" altLang="ja-JP" dirty="0" smtClean="0"/>
              <a:t>1.7 </a:t>
            </a:r>
            <a:r>
              <a:rPr kumimoji="1" lang="ja-JP" altLang="en-US" dirty="0" smtClean="0"/>
              <a:t>倍の位置にある．この規則性は，ボーデの法則として知られている．</a:t>
            </a:r>
            <a:endParaRPr kumimoji="1" lang="en-US" altLang="ja-JP" dirty="0" smtClean="0"/>
          </a:p>
          <a:p>
            <a:endParaRPr kumimoji="1" lang="en-US" altLang="ja-JP" dirty="0" smtClean="0"/>
          </a:p>
          <a:p>
            <a:r>
              <a:rPr kumimoji="1" lang="ja-JP" altLang="en-US" dirty="0" smtClean="0"/>
              <a:t>図</a:t>
            </a:r>
            <a:r>
              <a:rPr kumimoji="1" lang="en-US" altLang="ja-JP" dirty="0" smtClean="0"/>
              <a:t>5―2</a:t>
            </a:r>
            <a:r>
              <a:rPr kumimoji="1" lang="ja-JP" altLang="en-US" dirty="0" smtClean="0"/>
              <a:t>：惑星のおよその相対サイズを示す図．惑星は，太陽からこの図の順に並んでいる．相対サイズは正しいが，距離は実際の値に対応していない．</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2</a:t>
            </a:fld>
            <a:endParaRPr kumimoji="1" lang="ja-JP" altLang="en-US"/>
          </a:p>
        </p:txBody>
      </p:sp>
    </p:spTree>
    <p:extLst>
      <p:ext uri="{BB962C8B-B14F-4D97-AF65-F5344CB8AC3E}">
        <p14:creationId xmlns:p14="http://schemas.microsoft.com/office/powerpoint/2010/main" val="3891358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5―3</a:t>
            </a:r>
            <a:r>
              <a:rPr kumimoji="1" lang="ja-JP" altLang="en-US" dirty="0" smtClean="0"/>
              <a:t>： コンドライト隕石のコンドルール．</a:t>
            </a:r>
            <a:r>
              <a:rPr kumimoji="1" lang="en-US" altLang="ja-JP" dirty="0" smtClean="0"/>
              <a:t>Tieschits H-3 </a:t>
            </a:r>
            <a:r>
              <a:rPr kumimoji="1" lang="ja-JP" altLang="en-US" dirty="0" smtClean="0"/>
              <a:t>コンドルール．</a:t>
            </a:r>
            <a:endParaRPr kumimoji="1" lang="en-US" altLang="ja-JP" dirty="0" smtClean="0"/>
          </a:p>
          <a:p>
            <a:endParaRPr kumimoji="1" lang="en-US" altLang="ja-JP" dirty="0" smtClean="0"/>
          </a:p>
          <a:p>
            <a:r>
              <a:rPr kumimoji="1" lang="ja-JP" altLang="en-US" dirty="0" smtClean="0"/>
              <a:t>図</a:t>
            </a:r>
            <a:r>
              <a:rPr kumimoji="1" lang="en-US" altLang="ja-JP" dirty="0" smtClean="0"/>
              <a:t>5―4</a:t>
            </a:r>
            <a:r>
              <a:rPr kumimoji="1" lang="ja-JP" altLang="en-US" dirty="0" smtClean="0"/>
              <a:t>：太陽大気と炭素質コンドライトにおける低および中揮発性元素の相対存在度の比較．ケイ素原子</a:t>
            </a:r>
            <a:r>
              <a:rPr kumimoji="1" lang="en-US" altLang="ja-JP" dirty="0" smtClean="0"/>
              <a:t>106 </a:t>
            </a:r>
            <a:r>
              <a:rPr kumimoji="1" lang="ja-JP" altLang="en-US" dirty="0" smtClean="0"/>
              <a:t>個に対する相対値．これらの元素（水素，炭素，窒素，および希ガスのような揮発性元素を除く）に関して，炭素質コンドライトは全太陽系物質の化学的にかたよりのない試料である．</a:t>
            </a:r>
            <a:r>
              <a:rPr kumimoji="1" lang="en-US" altLang="ja-JP" dirty="0" smtClean="0"/>
              <a:t>(Data from Anders and Grevesse, Geochim. Cosmochim. Acta 53 (1989): 197―214, and Anders and Ebihara, Geochim. Cosmochim. Acta 46 (Nov. 1982):</a:t>
            </a:r>
            <a:r>
              <a:rPr kumimoji="1" lang="en-US" altLang="ja-JP" baseline="0" dirty="0" smtClean="0"/>
              <a:t> </a:t>
            </a:r>
            <a:r>
              <a:rPr kumimoji="1" lang="en-US" altLang="ja-JP" dirty="0" smtClean="0"/>
              <a:t>2363―80).</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3</a:t>
            </a:fld>
            <a:endParaRPr kumimoji="1" lang="ja-JP" altLang="en-US"/>
          </a:p>
        </p:txBody>
      </p:sp>
    </p:spTree>
    <p:extLst>
      <p:ext uri="{BB962C8B-B14F-4D97-AF65-F5344CB8AC3E}">
        <p14:creationId xmlns:p14="http://schemas.microsoft.com/office/powerpoint/2010/main" val="2428220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5―5</a:t>
            </a:r>
            <a:r>
              <a:rPr kumimoji="1" lang="ja-JP" altLang="en-US" dirty="0" smtClean="0"/>
              <a:t>：鉄</a:t>
            </a:r>
            <a:r>
              <a:rPr kumimoji="1" lang="en-US" altLang="ja-JP" dirty="0" smtClean="0"/>
              <a:t>―</a:t>
            </a:r>
            <a:r>
              <a:rPr kumimoji="1" lang="ja-JP" altLang="en-US" dirty="0" smtClean="0"/>
              <a:t>ニッケル合金の特徴的な帯（</a:t>
            </a:r>
            <a:r>
              <a:rPr kumimoji="1" lang="en-US" altLang="ja-JP" dirty="0" smtClean="0"/>
              <a:t>Widmanstätten pattern </a:t>
            </a:r>
            <a:r>
              <a:rPr kumimoji="1" lang="ja-JP" altLang="en-US" dirty="0" smtClean="0"/>
              <a:t>と呼ばれる）を示す鉄隕石の研磨断面．このようなパターンは，隕石にのみ見られ，原始微惑星のコアにおけるごくゆっくりとした冷却により生じた．</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4</a:t>
            </a:fld>
            <a:endParaRPr kumimoji="1" lang="ja-JP" altLang="en-US"/>
          </a:p>
        </p:txBody>
      </p:sp>
    </p:spTree>
    <p:extLst>
      <p:ext uri="{BB962C8B-B14F-4D97-AF65-F5344CB8AC3E}">
        <p14:creationId xmlns:p14="http://schemas.microsoft.com/office/powerpoint/2010/main" val="408534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図</a:t>
            </a:r>
            <a:r>
              <a:rPr kumimoji="1" lang="en-US" altLang="ja-JP" dirty="0" smtClean="0"/>
              <a:t>5―6</a:t>
            </a:r>
            <a:r>
              <a:rPr kumimoji="1" lang="ja-JP" altLang="en-US" dirty="0" smtClean="0"/>
              <a:t>：太陽系形成の図解．塵とガスの初期星雲から，星雲中での固体の集積，惑星の形成を経て，惑星間残存ガスの放出に至る．</a:t>
            </a:r>
            <a:r>
              <a:rPr kumimoji="1" lang="en-US" altLang="ja-JP" dirty="0" err="1" smtClean="0"/>
              <a:t>Lifengastronomy</a:t>
            </a:r>
            <a:r>
              <a:rPr kumimoji="1" lang="en-US" altLang="ja-JP" dirty="0" smtClean="0"/>
              <a:t> web (</a:t>
            </a:r>
            <a:r>
              <a:rPr kumimoji="1" lang="en-US" altLang="ja-JP" dirty="0" err="1" smtClean="0"/>
              <a:t>ligfeng.lamost.org</a:t>
            </a:r>
            <a:r>
              <a:rPr kumimoji="1" lang="en-US" altLang="ja-JP" dirty="0" smtClean="0"/>
              <a:t>) </a:t>
            </a:r>
            <a:r>
              <a:rPr kumimoji="1" lang="ja-JP" altLang="en-US" dirty="0" smtClean="0"/>
              <a:t>を一部修正．</a:t>
            </a:r>
            <a:endParaRPr kumimoji="1" lang="ja-JP" altLang="en-US" dirty="0"/>
          </a:p>
        </p:txBody>
      </p:sp>
      <p:sp>
        <p:nvSpPr>
          <p:cNvPr id="4" name="スライド番号プレースホルダー 3"/>
          <p:cNvSpPr>
            <a:spLocks noGrp="1"/>
          </p:cNvSpPr>
          <p:nvPr>
            <p:ph type="sldNum" sz="quarter" idx="10"/>
          </p:nvPr>
        </p:nvSpPr>
        <p:spPr/>
        <p:txBody>
          <a:bodyPr/>
          <a:lstStyle/>
          <a:p>
            <a:fld id="{74EEAE6E-CE5E-7D40-A6AE-58E5A768089B}" type="slidenum">
              <a:rPr kumimoji="1" lang="ja-JP" altLang="en-US" smtClean="0"/>
              <a:t>5</a:t>
            </a:fld>
            <a:endParaRPr kumimoji="1" lang="ja-JP" altLang="en-US"/>
          </a:p>
        </p:txBody>
      </p:sp>
    </p:spTree>
    <p:extLst>
      <p:ext uri="{BB962C8B-B14F-4D97-AF65-F5344CB8AC3E}">
        <p14:creationId xmlns:p14="http://schemas.microsoft.com/office/powerpoint/2010/main" val="654148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08915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53053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964969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endParaRPr lang="ja-JP" altLang="en-US"/>
          </a:p>
        </p:txBody>
      </p:sp>
      <p:sp>
        <p:nvSpPr>
          <p:cNvPr id="4" name="Rectangle 5"/>
          <p:cNvSpPr>
            <a:spLocks noGrp="1" noChangeArrowheads="1"/>
          </p:cNvSpPr>
          <p:nvPr>
            <p:ph type="ftr" sz="quarter" idx="11"/>
          </p:nvPr>
        </p:nvSpPr>
        <p:spPr>
          <a:ln/>
        </p:spPr>
        <p:txBody>
          <a:bodyPr/>
          <a:lstStyle>
            <a:lvl1pPr>
              <a:defRPr/>
            </a:lvl1pPr>
          </a:lstStyle>
          <a:p>
            <a:endParaRPr lang="ja-JP"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E89C8D-555D-F747-AC38-3E4C5D65F93F}" type="slidenum">
              <a:rPr lang="en-US"/>
              <a:pPr>
                <a:defRPr/>
              </a:pPr>
              <a:t>‹#›</a:t>
            </a:fld>
            <a:endParaRPr lang="en-US"/>
          </a:p>
        </p:txBody>
      </p:sp>
    </p:spTree>
    <p:extLst>
      <p:ext uri="{BB962C8B-B14F-4D97-AF65-F5344CB8AC3E}">
        <p14:creationId xmlns:p14="http://schemas.microsoft.com/office/powerpoint/2010/main" val="255471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77559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effectLst>
                  <a:outerShdw blurRad="50800" dist="38100" dir="2700000" algn="tl" rotWithShape="0">
                    <a:srgbClr val="000000">
                      <a:alpha val="43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smtClean="0"/>
              <a:t>マスター テキストの書式設定</a:t>
            </a:r>
          </a:p>
        </p:txBody>
      </p:sp>
      <p:sp>
        <p:nvSpPr>
          <p:cNvPr id="4" name="日付プレースホルダー 3"/>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685785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4098571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822364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970482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47776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2754390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E31439A-B6E9-F14C-8703-20A6556FE92A}" type="datetimeFigureOut">
              <a:rPr kumimoji="1" lang="ja-JP" altLang="en-US" smtClean="0"/>
              <a:t>05/23/2015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17966725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31439A-B6E9-F14C-8703-20A6556FE92A}" type="datetimeFigureOut">
              <a:rPr kumimoji="1" lang="ja-JP" altLang="en-US" smtClean="0"/>
              <a:t>05/23/2015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948221-FA1D-A94C-86DD-FAC73131B24C}" type="slidenum">
              <a:rPr kumimoji="1" lang="ja-JP" altLang="en-US" smtClean="0"/>
              <a:t>‹#›</a:t>
            </a:fld>
            <a:endParaRPr kumimoji="1" lang="ja-JP" altLang="en-US"/>
          </a:p>
        </p:txBody>
      </p:sp>
    </p:spTree>
    <p:extLst>
      <p:ext uri="{BB962C8B-B14F-4D97-AF65-F5344CB8AC3E}">
        <p14:creationId xmlns:p14="http://schemas.microsoft.com/office/powerpoint/2010/main" val="3364411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solidFill>
                  <a:srgbClr val="FFFF00"/>
                </a:solidFill>
              </a:rPr>
              <a:t>第</a:t>
            </a:r>
            <a:r>
              <a:rPr kumimoji="1" lang="en-US" altLang="ja-JP" dirty="0" smtClean="0">
                <a:solidFill>
                  <a:srgbClr val="FFFF00"/>
                </a:solidFill>
              </a:rPr>
              <a:t>5</a:t>
            </a:r>
            <a:r>
              <a:rPr kumimoji="1" lang="ja-JP" altLang="en-US" dirty="0" smtClean="0">
                <a:solidFill>
                  <a:srgbClr val="FFFF00"/>
                </a:solidFill>
              </a:rPr>
              <a:t>章　重量構造物</a:t>
            </a:r>
            <a:r>
              <a:rPr kumimoji="1" lang="en-US" altLang="ja-JP" dirty="0" smtClean="0">
                <a:solidFill>
                  <a:srgbClr val="FFFF00"/>
                </a:solidFill>
              </a:rPr>
              <a:t/>
            </a:r>
            <a:br>
              <a:rPr kumimoji="1" lang="en-US" altLang="ja-JP" dirty="0" smtClean="0">
                <a:solidFill>
                  <a:srgbClr val="FFFF00"/>
                </a:solidFill>
              </a:rPr>
            </a:br>
            <a:r>
              <a:rPr lang="ja-JP" altLang="en-US" dirty="0" smtClean="0">
                <a:solidFill>
                  <a:srgbClr val="FFFF00"/>
                </a:solidFill>
              </a:rPr>
              <a:t>太陽系星雲から</a:t>
            </a:r>
            <a:r>
              <a:rPr kumimoji="1" lang="ja-JP" altLang="en-US" dirty="0" smtClean="0">
                <a:solidFill>
                  <a:srgbClr val="FFFF00"/>
                </a:solidFill>
              </a:rPr>
              <a:t>惑星と衛星をつくる</a:t>
            </a:r>
            <a:endParaRPr kumimoji="1" lang="ja-JP" altLang="en-US" dirty="0">
              <a:solidFill>
                <a:srgbClr val="FFFF00"/>
              </a:solidFill>
            </a:endParaRPr>
          </a:p>
        </p:txBody>
      </p:sp>
      <p:sp>
        <p:nvSpPr>
          <p:cNvPr id="3" name="テキスト プレースホルダー 2"/>
          <p:cNvSpPr>
            <a:spLocks noGrp="1"/>
          </p:cNvSpPr>
          <p:nvPr>
            <p:ph type="body" idx="1"/>
          </p:nvPr>
        </p:nvSpPr>
        <p:spPr/>
        <p:txBody>
          <a:bodyPr/>
          <a:lstStyle/>
          <a:p>
            <a:endParaRPr kumimoji="1" lang="ja-JP" altLang="en-US"/>
          </a:p>
        </p:txBody>
      </p:sp>
      <p:sp>
        <p:nvSpPr>
          <p:cNvPr id="4" name="テキスト ボックス 3"/>
          <p:cNvSpPr txBox="1"/>
          <p:nvPr/>
        </p:nvSpPr>
        <p:spPr>
          <a:xfrm>
            <a:off x="3847583" y="6211669"/>
            <a:ext cx="1448834" cy="646331"/>
          </a:xfrm>
          <a:prstGeom prst="rect">
            <a:avLst/>
          </a:prstGeom>
          <a:noFill/>
        </p:spPr>
        <p:txBody>
          <a:bodyPr wrap="none" rtlCol="0">
            <a:spAutoFit/>
          </a:bodyPr>
          <a:lstStyle/>
          <a:p>
            <a:r>
              <a:rPr kumimoji="1" lang="ja-JP" altLang="en-US" dirty="0" smtClean="0">
                <a:solidFill>
                  <a:srgbClr val="FFFF00"/>
                </a:solidFill>
              </a:rPr>
              <a:t>オリオン星雲</a:t>
            </a:r>
            <a:endParaRPr kumimoji="1" lang="en-US" altLang="ja-JP" dirty="0" smtClean="0">
              <a:solidFill>
                <a:srgbClr val="FFFF00"/>
              </a:solidFill>
            </a:endParaRPr>
          </a:p>
          <a:p>
            <a:endParaRPr kumimoji="1" lang="ja-JP" altLang="en-US" dirty="0">
              <a:solidFill>
                <a:srgbClr val="FFFF00"/>
              </a:solidFill>
            </a:endParaRPr>
          </a:p>
        </p:txBody>
      </p:sp>
    </p:spTree>
    <p:extLst>
      <p:ext uri="{BB962C8B-B14F-4D97-AF65-F5344CB8AC3E}">
        <p14:creationId xmlns:p14="http://schemas.microsoft.com/office/powerpoint/2010/main" val="28443624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4114800" cy="1143000"/>
          </a:xfrm>
        </p:spPr>
        <p:txBody>
          <a:bodyPr/>
          <a:lstStyle/>
          <a:p>
            <a:r>
              <a:rPr kumimoji="1" lang="ja-JP" altLang="en-US" dirty="0" smtClean="0"/>
              <a:t>太陽系</a:t>
            </a:r>
            <a:endParaRPr kumimoji="1" lang="ja-JP" altLang="en-US" dirty="0"/>
          </a:p>
        </p:txBody>
      </p:sp>
      <p:sp>
        <p:nvSpPr>
          <p:cNvPr id="4" name="コンテンツ プレースホルダー 3"/>
          <p:cNvSpPr>
            <a:spLocks noGrp="1"/>
          </p:cNvSpPr>
          <p:nvPr>
            <p:ph idx="1"/>
          </p:nvPr>
        </p:nvSpPr>
        <p:spPr>
          <a:xfrm>
            <a:off x="457200" y="1143000"/>
            <a:ext cx="4114800" cy="2878939"/>
          </a:xfrm>
        </p:spPr>
        <p:txBody>
          <a:bodyPr>
            <a:normAutofit fontScale="70000" lnSpcReduction="20000"/>
          </a:bodyPr>
          <a:lstStyle/>
          <a:p>
            <a:r>
              <a:rPr lang="ja-JP" altLang="en-US" dirty="0"/>
              <a:t>ボーデの法則</a:t>
            </a:r>
          </a:p>
          <a:p>
            <a:r>
              <a:rPr lang="ja-JP" altLang="en-US" dirty="0"/>
              <a:t>内惑星と外惑星の大きな差</a:t>
            </a:r>
          </a:p>
          <a:p>
            <a:r>
              <a:rPr lang="ja-JP" altLang="en-US" dirty="0"/>
              <a:t>内惑星（水星，金星，地球，火星）の非圧縮密度は</a:t>
            </a:r>
            <a:r>
              <a:rPr lang="en-US" altLang="ja-JP" dirty="0"/>
              <a:t>3.7〜5.5 g/cm</a:t>
            </a:r>
            <a:r>
              <a:rPr lang="en-US" altLang="ja-JP" baseline="30000" dirty="0"/>
              <a:t>3</a:t>
            </a:r>
          </a:p>
          <a:p>
            <a:r>
              <a:rPr lang="ja-JP" altLang="en-US" dirty="0"/>
              <a:t>外惑星（木星，土星，天王星，海王星）の非圧縮密度は</a:t>
            </a:r>
            <a:r>
              <a:rPr lang="en-US" altLang="ja-JP" dirty="0"/>
              <a:t>1.7 g/cm</a:t>
            </a:r>
            <a:r>
              <a:rPr lang="en-US" altLang="ja-JP" baseline="30000" dirty="0"/>
              <a:t>3</a:t>
            </a:r>
            <a:r>
              <a:rPr lang="ja-JP" altLang="en-US" dirty="0"/>
              <a:t>未満</a:t>
            </a:r>
          </a:p>
          <a:p>
            <a:endParaRPr kumimoji="1" lang="ja-JP" altLang="en-US" dirty="0"/>
          </a:p>
        </p:txBody>
      </p:sp>
      <p:pic>
        <p:nvPicPr>
          <p:cNvPr id="7"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007" y="4021938"/>
            <a:ext cx="8535987"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p:cNvPicPr>
            <a:picLocks noChangeAspect="1"/>
          </p:cNvPicPr>
          <p:nvPr/>
        </p:nvPicPr>
        <p:blipFill>
          <a:blip r:embed="rId4"/>
          <a:stretch>
            <a:fillRect/>
          </a:stretch>
        </p:blipFill>
        <p:spPr>
          <a:xfrm>
            <a:off x="4660900" y="258293"/>
            <a:ext cx="4226560" cy="3623945"/>
          </a:xfrm>
          <a:prstGeom prst="rect">
            <a:avLst/>
          </a:prstGeom>
        </p:spPr>
      </p:pic>
    </p:spTree>
    <p:extLst>
      <p:ext uri="{BB962C8B-B14F-4D97-AF65-F5344CB8AC3E}">
        <p14:creationId xmlns:p14="http://schemas.microsoft.com/office/powerpoint/2010/main" val="28998877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図形グループ 5"/>
          <p:cNvGrpSpPr/>
          <p:nvPr/>
        </p:nvGrpSpPr>
        <p:grpSpPr>
          <a:xfrm>
            <a:off x="786248" y="1004452"/>
            <a:ext cx="7571505" cy="3960000"/>
            <a:chOff x="786247" y="1449000"/>
            <a:chExt cx="7571505" cy="3960000"/>
          </a:xfrm>
        </p:grpSpPr>
        <p:pic>
          <p:nvPicPr>
            <p:cNvPr id="4" name="Picture 1" descr="Clang_05_04.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7752" y="1641977"/>
              <a:ext cx="4320000" cy="357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lang_05_04.eps"/>
            <p:cNvPicPr>
              <a:picLocks noChangeAspect="1"/>
            </p:cNvPicPr>
            <p:nvPr/>
          </p:nvPicPr>
          <p:blipFill>
            <a:blip r:embed="rId4">
              <a:extLst>
                <a:ext uri="{28A0092B-C50C-407E-A947-70E740481C1C}">
                  <a14:useLocalDpi xmlns:a14="http://schemas.microsoft.com/office/drawing/2010/main" val="0"/>
                </a:ext>
              </a:extLst>
            </a:blip>
            <a:srcRect l="11517" t="6673" r="11488" b="6766"/>
            <a:stretch>
              <a:fillRect/>
            </a:stretch>
          </p:blipFill>
          <p:spPr bwMode="auto">
            <a:xfrm>
              <a:off x="786247" y="1449000"/>
              <a:ext cx="2465258" cy="39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p:cNvSpPr>
            <a:spLocks noGrp="1"/>
          </p:cNvSpPr>
          <p:nvPr>
            <p:ph type="title"/>
          </p:nvPr>
        </p:nvSpPr>
        <p:spPr>
          <a:xfrm>
            <a:off x="457200" y="0"/>
            <a:ext cx="8229600" cy="1143000"/>
          </a:xfrm>
        </p:spPr>
        <p:txBody>
          <a:bodyPr/>
          <a:lstStyle/>
          <a:p>
            <a:r>
              <a:rPr kumimoji="1" lang="ja-JP" altLang="en-US" dirty="0" smtClean="0"/>
              <a:t>コンドライト隕石</a:t>
            </a:r>
            <a:endParaRPr kumimoji="1" lang="ja-JP" altLang="en-US" dirty="0"/>
          </a:p>
        </p:txBody>
      </p:sp>
      <p:sp>
        <p:nvSpPr>
          <p:cNvPr id="7" name="コンテンツ プレースホルダー 6"/>
          <p:cNvSpPr>
            <a:spLocks noGrp="1"/>
          </p:cNvSpPr>
          <p:nvPr>
            <p:ph idx="1"/>
          </p:nvPr>
        </p:nvSpPr>
        <p:spPr>
          <a:xfrm>
            <a:off x="457200" y="5080000"/>
            <a:ext cx="8229600" cy="1701800"/>
          </a:xfrm>
        </p:spPr>
        <p:txBody>
          <a:bodyPr>
            <a:normAutofit fontScale="77500" lnSpcReduction="20000"/>
          </a:bodyPr>
          <a:lstStyle/>
          <a:p>
            <a:r>
              <a:rPr lang="ja-JP" altLang="en-US" dirty="0"/>
              <a:t>コンドルール（ミリメータサイズの小球）は，岩石や金属が融解する</a:t>
            </a:r>
            <a:r>
              <a:rPr lang="en-US" altLang="ja-JP" dirty="0"/>
              <a:t>1100°C</a:t>
            </a:r>
            <a:r>
              <a:rPr lang="ja-JP" altLang="en-US" dirty="0"/>
              <a:t>以上の高温かつ超低圧力条件でつくられた</a:t>
            </a:r>
          </a:p>
          <a:p>
            <a:r>
              <a:rPr lang="ja-JP" altLang="en-US" dirty="0">
                <a:solidFill>
                  <a:srgbClr val="FF0000"/>
                </a:solidFill>
              </a:rPr>
              <a:t>炭素質コンドライトは，揮発性元素を除き，太陽系星雲のかたよりのない試料</a:t>
            </a:r>
          </a:p>
          <a:p>
            <a:endParaRPr kumimoji="1" lang="ja-JP" altLang="en-US" dirty="0"/>
          </a:p>
        </p:txBody>
      </p:sp>
    </p:spTree>
    <p:extLst>
      <p:ext uri="{BB962C8B-B14F-4D97-AF65-F5344CB8AC3E}">
        <p14:creationId xmlns:p14="http://schemas.microsoft.com/office/powerpoint/2010/main" val="34938902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エイコンドライト隕石</a:t>
            </a:r>
            <a:endParaRPr kumimoji="1" lang="ja-JP" altLang="en-US" dirty="0"/>
          </a:p>
        </p:txBody>
      </p:sp>
      <p:sp>
        <p:nvSpPr>
          <p:cNvPr id="5" name="コンテンツ プレースホルダー 4"/>
          <p:cNvSpPr>
            <a:spLocks noGrp="1"/>
          </p:cNvSpPr>
          <p:nvPr>
            <p:ph idx="1"/>
          </p:nvPr>
        </p:nvSpPr>
        <p:spPr>
          <a:xfrm>
            <a:off x="457200" y="4870449"/>
            <a:ext cx="8229600" cy="2021419"/>
          </a:xfrm>
        </p:spPr>
        <p:txBody>
          <a:bodyPr>
            <a:normAutofit fontScale="70000" lnSpcReduction="20000"/>
          </a:bodyPr>
          <a:lstStyle/>
          <a:p>
            <a:pPr>
              <a:lnSpc>
                <a:spcPct val="120000"/>
              </a:lnSpc>
            </a:pPr>
            <a:r>
              <a:rPr lang="ja-JP" altLang="en-US" dirty="0"/>
              <a:t>コンドルールを含まない，分化された隕石</a:t>
            </a:r>
          </a:p>
          <a:p>
            <a:pPr>
              <a:lnSpc>
                <a:spcPct val="120000"/>
              </a:lnSpc>
            </a:pPr>
            <a:r>
              <a:rPr lang="ja-JP" altLang="en-US" dirty="0"/>
              <a:t>ケイ酸塩から成る石質隕石と鉄</a:t>
            </a:r>
            <a:r>
              <a:rPr lang="en-US" altLang="ja-JP" dirty="0"/>
              <a:t>-</a:t>
            </a:r>
            <a:r>
              <a:rPr lang="ja-JP" altLang="en-US" dirty="0"/>
              <a:t>ニッケル合金から成る鉄隕石</a:t>
            </a:r>
          </a:p>
          <a:p>
            <a:pPr lvl="1">
              <a:lnSpc>
                <a:spcPct val="120000"/>
              </a:lnSpc>
            </a:pPr>
            <a:r>
              <a:rPr lang="ja-JP" altLang="en-US" dirty="0">
                <a:solidFill>
                  <a:srgbClr val="FF0000"/>
                </a:solidFill>
              </a:rPr>
              <a:t>コンドライトと同じ組成を持つ惑星様天体が，金属のコアとケイ酸塩のマントルに分化した後，破壊されて</a:t>
            </a:r>
            <a:r>
              <a:rPr lang="ja-JP" altLang="en-US" dirty="0" smtClean="0">
                <a:solidFill>
                  <a:srgbClr val="FF0000"/>
                </a:solidFill>
              </a:rPr>
              <a:t>生じた</a:t>
            </a:r>
            <a:endParaRPr lang="ja-JP" altLang="en-US" dirty="0">
              <a:solidFill>
                <a:srgbClr val="FF0000"/>
              </a:solidFill>
            </a:endParaRPr>
          </a:p>
        </p:txBody>
      </p:sp>
      <p:pic>
        <p:nvPicPr>
          <p:cNvPr id="4" name="Picture 1" descr="Clang_05_05.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1178" y="1033103"/>
            <a:ext cx="6320152" cy="3781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732451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143000"/>
          </a:xfrm>
        </p:spPr>
        <p:txBody>
          <a:bodyPr/>
          <a:lstStyle/>
          <a:p>
            <a:r>
              <a:rPr kumimoji="1" lang="ja-JP" altLang="en-US" dirty="0" smtClean="0"/>
              <a:t>太陽系形成のシナリオ</a:t>
            </a:r>
            <a:endParaRPr kumimoji="1" lang="ja-JP" altLang="en-US" dirty="0"/>
          </a:p>
        </p:txBody>
      </p:sp>
      <p:sp>
        <p:nvSpPr>
          <p:cNvPr id="3" name="コンテンツ プレースホルダー 2"/>
          <p:cNvSpPr>
            <a:spLocks noGrp="1"/>
          </p:cNvSpPr>
          <p:nvPr>
            <p:ph idx="1"/>
          </p:nvPr>
        </p:nvSpPr>
        <p:spPr>
          <a:xfrm>
            <a:off x="5769399" y="1600201"/>
            <a:ext cx="3175635" cy="4102100"/>
          </a:xfrm>
        </p:spPr>
        <p:txBody>
          <a:bodyPr>
            <a:normAutofit fontScale="77500" lnSpcReduction="20000"/>
          </a:bodyPr>
          <a:lstStyle/>
          <a:p>
            <a:r>
              <a:rPr lang="ja-JP" altLang="en-US" dirty="0"/>
              <a:t>内部太陽系は</a:t>
            </a:r>
            <a:r>
              <a:rPr lang="en-US" altLang="ja-JP" dirty="0"/>
              <a:t>1000 K</a:t>
            </a:r>
            <a:r>
              <a:rPr lang="ja-JP" altLang="en-US" dirty="0"/>
              <a:t>を越え，ケイ酸塩鉱物と金属の塵が集積した</a:t>
            </a:r>
          </a:p>
          <a:p>
            <a:r>
              <a:rPr lang="ja-JP" altLang="en-US" dirty="0"/>
              <a:t>外部太陽系は</a:t>
            </a:r>
            <a:r>
              <a:rPr lang="en-US" altLang="ja-JP" dirty="0"/>
              <a:t>200〜100 K</a:t>
            </a:r>
            <a:r>
              <a:rPr lang="ja-JP" altLang="en-US" dirty="0"/>
              <a:t>で，氷も集積した</a:t>
            </a:r>
          </a:p>
          <a:p>
            <a:r>
              <a:rPr lang="ja-JP" altLang="en-US" dirty="0"/>
              <a:t>微惑星に取り込まれずに残ったガスと塵は，</a:t>
            </a:r>
            <a:r>
              <a:rPr lang="en-US" altLang="ja-JP" dirty="0"/>
              <a:t>T</a:t>
            </a:r>
            <a:r>
              <a:rPr lang="ja-JP" altLang="en-US" dirty="0"/>
              <a:t>タウリ段階の太陽風によって吹きはらわれた</a:t>
            </a:r>
          </a:p>
          <a:p>
            <a:endParaRPr kumimoji="1" lang="ja-JP" altLang="en-US" dirty="0"/>
          </a:p>
        </p:txBody>
      </p:sp>
      <p:pic>
        <p:nvPicPr>
          <p:cNvPr id="8" name="図 7"/>
          <p:cNvPicPr>
            <a:picLocks noChangeAspect="1"/>
          </p:cNvPicPr>
          <p:nvPr/>
        </p:nvPicPr>
        <p:blipFill>
          <a:blip r:embed="rId3"/>
          <a:stretch>
            <a:fillRect/>
          </a:stretch>
        </p:blipFill>
        <p:spPr>
          <a:xfrm>
            <a:off x="198967" y="1143000"/>
            <a:ext cx="5371465" cy="5350510"/>
          </a:xfrm>
          <a:prstGeom prst="rect">
            <a:avLst/>
          </a:prstGeom>
        </p:spPr>
      </p:pic>
    </p:spTree>
    <p:extLst>
      <p:ext uri="{BB962C8B-B14F-4D97-AF65-F5344CB8AC3E}">
        <p14:creationId xmlns:p14="http://schemas.microsoft.com/office/powerpoint/2010/main" val="15842265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6346</TotalTime>
  <Words>881</Words>
  <Application>Microsoft Macintosh PowerPoint</Application>
  <PresentationFormat>画面に合わせる (4:3)</PresentationFormat>
  <Paragraphs>32</Paragraphs>
  <Slides>5</Slides>
  <Notes>5</Notes>
  <HiddenSlides>0</HiddenSlides>
  <MMClips>0</MMClips>
  <ScaleCrop>false</ScaleCrop>
  <HeadingPairs>
    <vt:vector size="4" baseType="variant">
      <vt:variant>
        <vt:lpstr>テーマ</vt:lpstr>
      </vt:variant>
      <vt:variant>
        <vt:i4>1</vt:i4>
      </vt:variant>
      <vt:variant>
        <vt:lpstr>スライド タイトル</vt:lpstr>
      </vt:variant>
      <vt:variant>
        <vt:i4>5</vt:i4>
      </vt:variant>
    </vt:vector>
  </HeadingPairs>
  <TitlesOfParts>
    <vt:vector size="6" baseType="lpstr">
      <vt:lpstr>ホワイト</vt:lpstr>
      <vt:lpstr>第5章　重量構造物 太陽系星雲から惑星と衛星をつくる</vt:lpstr>
      <vt:lpstr>太陽系</vt:lpstr>
      <vt:lpstr>コンドライト隕石</vt:lpstr>
      <vt:lpstr>エイコンドライト隕石</vt:lpstr>
      <vt:lpstr>太陽系形成のシナリオ</vt:lpstr>
    </vt:vector>
  </TitlesOfParts>
  <Company>Kyoto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生命の惑星はいかにつくられるか？ ビッグバンから人類へ至る地球の物語</dc:title>
  <dc:creator>宗林 由樹</dc:creator>
  <cp:lastModifiedBy>宗林 由樹</cp:lastModifiedBy>
  <cp:revision>1819</cp:revision>
  <cp:lastPrinted>2015-04-23T08:19:19Z</cp:lastPrinted>
  <dcterms:created xsi:type="dcterms:W3CDTF">2013-12-26T10:25:17Z</dcterms:created>
  <dcterms:modified xsi:type="dcterms:W3CDTF">2015-05-23T03:17:10Z</dcterms:modified>
</cp:coreProperties>
</file>