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handoutMasterIdLst>
    <p:handoutMasterId r:id="rId8"/>
  </p:handoutMasterIdLst>
  <p:sldIdLst>
    <p:sldId id="275" r:id="rId2"/>
    <p:sldId id="276" r:id="rId3"/>
    <p:sldId id="277" r:id="rId4"/>
    <p:sldId id="278" r:id="rId5"/>
    <p:sldId id="279" r:id="rId6"/>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scaleToFitPaper="1"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85217" autoAdjust="0"/>
  </p:normalViewPr>
  <p:slideViewPr>
    <p:cSldViewPr snapToGrid="0" snapToObjects="1" showGuides="1">
      <p:cViewPr>
        <p:scale>
          <a:sx n="100" d="100"/>
          <a:sy n="100" d="100"/>
        </p:scale>
        <p:origin x="-1616" y="-88"/>
      </p:cViewPr>
      <p:guideLst>
        <p:guide orient="horz" pos="3068"/>
        <p:guide pos="515"/>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handoutMaster" Target="handoutMasters/handout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C64CCB0-F41E-EC46-BC85-FCC037CC0E23}" type="datetimeFigureOut">
              <a:rPr kumimoji="1" lang="ja-JP" altLang="en-US" smtClean="0"/>
              <a:t>05/23/2015</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D726A01-D7E3-DD47-80B9-5BFC7D761E26}" type="slidenum">
              <a:rPr kumimoji="1" lang="ja-JP" altLang="en-US" smtClean="0"/>
              <a:t>‹#›</a:t>
            </a:fld>
            <a:endParaRPr kumimoji="1" lang="ja-JP" altLang="en-US"/>
          </a:p>
        </p:txBody>
      </p:sp>
    </p:spTree>
    <p:extLst>
      <p:ext uri="{BB962C8B-B14F-4D97-AF65-F5344CB8AC3E}">
        <p14:creationId xmlns:p14="http://schemas.microsoft.com/office/powerpoint/2010/main" val="37210029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B7519F-92BC-6B4F-B437-03A8FAF9A45E}" type="datetimeFigureOut">
              <a:rPr kumimoji="1" lang="ja-JP" altLang="en-US" smtClean="0"/>
              <a:t>05/23/2015</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EEAE6E-CE5E-7D40-A6AE-58E5A768089B}" type="slidenum">
              <a:rPr kumimoji="1" lang="ja-JP" altLang="en-US" smtClean="0"/>
              <a:t>‹#›</a:t>
            </a:fld>
            <a:endParaRPr kumimoji="1" lang="ja-JP" altLang="en-US"/>
          </a:p>
        </p:txBody>
      </p:sp>
    </p:spTree>
    <p:extLst>
      <p:ext uri="{BB962C8B-B14F-4D97-AF65-F5344CB8AC3E}">
        <p14:creationId xmlns:p14="http://schemas.microsoft.com/office/powerpoint/2010/main" val="3317825364"/>
      </p:ext>
    </p:extLst>
  </p:cSld>
  <p:clrMap bg1="lt1" tx1="dk1" bg2="lt2" tx2="dk2" accent1="accent1" accent2="accent2" accent3="accent3" accent4="accent4" accent5="accent5" accent6="accent6" hlink="hlink" folHlink="folHlink"/>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図</a:t>
            </a:r>
            <a:r>
              <a:rPr kumimoji="1" lang="en-US" altLang="ja-JP" dirty="0" smtClean="0"/>
              <a:t>6―0</a:t>
            </a:r>
            <a:r>
              <a:rPr kumimoji="1" lang="ja-JP" altLang="en-US" dirty="0" smtClean="0"/>
              <a:t>：褶曲と傾斜不整合（</a:t>
            </a:r>
            <a:r>
              <a:rPr kumimoji="1" lang="en-US" altLang="ja-JP" dirty="0" smtClean="0"/>
              <a:t>angular unconformities</a:t>
            </a:r>
            <a:r>
              <a:rPr kumimoji="1" lang="ja-JP" altLang="en-US" dirty="0" smtClean="0"/>
              <a:t>）の地層は，形成に長い地質時間を要する．最も古い地層は，初め水平に堆積した後，埋没し，褶曲した．その後，隆起し，侵食されて，陸地表面をつくった．次に，より新しい地層が堆積した．このような証拠に基づいて，ジェームズ・ハットンは，「初めの痕跡はなく，終わりの見込みもない．」という原理を述べた．写真は，ポルトガルの南西海岸における石炭紀</a:t>
            </a:r>
            <a:r>
              <a:rPr kumimoji="1" lang="en-US" altLang="ja-JP" dirty="0" smtClean="0"/>
              <a:t>―</a:t>
            </a:r>
            <a:r>
              <a:rPr kumimoji="1" lang="ja-JP" altLang="en-US" dirty="0" smtClean="0"/>
              <a:t>三畳紀の不整合である．</a:t>
            </a:r>
            <a:endParaRPr kumimoji="1" lang="ja-JP" altLang="en-US" dirty="0"/>
          </a:p>
        </p:txBody>
      </p:sp>
      <p:sp>
        <p:nvSpPr>
          <p:cNvPr id="4" name="スライド番号プレースホルダー 3"/>
          <p:cNvSpPr>
            <a:spLocks noGrp="1"/>
          </p:cNvSpPr>
          <p:nvPr>
            <p:ph type="sldNum" sz="quarter" idx="10"/>
          </p:nvPr>
        </p:nvSpPr>
        <p:spPr/>
        <p:txBody>
          <a:bodyPr/>
          <a:lstStyle/>
          <a:p>
            <a:fld id="{74EEAE6E-CE5E-7D40-A6AE-58E5A768089B}" type="slidenum">
              <a:rPr kumimoji="1" lang="ja-JP" altLang="en-US" smtClean="0"/>
              <a:t>1</a:t>
            </a:fld>
            <a:endParaRPr kumimoji="1" lang="ja-JP" altLang="en-US"/>
          </a:p>
        </p:txBody>
      </p:sp>
    </p:spTree>
    <p:extLst>
      <p:ext uri="{BB962C8B-B14F-4D97-AF65-F5344CB8AC3E}">
        <p14:creationId xmlns:p14="http://schemas.microsoft.com/office/powerpoint/2010/main" val="34657679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図</a:t>
            </a:r>
            <a:r>
              <a:rPr kumimoji="1" lang="en-US" altLang="ja-JP" dirty="0" smtClean="0"/>
              <a:t>6―2</a:t>
            </a:r>
            <a:r>
              <a:rPr kumimoji="1" lang="ja-JP" altLang="en-US" dirty="0" smtClean="0"/>
              <a:t>：放射性崩壊における親核種と娘核種の数の時間変化を表す図．初期の原子数は任意である．左図は，指数関数的な崩壊における原子数の対数と時間の直線関係を示す．</a:t>
            </a:r>
            <a:r>
              <a:rPr kumimoji="1" lang="en-US" altLang="ja-JP" dirty="0" smtClean="0"/>
              <a:t>10 </a:t>
            </a:r>
            <a:r>
              <a:rPr kumimoji="1" lang="ja-JP" altLang="en-US" dirty="0" smtClean="0"/>
              <a:t>回の半減期の後には，親核種の</a:t>
            </a:r>
            <a:r>
              <a:rPr kumimoji="1" lang="en-US" altLang="ja-JP" dirty="0" smtClean="0"/>
              <a:t>99.9</a:t>
            </a:r>
            <a:r>
              <a:rPr kumimoji="1" lang="ja-JP" altLang="en-US" dirty="0" smtClean="0"/>
              <a:t>％が崩壊している．右図は，核種数の時間変化を線形目盛のグラフで表したもの．</a:t>
            </a:r>
            <a:endParaRPr kumimoji="1" lang="ja-JP" altLang="en-US" dirty="0"/>
          </a:p>
        </p:txBody>
      </p:sp>
      <p:sp>
        <p:nvSpPr>
          <p:cNvPr id="4" name="スライド番号プレースホルダー 3"/>
          <p:cNvSpPr>
            <a:spLocks noGrp="1"/>
          </p:cNvSpPr>
          <p:nvPr>
            <p:ph type="sldNum" sz="quarter" idx="10"/>
          </p:nvPr>
        </p:nvSpPr>
        <p:spPr/>
        <p:txBody>
          <a:bodyPr/>
          <a:lstStyle/>
          <a:p>
            <a:fld id="{74EEAE6E-CE5E-7D40-A6AE-58E5A768089B}" type="slidenum">
              <a:rPr kumimoji="1" lang="ja-JP" altLang="en-US" smtClean="0"/>
              <a:t>2</a:t>
            </a:fld>
            <a:endParaRPr kumimoji="1" lang="ja-JP" altLang="en-US"/>
          </a:p>
        </p:txBody>
      </p:sp>
    </p:spTree>
    <p:extLst>
      <p:ext uri="{BB962C8B-B14F-4D97-AF65-F5344CB8AC3E}">
        <p14:creationId xmlns:p14="http://schemas.microsoft.com/office/powerpoint/2010/main" val="16768432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図</a:t>
            </a:r>
            <a:r>
              <a:rPr kumimoji="1" lang="en-US" altLang="ja-JP" dirty="0" smtClean="0"/>
              <a:t>6―6</a:t>
            </a:r>
            <a:r>
              <a:rPr kumimoji="1" lang="ja-JP" altLang="en-US" dirty="0" smtClean="0"/>
              <a:t>：約</a:t>
            </a:r>
            <a:r>
              <a:rPr kumimoji="1" lang="en-US" altLang="ja-JP" dirty="0" smtClean="0"/>
              <a:t>20 </a:t>
            </a:r>
            <a:r>
              <a:rPr kumimoji="1" lang="ja-JP" altLang="en-US" dirty="0" smtClean="0"/>
              <a:t>個の異なる隕石から得られたルビジウム</a:t>
            </a:r>
            <a:r>
              <a:rPr kumimoji="1" lang="en-US" altLang="ja-JP" dirty="0" smtClean="0"/>
              <a:t>―</a:t>
            </a:r>
            <a:r>
              <a:rPr kumimoji="1" lang="ja-JP" altLang="en-US" dirty="0" smtClean="0"/>
              <a:t>ストロンチウム年代のまとめ．それぞれの隕石の結果は，</a:t>
            </a:r>
            <a:r>
              <a:rPr kumimoji="1" lang="en-US" altLang="ja-JP" dirty="0" smtClean="0"/>
              <a:t>45.2</a:t>
            </a:r>
            <a:r>
              <a:rPr kumimoji="1" lang="ja-JP" altLang="en-US" dirty="0" smtClean="0"/>
              <a:t>～</a:t>
            </a:r>
            <a:r>
              <a:rPr kumimoji="1" lang="en-US" altLang="ja-JP" dirty="0" smtClean="0"/>
              <a:t>46.3 </a:t>
            </a:r>
            <a:r>
              <a:rPr kumimoji="1" lang="ja-JP" altLang="en-US" dirty="0" smtClean="0"/>
              <a:t>億年の間にある．すべての測定値の平均は，</a:t>
            </a:r>
            <a:r>
              <a:rPr kumimoji="1" lang="en-US" altLang="ja-JP" dirty="0" smtClean="0"/>
              <a:t>45.6 </a:t>
            </a:r>
            <a:r>
              <a:rPr kumimoji="1" lang="ja-JP" altLang="en-US" dirty="0" smtClean="0"/>
              <a:t>億年である（鉛直の破線）．それぞれの測定値の不確かさ（水平の実線）は，</a:t>
            </a:r>
            <a:r>
              <a:rPr kumimoji="1" lang="en-US" altLang="ja-JP" dirty="0" smtClean="0"/>
              <a:t>4 </a:t>
            </a:r>
            <a:r>
              <a:rPr kumimoji="1" lang="ja-JP" altLang="en-US" dirty="0" smtClean="0"/>
              <a:t>個を除き，</a:t>
            </a:r>
            <a:r>
              <a:rPr kumimoji="1" lang="en-US" altLang="ja-JP" dirty="0" smtClean="0"/>
              <a:t>45.6 </a:t>
            </a:r>
            <a:r>
              <a:rPr kumimoji="1" lang="ja-JP" altLang="en-US" dirty="0" smtClean="0"/>
              <a:t>億年を含んでいる．これらの物体の年代には有意な差はないように見える．</a:t>
            </a:r>
            <a:endParaRPr kumimoji="1" lang="ja-JP" altLang="en-US" dirty="0"/>
          </a:p>
        </p:txBody>
      </p:sp>
      <p:sp>
        <p:nvSpPr>
          <p:cNvPr id="4" name="スライド番号プレースホルダー 3"/>
          <p:cNvSpPr>
            <a:spLocks noGrp="1"/>
          </p:cNvSpPr>
          <p:nvPr>
            <p:ph type="sldNum" sz="quarter" idx="10"/>
          </p:nvPr>
        </p:nvSpPr>
        <p:spPr/>
        <p:txBody>
          <a:bodyPr/>
          <a:lstStyle/>
          <a:p>
            <a:fld id="{74EEAE6E-CE5E-7D40-A6AE-58E5A768089B}" type="slidenum">
              <a:rPr kumimoji="1" lang="ja-JP" altLang="en-US" smtClean="0"/>
              <a:t>3</a:t>
            </a:fld>
            <a:endParaRPr kumimoji="1" lang="ja-JP" altLang="en-US"/>
          </a:p>
        </p:txBody>
      </p:sp>
    </p:spTree>
    <p:extLst>
      <p:ext uri="{BB962C8B-B14F-4D97-AF65-F5344CB8AC3E}">
        <p14:creationId xmlns:p14="http://schemas.microsoft.com/office/powerpoint/2010/main" val="22193203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図</a:t>
            </a:r>
            <a:r>
              <a:rPr kumimoji="1" lang="en-US" altLang="ja-JP" dirty="0" smtClean="0"/>
              <a:t>6―7</a:t>
            </a:r>
            <a:r>
              <a:rPr kumimoji="1" lang="ja-JP" altLang="en-US" dirty="0" smtClean="0"/>
              <a:t>：地球の堆積物と隕石の鉛同位体比の比較．それぞれの名前は，異なる隕石または地球の試料を示す．若い方鉛鉱（</a:t>
            </a:r>
            <a:r>
              <a:rPr kumimoji="1" lang="en-US" altLang="ja-JP" dirty="0" smtClean="0"/>
              <a:t>young galenas</a:t>
            </a:r>
            <a:r>
              <a:rPr kumimoji="1" lang="ja-JP" altLang="en-US" dirty="0" smtClean="0"/>
              <a:t>）は，大陸地殻のよい平均値を与える流体からつくられた硫化鉛鉱物である．中央海嶺玄武岩（</a:t>
            </a:r>
            <a:r>
              <a:rPr kumimoji="1" lang="en-US" altLang="ja-JP" dirty="0" smtClean="0"/>
              <a:t>MORB</a:t>
            </a:r>
            <a:r>
              <a:rPr kumimoji="1" lang="ja-JP" altLang="en-US" dirty="0" smtClean="0"/>
              <a:t>）は，上部マントルの組成を代表する．すべてのデータがひとつの直線上にプロットされるという事実は，地球とコンドライト隕石が，同じ時に同じ起源からつくられたことを示す．</a:t>
            </a:r>
            <a:endParaRPr kumimoji="1" lang="ja-JP" altLang="en-US" dirty="0"/>
          </a:p>
        </p:txBody>
      </p:sp>
      <p:sp>
        <p:nvSpPr>
          <p:cNvPr id="4" name="スライド番号プレースホルダー 3"/>
          <p:cNvSpPr>
            <a:spLocks noGrp="1"/>
          </p:cNvSpPr>
          <p:nvPr>
            <p:ph type="sldNum" sz="quarter" idx="10"/>
          </p:nvPr>
        </p:nvSpPr>
        <p:spPr/>
        <p:txBody>
          <a:bodyPr/>
          <a:lstStyle/>
          <a:p>
            <a:fld id="{74EEAE6E-CE5E-7D40-A6AE-58E5A768089B}" type="slidenum">
              <a:rPr kumimoji="1" lang="ja-JP" altLang="en-US" smtClean="0"/>
              <a:t>4</a:t>
            </a:fld>
            <a:endParaRPr kumimoji="1" lang="ja-JP" altLang="en-US"/>
          </a:p>
        </p:txBody>
      </p:sp>
    </p:spTree>
    <p:extLst>
      <p:ext uri="{BB962C8B-B14F-4D97-AF65-F5344CB8AC3E}">
        <p14:creationId xmlns:p14="http://schemas.microsoft.com/office/powerpoint/2010/main" val="15895541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図</a:t>
            </a:r>
            <a:r>
              <a:rPr kumimoji="1" lang="en-US" altLang="ja-JP" dirty="0" smtClean="0"/>
              <a:t>6―12</a:t>
            </a:r>
            <a:r>
              <a:rPr kumimoji="1" lang="ja-JP" altLang="en-US" dirty="0" smtClean="0"/>
              <a:t>：同位体に記録され，地球で測定された宇宙の出来事の年代のまとめ．原子核合成の期間は，太陽系で見られる水素，ヘリウムより重い元素がつくられた時間範囲を示す．銀河系全体では，原子核合成は現在に至るまで続いている．太陽系の物質は，</a:t>
            </a:r>
            <a:r>
              <a:rPr kumimoji="1" lang="en-US" altLang="ja-JP" dirty="0" smtClean="0"/>
              <a:t>45.6 </a:t>
            </a:r>
            <a:r>
              <a:rPr kumimoji="1" lang="ja-JP" altLang="en-US" dirty="0" smtClean="0"/>
              <a:t>億年前に銀河系の元素合成の過程から隔離された．</a:t>
            </a:r>
            <a:endParaRPr kumimoji="1" lang="ja-JP" altLang="en-US" dirty="0"/>
          </a:p>
        </p:txBody>
      </p:sp>
      <p:sp>
        <p:nvSpPr>
          <p:cNvPr id="4" name="スライド番号プレースホルダー 3"/>
          <p:cNvSpPr>
            <a:spLocks noGrp="1"/>
          </p:cNvSpPr>
          <p:nvPr>
            <p:ph type="sldNum" sz="quarter" idx="10"/>
          </p:nvPr>
        </p:nvSpPr>
        <p:spPr/>
        <p:txBody>
          <a:bodyPr/>
          <a:lstStyle/>
          <a:p>
            <a:fld id="{74EEAE6E-CE5E-7D40-A6AE-58E5A768089B}" type="slidenum">
              <a:rPr kumimoji="1" lang="ja-JP" altLang="en-US" smtClean="0"/>
              <a:t>5</a:t>
            </a:fld>
            <a:endParaRPr kumimoji="1" lang="ja-JP" altLang="en-US"/>
          </a:p>
        </p:txBody>
      </p:sp>
    </p:spTree>
    <p:extLst>
      <p:ext uri="{BB962C8B-B14F-4D97-AF65-F5344CB8AC3E}">
        <p14:creationId xmlns:p14="http://schemas.microsoft.com/office/powerpoint/2010/main" val="41237052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E31439A-B6E9-F14C-8703-20A6556FE92A}" type="datetimeFigureOut">
              <a:rPr kumimoji="1" lang="ja-JP" altLang="en-US" smtClean="0"/>
              <a:t>05/23/2015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4948221-FA1D-A94C-86DD-FAC73131B24C}" type="slidenum">
              <a:rPr kumimoji="1" lang="ja-JP" altLang="en-US" smtClean="0"/>
              <a:t>‹#›</a:t>
            </a:fld>
            <a:endParaRPr kumimoji="1" lang="ja-JP" altLang="en-US"/>
          </a:p>
        </p:txBody>
      </p:sp>
    </p:spTree>
    <p:extLst>
      <p:ext uri="{BB962C8B-B14F-4D97-AF65-F5344CB8AC3E}">
        <p14:creationId xmlns:p14="http://schemas.microsoft.com/office/powerpoint/2010/main" val="208915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E31439A-B6E9-F14C-8703-20A6556FE92A}" type="datetimeFigureOut">
              <a:rPr kumimoji="1" lang="ja-JP" altLang="en-US" smtClean="0"/>
              <a:t>05/23/2015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4948221-FA1D-A94C-86DD-FAC73131B24C}" type="slidenum">
              <a:rPr kumimoji="1" lang="ja-JP" altLang="en-US" smtClean="0"/>
              <a:t>‹#›</a:t>
            </a:fld>
            <a:endParaRPr kumimoji="1" lang="ja-JP" altLang="en-US"/>
          </a:p>
        </p:txBody>
      </p:sp>
    </p:spTree>
    <p:extLst>
      <p:ext uri="{BB962C8B-B14F-4D97-AF65-F5344CB8AC3E}">
        <p14:creationId xmlns:p14="http://schemas.microsoft.com/office/powerpoint/2010/main" val="2530534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E31439A-B6E9-F14C-8703-20A6556FE92A}" type="datetimeFigureOut">
              <a:rPr kumimoji="1" lang="ja-JP" altLang="en-US" smtClean="0"/>
              <a:t>05/23/2015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4948221-FA1D-A94C-86DD-FAC73131B24C}" type="slidenum">
              <a:rPr kumimoji="1" lang="ja-JP" altLang="en-US" smtClean="0"/>
              <a:t>‹#›</a:t>
            </a:fld>
            <a:endParaRPr kumimoji="1" lang="ja-JP" altLang="en-US"/>
          </a:p>
        </p:txBody>
      </p:sp>
    </p:spTree>
    <p:extLst>
      <p:ext uri="{BB962C8B-B14F-4D97-AF65-F5344CB8AC3E}">
        <p14:creationId xmlns:p14="http://schemas.microsoft.com/office/powerpoint/2010/main" val="19649697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endParaRPr lang="ja-JP" altLang="en-US"/>
          </a:p>
        </p:txBody>
      </p:sp>
      <p:sp>
        <p:nvSpPr>
          <p:cNvPr id="4" name="Rectangle 5"/>
          <p:cNvSpPr>
            <a:spLocks noGrp="1" noChangeArrowheads="1"/>
          </p:cNvSpPr>
          <p:nvPr>
            <p:ph type="ftr" sz="quarter" idx="11"/>
          </p:nvPr>
        </p:nvSpPr>
        <p:spPr>
          <a:ln/>
        </p:spPr>
        <p:txBody>
          <a:bodyPr/>
          <a:lstStyle>
            <a:lvl1pPr>
              <a:defRPr/>
            </a:lvl1pPr>
          </a:lstStyle>
          <a:p>
            <a:endParaRPr lang="ja-JP" altLang="en-US"/>
          </a:p>
        </p:txBody>
      </p:sp>
      <p:sp>
        <p:nvSpPr>
          <p:cNvPr id="5" name="Rectangle 6"/>
          <p:cNvSpPr>
            <a:spLocks noGrp="1" noChangeArrowheads="1"/>
          </p:cNvSpPr>
          <p:nvPr>
            <p:ph type="sldNum" sz="quarter" idx="12"/>
          </p:nvPr>
        </p:nvSpPr>
        <p:spPr>
          <a:ln/>
        </p:spPr>
        <p:txBody>
          <a:bodyPr/>
          <a:lstStyle>
            <a:lvl1pPr>
              <a:defRPr/>
            </a:lvl1pPr>
          </a:lstStyle>
          <a:p>
            <a:pPr>
              <a:defRPr/>
            </a:pPr>
            <a:fld id="{C0E89C8D-555D-F747-AC38-3E4C5D65F93F}" type="slidenum">
              <a:rPr lang="en-US"/>
              <a:pPr>
                <a:defRPr/>
              </a:pPr>
              <a:t>‹#›</a:t>
            </a:fld>
            <a:endParaRPr lang="en-US"/>
          </a:p>
        </p:txBody>
      </p:sp>
    </p:spTree>
    <p:extLst>
      <p:ext uri="{BB962C8B-B14F-4D97-AF65-F5344CB8AC3E}">
        <p14:creationId xmlns:p14="http://schemas.microsoft.com/office/powerpoint/2010/main" val="2554717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E31439A-B6E9-F14C-8703-20A6556FE92A}" type="datetimeFigureOut">
              <a:rPr kumimoji="1" lang="ja-JP" altLang="en-US" smtClean="0"/>
              <a:t>05/23/2015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4948221-FA1D-A94C-86DD-FAC73131B24C}" type="slidenum">
              <a:rPr kumimoji="1" lang="ja-JP" altLang="en-US" smtClean="0"/>
              <a:t>‹#›</a:t>
            </a:fld>
            <a:endParaRPr kumimoji="1" lang="ja-JP" altLang="en-US"/>
          </a:p>
        </p:txBody>
      </p:sp>
    </p:spTree>
    <p:extLst>
      <p:ext uri="{BB962C8B-B14F-4D97-AF65-F5344CB8AC3E}">
        <p14:creationId xmlns:p14="http://schemas.microsoft.com/office/powerpoint/2010/main" val="3377559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effectLst>
                  <a:outerShdw blurRad="50800" dist="38100" dir="2700000" algn="tl" rotWithShape="0">
                    <a:srgbClr val="000000">
                      <a:alpha val="43000"/>
                    </a:srgbClr>
                  </a:outerShdw>
                </a:effectLst>
              </a:defRPr>
            </a:lvl1p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effectLst>
                  <a:outerShdw blurRad="50800" dist="38100" dir="2700000" algn="tl" rotWithShape="0">
                    <a:srgbClr val="000000">
                      <a:alpha val="43000"/>
                    </a:srgbClr>
                  </a:outerShdw>
                </a:effectLs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dirty="0" smtClean="0"/>
              <a:t>マスター テキストの書式設定</a:t>
            </a:r>
          </a:p>
        </p:txBody>
      </p:sp>
      <p:sp>
        <p:nvSpPr>
          <p:cNvPr id="4" name="日付プレースホルダー 3"/>
          <p:cNvSpPr>
            <a:spLocks noGrp="1"/>
          </p:cNvSpPr>
          <p:nvPr>
            <p:ph type="dt" sz="half" idx="10"/>
          </p:nvPr>
        </p:nvSpPr>
        <p:spPr/>
        <p:txBody>
          <a:bodyPr/>
          <a:lstStyle/>
          <a:p>
            <a:fld id="{CE31439A-B6E9-F14C-8703-20A6556FE92A}" type="datetimeFigureOut">
              <a:rPr kumimoji="1" lang="ja-JP" altLang="en-US" smtClean="0"/>
              <a:t>05/23/2015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4948221-FA1D-A94C-86DD-FAC73131B24C}" type="slidenum">
              <a:rPr kumimoji="1" lang="ja-JP" altLang="en-US" smtClean="0"/>
              <a:t>‹#›</a:t>
            </a:fld>
            <a:endParaRPr kumimoji="1" lang="ja-JP" altLang="en-US"/>
          </a:p>
        </p:txBody>
      </p:sp>
    </p:spTree>
    <p:extLst>
      <p:ext uri="{BB962C8B-B14F-4D97-AF65-F5344CB8AC3E}">
        <p14:creationId xmlns:p14="http://schemas.microsoft.com/office/powerpoint/2010/main" val="1685785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E31439A-B6E9-F14C-8703-20A6556FE92A}" type="datetimeFigureOut">
              <a:rPr kumimoji="1" lang="ja-JP" altLang="en-US" smtClean="0"/>
              <a:t>05/23/2015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4948221-FA1D-A94C-86DD-FAC73131B24C}" type="slidenum">
              <a:rPr kumimoji="1" lang="ja-JP" altLang="en-US" smtClean="0"/>
              <a:t>‹#›</a:t>
            </a:fld>
            <a:endParaRPr kumimoji="1" lang="ja-JP" altLang="en-US"/>
          </a:p>
        </p:txBody>
      </p:sp>
    </p:spTree>
    <p:extLst>
      <p:ext uri="{BB962C8B-B14F-4D97-AF65-F5344CB8AC3E}">
        <p14:creationId xmlns:p14="http://schemas.microsoft.com/office/powerpoint/2010/main" val="4098571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E31439A-B6E9-F14C-8703-20A6556FE92A}" type="datetimeFigureOut">
              <a:rPr kumimoji="1" lang="ja-JP" altLang="en-US" smtClean="0"/>
              <a:t>05/23/2015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4948221-FA1D-A94C-86DD-FAC73131B24C}" type="slidenum">
              <a:rPr kumimoji="1" lang="ja-JP" altLang="en-US" smtClean="0"/>
              <a:t>‹#›</a:t>
            </a:fld>
            <a:endParaRPr kumimoji="1" lang="ja-JP" altLang="en-US"/>
          </a:p>
        </p:txBody>
      </p:sp>
    </p:spTree>
    <p:extLst>
      <p:ext uri="{BB962C8B-B14F-4D97-AF65-F5344CB8AC3E}">
        <p14:creationId xmlns:p14="http://schemas.microsoft.com/office/powerpoint/2010/main" val="822364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E31439A-B6E9-F14C-8703-20A6556FE92A}" type="datetimeFigureOut">
              <a:rPr kumimoji="1" lang="ja-JP" altLang="en-US" smtClean="0"/>
              <a:t>05/23/2015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4948221-FA1D-A94C-86DD-FAC73131B24C}" type="slidenum">
              <a:rPr kumimoji="1" lang="ja-JP" altLang="en-US" smtClean="0"/>
              <a:t>‹#›</a:t>
            </a:fld>
            <a:endParaRPr kumimoji="1" lang="ja-JP" altLang="en-US"/>
          </a:p>
        </p:txBody>
      </p:sp>
    </p:spTree>
    <p:extLst>
      <p:ext uri="{BB962C8B-B14F-4D97-AF65-F5344CB8AC3E}">
        <p14:creationId xmlns:p14="http://schemas.microsoft.com/office/powerpoint/2010/main" val="2970482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E31439A-B6E9-F14C-8703-20A6556FE92A}" type="datetimeFigureOut">
              <a:rPr kumimoji="1" lang="ja-JP" altLang="en-US" smtClean="0"/>
              <a:t>05/23/2015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4948221-FA1D-A94C-86DD-FAC73131B24C}" type="slidenum">
              <a:rPr kumimoji="1" lang="ja-JP" altLang="en-US" smtClean="0"/>
              <a:t>‹#›</a:t>
            </a:fld>
            <a:endParaRPr kumimoji="1" lang="ja-JP" altLang="en-US"/>
          </a:p>
        </p:txBody>
      </p:sp>
    </p:spTree>
    <p:extLst>
      <p:ext uri="{BB962C8B-B14F-4D97-AF65-F5344CB8AC3E}">
        <p14:creationId xmlns:p14="http://schemas.microsoft.com/office/powerpoint/2010/main" val="3477768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E31439A-B6E9-F14C-8703-20A6556FE92A}" type="datetimeFigureOut">
              <a:rPr kumimoji="1" lang="ja-JP" altLang="en-US" smtClean="0"/>
              <a:t>05/23/2015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4948221-FA1D-A94C-86DD-FAC73131B24C}" type="slidenum">
              <a:rPr kumimoji="1" lang="ja-JP" altLang="en-US" smtClean="0"/>
              <a:t>‹#›</a:t>
            </a:fld>
            <a:endParaRPr kumimoji="1" lang="ja-JP" altLang="en-US"/>
          </a:p>
        </p:txBody>
      </p:sp>
    </p:spTree>
    <p:extLst>
      <p:ext uri="{BB962C8B-B14F-4D97-AF65-F5344CB8AC3E}">
        <p14:creationId xmlns:p14="http://schemas.microsoft.com/office/powerpoint/2010/main" val="2754390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E31439A-B6E9-F14C-8703-20A6556FE92A}" type="datetimeFigureOut">
              <a:rPr kumimoji="1" lang="ja-JP" altLang="en-US" smtClean="0"/>
              <a:t>05/23/2015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4948221-FA1D-A94C-86DD-FAC73131B24C}" type="slidenum">
              <a:rPr kumimoji="1" lang="ja-JP" altLang="en-US" smtClean="0"/>
              <a:t>‹#›</a:t>
            </a:fld>
            <a:endParaRPr kumimoji="1" lang="ja-JP" altLang="en-US"/>
          </a:p>
        </p:txBody>
      </p:sp>
    </p:spTree>
    <p:extLst>
      <p:ext uri="{BB962C8B-B14F-4D97-AF65-F5344CB8AC3E}">
        <p14:creationId xmlns:p14="http://schemas.microsoft.com/office/powerpoint/2010/main" val="179667258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31439A-B6E9-F14C-8703-20A6556FE92A}" type="datetimeFigureOut">
              <a:rPr kumimoji="1" lang="ja-JP" altLang="en-US" smtClean="0"/>
              <a:t>05/23/2015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948221-FA1D-A94C-86DD-FAC73131B24C}" type="slidenum">
              <a:rPr kumimoji="1" lang="ja-JP" altLang="en-US" smtClean="0"/>
              <a:t>‹#›</a:t>
            </a:fld>
            <a:endParaRPr kumimoji="1" lang="ja-JP" altLang="en-US"/>
          </a:p>
        </p:txBody>
      </p:sp>
    </p:spTree>
    <p:extLst>
      <p:ext uri="{BB962C8B-B14F-4D97-AF65-F5344CB8AC3E}">
        <p14:creationId xmlns:p14="http://schemas.microsoft.com/office/powerpoint/2010/main" val="33644117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solidFill>
                  <a:srgbClr val="FFFF00"/>
                </a:solidFill>
              </a:rPr>
              <a:t>第</a:t>
            </a:r>
            <a:r>
              <a:rPr kumimoji="1" lang="en-US" altLang="ja-JP" dirty="0" smtClean="0">
                <a:solidFill>
                  <a:srgbClr val="FFFF00"/>
                </a:solidFill>
              </a:rPr>
              <a:t>6</a:t>
            </a:r>
            <a:r>
              <a:rPr kumimoji="1" lang="ja-JP" altLang="en-US" dirty="0" smtClean="0">
                <a:solidFill>
                  <a:srgbClr val="FFFF00"/>
                </a:solidFill>
              </a:rPr>
              <a:t>章　スケジュール</a:t>
            </a:r>
            <a:r>
              <a:rPr kumimoji="1" lang="en-US" altLang="ja-JP" dirty="0" smtClean="0">
                <a:solidFill>
                  <a:srgbClr val="FFFF00"/>
                </a:solidFill>
              </a:rPr>
              <a:t/>
            </a:r>
            <a:br>
              <a:rPr kumimoji="1" lang="en-US" altLang="ja-JP" dirty="0" smtClean="0">
                <a:solidFill>
                  <a:srgbClr val="FFFF00"/>
                </a:solidFill>
              </a:rPr>
            </a:br>
            <a:r>
              <a:rPr kumimoji="1" lang="ja-JP" altLang="en-US" dirty="0" smtClean="0">
                <a:solidFill>
                  <a:srgbClr val="FFFF00"/>
                </a:solidFill>
              </a:rPr>
              <a:t>放射性核種によるタイムスケール</a:t>
            </a:r>
            <a:endParaRPr kumimoji="1" lang="ja-JP" altLang="en-US" dirty="0">
              <a:solidFill>
                <a:srgbClr val="FFFF00"/>
              </a:solidFill>
            </a:endParaRPr>
          </a:p>
        </p:txBody>
      </p:sp>
      <p:sp>
        <p:nvSpPr>
          <p:cNvPr id="3" name="テキスト プレースホルダー 2"/>
          <p:cNvSpPr>
            <a:spLocks noGrp="1"/>
          </p:cNvSpPr>
          <p:nvPr>
            <p:ph type="body" idx="1"/>
          </p:nvPr>
        </p:nvSpPr>
        <p:spPr/>
        <p:txBody>
          <a:bodyPr/>
          <a:lstStyle/>
          <a:p>
            <a:endParaRPr kumimoji="1" lang="ja-JP" altLang="en-US"/>
          </a:p>
        </p:txBody>
      </p:sp>
      <p:sp>
        <p:nvSpPr>
          <p:cNvPr id="4" name="テキスト ボックス 3"/>
          <p:cNvSpPr txBox="1"/>
          <p:nvPr/>
        </p:nvSpPr>
        <p:spPr>
          <a:xfrm>
            <a:off x="1810780" y="6211669"/>
            <a:ext cx="5522441" cy="646331"/>
          </a:xfrm>
          <a:prstGeom prst="rect">
            <a:avLst/>
          </a:prstGeom>
          <a:noFill/>
        </p:spPr>
        <p:txBody>
          <a:bodyPr wrap="none" rtlCol="0">
            <a:spAutoFit/>
          </a:bodyPr>
          <a:lstStyle/>
          <a:p>
            <a:r>
              <a:rPr lang="ja-JP" altLang="en-US" dirty="0" smtClean="0">
                <a:solidFill>
                  <a:srgbClr val="FFFF00"/>
                </a:solidFill>
              </a:rPr>
              <a:t>ポルトガル南西</a:t>
            </a:r>
            <a:r>
              <a:rPr lang="ja-JP" altLang="en-US" dirty="0">
                <a:solidFill>
                  <a:srgbClr val="FFFF00"/>
                </a:solidFill>
              </a:rPr>
              <a:t>海岸における</a:t>
            </a:r>
            <a:r>
              <a:rPr lang="ja-JP" altLang="en-US" dirty="0" smtClean="0">
                <a:solidFill>
                  <a:srgbClr val="FFFF00"/>
                </a:solidFill>
              </a:rPr>
              <a:t>石炭紀</a:t>
            </a:r>
            <a:r>
              <a:rPr lang="en-US" altLang="ja-JP" dirty="0">
                <a:solidFill>
                  <a:srgbClr val="FFFF00"/>
                </a:solidFill>
              </a:rPr>
              <a:t>-</a:t>
            </a:r>
            <a:r>
              <a:rPr lang="ja-JP" altLang="en-US" dirty="0" smtClean="0">
                <a:solidFill>
                  <a:srgbClr val="FFFF00"/>
                </a:solidFill>
              </a:rPr>
              <a:t>三畳</a:t>
            </a:r>
            <a:r>
              <a:rPr lang="ja-JP" altLang="en-US" dirty="0">
                <a:solidFill>
                  <a:srgbClr val="FFFF00"/>
                </a:solidFill>
              </a:rPr>
              <a:t>紀の</a:t>
            </a:r>
            <a:r>
              <a:rPr lang="ja-JP" altLang="en-US" dirty="0" smtClean="0">
                <a:solidFill>
                  <a:srgbClr val="FFFF00"/>
                </a:solidFill>
              </a:rPr>
              <a:t>不整合</a:t>
            </a:r>
            <a:endParaRPr lang="en-US" altLang="ja-JP" dirty="0" smtClean="0">
              <a:solidFill>
                <a:srgbClr val="FFFF00"/>
              </a:solidFill>
            </a:endParaRPr>
          </a:p>
          <a:p>
            <a:endParaRPr kumimoji="1" lang="ja-JP" altLang="en-US" dirty="0">
              <a:solidFill>
                <a:srgbClr val="FFFF00"/>
              </a:solidFill>
            </a:endParaRPr>
          </a:p>
        </p:txBody>
      </p:sp>
    </p:spTree>
    <p:extLst>
      <p:ext uri="{BB962C8B-B14F-4D97-AF65-F5344CB8AC3E}">
        <p14:creationId xmlns:p14="http://schemas.microsoft.com/office/powerpoint/2010/main" val="330193400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3"/>
          <a:stretch>
            <a:fillRect/>
          </a:stretch>
        </p:blipFill>
        <p:spPr>
          <a:xfrm>
            <a:off x="804545" y="1375835"/>
            <a:ext cx="7534910" cy="3335655"/>
          </a:xfrm>
          <a:prstGeom prst="rect">
            <a:avLst/>
          </a:prstGeom>
        </p:spPr>
      </p:pic>
      <p:sp>
        <p:nvSpPr>
          <p:cNvPr id="2" name="タイトル 1"/>
          <p:cNvSpPr>
            <a:spLocks noGrp="1"/>
          </p:cNvSpPr>
          <p:nvPr>
            <p:ph type="title"/>
          </p:nvPr>
        </p:nvSpPr>
        <p:spPr/>
        <p:txBody>
          <a:bodyPr/>
          <a:lstStyle/>
          <a:p>
            <a:r>
              <a:rPr kumimoji="1" lang="ja-JP" altLang="en-US" dirty="0" smtClean="0"/>
              <a:t>放射性崩壊</a:t>
            </a:r>
            <a:endParaRPr kumimoji="1" lang="ja-JP" altLang="en-US" dirty="0"/>
          </a:p>
        </p:txBody>
      </p:sp>
      <p:sp>
        <p:nvSpPr>
          <p:cNvPr id="3" name="コンテンツ プレースホルダー 2"/>
          <p:cNvSpPr>
            <a:spLocks noGrp="1"/>
          </p:cNvSpPr>
          <p:nvPr>
            <p:ph idx="1"/>
          </p:nvPr>
        </p:nvSpPr>
        <p:spPr>
          <a:xfrm>
            <a:off x="457200" y="4870450"/>
            <a:ext cx="8229600" cy="1479550"/>
          </a:xfrm>
        </p:spPr>
        <p:txBody>
          <a:bodyPr>
            <a:normAutofit fontScale="77500" lnSpcReduction="20000"/>
          </a:bodyPr>
          <a:lstStyle/>
          <a:p>
            <a:r>
              <a:rPr lang="ja-JP" altLang="en-US" dirty="0"/>
              <a:t>放射性核種は，一定の半減期にしたがって崩壊する</a:t>
            </a:r>
          </a:p>
          <a:p>
            <a:r>
              <a:rPr lang="ja-JP" altLang="en-US" dirty="0"/>
              <a:t>親核種と娘核種の量比に基づいて，年代を決定することができる（放射年代測定</a:t>
            </a:r>
            <a:r>
              <a:rPr lang="ja-JP" altLang="en-US" dirty="0" smtClean="0"/>
              <a:t>）</a:t>
            </a:r>
            <a:endParaRPr lang="en-US" altLang="ja-JP" dirty="0" smtClean="0"/>
          </a:p>
          <a:p>
            <a:pPr lvl="1"/>
            <a:r>
              <a:rPr lang="ja-JP" altLang="en-US" dirty="0" smtClean="0"/>
              <a:t>およそ</a:t>
            </a:r>
            <a:r>
              <a:rPr lang="en-US" altLang="ja-JP" dirty="0" smtClean="0"/>
              <a:t>10</a:t>
            </a:r>
            <a:r>
              <a:rPr lang="ja-JP" altLang="en-US" dirty="0" smtClean="0"/>
              <a:t>半減期まで</a:t>
            </a:r>
            <a:endParaRPr lang="ja-JP" altLang="en-US" dirty="0"/>
          </a:p>
        </p:txBody>
      </p:sp>
    </p:spTree>
    <p:extLst>
      <p:ext uri="{BB962C8B-B14F-4D97-AF65-F5344CB8AC3E}">
        <p14:creationId xmlns:p14="http://schemas.microsoft.com/office/powerpoint/2010/main" val="246487697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771231" y="274638"/>
            <a:ext cx="3234480" cy="1143000"/>
          </a:xfrm>
        </p:spPr>
        <p:txBody>
          <a:bodyPr>
            <a:normAutofit fontScale="90000"/>
          </a:bodyPr>
          <a:lstStyle/>
          <a:p>
            <a:r>
              <a:rPr kumimoji="1" lang="en-US" altLang="ja-JP" dirty="0" smtClean="0"/>
              <a:t>Rb-Sr</a:t>
            </a:r>
            <a:r>
              <a:rPr lang="ja-JP" altLang="en-US" dirty="0" smtClean="0"/>
              <a:t>法による隕石の年代</a:t>
            </a:r>
            <a:endParaRPr kumimoji="1" lang="ja-JP" altLang="en-US" dirty="0"/>
          </a:p>
        </p:txBody>
      </p:sp>
      <p:sp>
        <p:nvSpPr>
          <p:cNvPr id="5" name="コンテンツ プレースホルダー 4"/>
          <p:cNvSpPr>
            <a:spLocks noGrp="1"/>
          </p:cNvSpPr>
          <p:nvPr>
            <p:ph idx="1"/>
          </p:nvPr>
        </p:nvSpPr>
        <p:spPr>
          <a:xfrm>
            <a:off x="5771231" y="1600201"/>
            <a:ext cx="3234480" cy="1041399"/>
          </a:xfrm>
        </p:spPr>
        <p:txBody>
          <a:bodyPr>
            <a:normAutofit fontScale="77500" lnSpcReduction="20000"/>
          </a:bodyPr>
          <a:lstStyle/>
          <a:p>
            <a:r>
              <a:rPr lang="ja-JP" altLang="en-US" dirty="0"/>
              <a:t>コンドライト隕石の年代の平均値は</a:t>
            </a:r>
            <a:r>
              <a:rPr lang="en-US" altLang="ja-JP" dirty="0"/>
              <a:t>45.6</a:t>
            </a:r>
            <a:r>
              <a:rPr lang="ja-JP" altLang="en-US" dirty="0"/>
              <a:t>億年</a:t>
            </a:r>
          </a:p>
          <a:p>
            <a:endParaRPr kumimoji="1" lang="ja-JP" altLang="en-US" dirty="0"/>
          </a:p>
        </p:txBody>
      </p:sp>
      <p:pic>
        <p:nvPicPr>
          <p:cNvPr id="3" name="図 2"/>
          <p:cNvPicPr>
            <a:picLocks noChangeAspect="1"/>
          </p:cNvPicPr>
          <p:nvPr/>
        </p:nvPicPr>
        <p:blipFill>
          <a:blip r:embed="rId3"/>
          <a:stretch>
            <a:fillRect/>
          </a:stretch>
        </p:blipFill>
        <p:spPr>
          <a:xfrm>
            <a:off x="138288" y="413385"/>
            <a:ext cx="5494655" cy="6034405"/>
          </a:xfrm>
          <a:prstGeom prst="rect">
            <a:avLst/>
          </a:prstGeom>
        </p:spPr>
      </p:pic>
    </p:spTree>
    <p:extLst>
      <p:ext uri="{BB962C8B-B14F-4D97-AF65-F5344CB8AC3E}">
        <p14:creationId xmlns:p14="http://schemas.microsoft.com/office/powerpoint/2010/main" val="319242215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1143000"/>
          </a:xfrm>
        </p:spPr>
        <p:txBody>
          <a:bodyPr>
            <a:normAutofit fontScale="90000"/>
          </a:bodyPr>
          <a:lstStyle/>
          <a:p>
            <a:r>
              <a:rPr kumimoji="1" lang="en-US" altLang="ja-JP" dirty="0" smtClean="0"/>
              <a:t>U-Pb</a:t>
            </a:r>
            <a:r>
              <a:rPr kumimoji="1" lang="ja-JP" altLang="en-US" dirty="0" smtClean="0"/>
              <a:t>系のアイソクロン法による年代</a:t>
            </a:r>
            <a:endParaRPr kumimoji="1" lang="ja-JP" altLang="en-US" dirty="0"/>
          </a:p>
        </p:txBody>
      </p:sp>
      <p:sp>
        <p:nvSpPr>
          <p:cNvPr id="3" name="コンテンツ プレースホルダー 2"/>
          <p:cNvSpPr>
            <a:spLocks noGrp="1"/>
          </p:cNvSpPr>
          <p:nvPr>
            <p:ph idx="1"/>
          </p:nvPr>
        </p:nvSpPr>
        <p:spPr>
          <a:xfrm>
            <a:off x="457200" y="5161280"/>
            <a:ext cx="8229600" cy="1696720"/>
          </a:xfrm>
        </p:spPr>
        <p:txBody>
          <a:bodyPr>
            <a:normAutofit fontScale="77500" lnSpcReduction="20000"/>
          </a:bodyPr>
          <a:lstStyle/>
          <a:p>
            <a:pPr>
              <a:lnSpc>
                <a:spcPct val="120000"/>
              </a:lnSpc>
            </a:pPr>
            <a:r>
              <a:rPr lang="ja-JP" altLang="en-US" sz="3100" dirty="0"/>
              <a:t>地球の平均組成のめやすとなる海底堆積物，若い方鉛鉱，および中央海嶺玄武岩のデータが，コンドライト隕石と同じアイソクロン上にプロットされる</a:t>
            </a:r>
          </a:p>
          <a:p>
            <a:pPr lvl="1">
              <a:lnSpc>
                <a:spcPct val="120000"/>
              </a:lnSpc>
            </a:pPr>
            <a:r>
              <a:rPr lang="ja-JP" altLang="en-US" dirty="0">
                <a:solidFill>
                  <a:srgbClr val="FF0000"/>
                </a:solidFill>
              </a:rPr>
              <a:t>地球と隕石は同じ時に同じ起源から</a:t>
            </a:r>
            <a:r>
              <a:rPr lang="ja-JP" altLang="en-US" dirty="0" smtClean="0">
                <a:solidFill>
                  <a:srgbClr val="FF0000"/>
                </a:solidFill>
              </a:rPr>
              <a:t>つくられた</a:t>
            </a:r>
            <a:endParaRPr lang="ja-JP" altLang="en-US" dirty="0">
              <a:solidFill>
                <a:srgbClr val="FF0000"/>
              </a:solidFill>
            </a:endParaRPr>
          </a:p>
        </p:txBody>
      </p:sp>
      <p:pic>
        <p:nvPicPr>
          <p:cNvPr id="5" name="図 4"/>
          <p:cNvPicPr>
            <a:picLocks noChangeAspect="1"/>
          </p:cNvPicPr>
          <p:nvPr/>
        </p:nvPicPr>
        <p:blipFill>
          <a:blip r:embed="rId3"/>
          <a:stretch>
            <a:fillRect/>
          </a:stretch>
        </p:blipFill>
        <p:spPr>
          <a:xfrm>
            <a:off x="1247140" y="952500"/>
            <a:ext cx="6649720" cy="4145280"/>
          </a:xfrm>
          <a:prstGeom prst="rect">
            <a:avLst/>
          </a:prstGeom>
        </p:spPr>
      </p:pic>
    </p:spTree>
    <p:extLst>
      <p:ext uri="{BB962C8B-B14F-4D97-AF65-F5344CB8AC3E}">
        <p14:creationId xmlns:p14="http://schemas.microsoft.com/office/powerpoint/2010/main" val="282015899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宇宙のタイムスケール</a:t>
            </a:r>
            <a:endParaRPr kumimoji="1" lang="ja-JP" altLang="en-US" dirty="0"/>
          </a:p>
        </p:txBody>
      </p:sp>
      <p:sp>
        <p:nvSpPr>
          <p:cNvPr id="4" name="コンテンツ プレースホルダー 3"/>
          <p:cNvSpPr>
            <a:spLocks noGrp="1"/>
          </p:cNvSpPr>
          <p:nvPr>
            <p:ph idx="1"/>
          </p:nvPr>
        </p:nvSpPr>
        <p:spPr>
          <a:xfrm>
            <a:off x="457200" y="4870451"/>
            <a:ext cx="8229600" cy="1136650"/>
          </a:xfrm>
        </p:spPr>
        <p:txBody>
          <a:bodyPr>
            <a:normAutofit fontScale="77500" lnSpcReduction="20000"/>
          </a:bodyPr>
          <a:lstStyle/>
          <a:p>
            <a:r>
              <a:rPr lang="ja-JP" altLang="en-US" dirty="0"/>
              <a:t>原子核合成の期間に太陽系の原材料がつくられた</a:t>
            </a:r>
          </a:p>
          <a:p>
            <a:r>
              <a:rPr lang="ja-JP" altLang="en-US" dirty="0">
                <a:solidFill>
                  <a:srgbClr val="FF0000"/>
                </a:solidFill>
              </a:rPr>
              <a:t>太陽系は</a:t>
            </a:r>
            <a:r>
              <a:rPr lang="en-US" altLang="ja-JP" dirty="0">
                <a:solidFill>
                  <a:srgbClr val="FF0000"/>
                </a:solidFill>
              </a:rPr>
              <a:t>45.6</a:t>
            </a:r>
            <a:r>
              <a:rPr lang="ja-JP" altLang="en-US" dirty="0">
                <a:solidFill>
                  <a:srgbClr val="FF0000"/>
                </a:solidFill>
              </a:rPr>
              <a:t>億年前に銀河系の原子核合成過程から隔離された</a:t>
            </a:r>
          </a:p>
          <a:p>
            <a:endParaRPr kumimoji="1" lang="ja-JP" altLang="en-US" dirty="0"/>
          </a:p>
        </p:txBody>
      </p:sp>
      <p:pic>
        <p:nvPicPr>
          <p:cNvPr id="5" name="図 4"/>
          <p:cNvPicPr>
            <a:picLocks noChangeAspect="1"/>
          </p:cNvPicPr>
          <p:nvPr/>
        </p:nvPicPr>
        <p:blipFill>
          <a:blip r:embed="rId3"/>
          <a:stretch>
            <a:fillRect/>
          </a:stretch>
        </p:blipFill>
        <p:spPr>
          <a:xfrm>
            <a:off x="1638300" y="1354673"/>
            <a:ext cx="5867400" cy="3327400"/>
          </a:xfrm>
          <a:prstGeom prst="rect">
            <a:avLst/>
          </a:prstGeom>
        </p:spPr>
      </p:pic>
    </p:spTree>
    <p:extLst>
      <p:ext uri="{BB962C8B-B14F-4D97-AF65-F5344CB8AC3E}">
        <p14:creationId xmlns:p14="http://schemas.microsoft.com/office/powerpoint/2010/main" val="352404926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6346</TotalTime>
  <Words>642</Words>
  <Application>Microsoft Macintosh PowerPoint</Application>
  <PresentationFormat>画面に合わせる (4:3)</PresentationFormat>
  <Paragraphs>24</Paragraphs>
  <Slides>5</Slides>
  <Notes>5</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ホワイト</vt:lpstr>
      <vt:lpstr>第6章　スケジュール 放射性核種によるタイムスケール</vt:lpstr>
      <vt:lpstr>放射性崩壊</vt:lpstr>
      <vt:lpstr>Rb-Sr法による隕石の年代</vt:lpstr>
      <vt:lpstr>U-Pb系のアイソクロン法による年代</vt:lpstr>
      <vt:lpstr>宇宙のタイムスケール</vt:lpstr>
    </vt:vector>
  </TitlesOfParts>
  <Company>Kyoto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生命の惑星はいかにつくられるか？ ビッグバンから人類へ至る地球の物語</dc:title>
  <dc:creator>宗林 由樹</dc:creator>
  <cp:lastModifiedBy>宗林 由樹</cp:lastModifiedBy>
  <cp:revision>1820</cp:revision>
  <cp:lastPrinted>2015-04-23T08:19:19Z</cp:lastPrinted>
  <dcterms:created xsi:type="dcterms:W3CDTF">2013-12-26T10:25:17Z</dcterms:created>
  <dcterms:modified xsi:type="dcterms:W3CDTF">2015-05-23T03:17:46Z</dcterms:modified>
</cp:coreProperties>
</file>