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80" r:id="rId2"/>
    <p:sldId id="463" r:id="rId3"/>
    <p:sldId id="281" r:id="rId4"/>
    <p:sldId id="282" r:id="rId5"/>
    <p:sldId id="284" r:id="rId6"/>
    <p:sldId id="283" r:id="rId7"/>
    <p:sldId id="286" r:id="rId8"/>
    <p:sldId id="287" r:id="rId9"/>
    <p:sldId id="288" r:id="rId10"/>
    <p:sldId id="285" r:id="rId1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217" autoAdjust="0"/>
  </p:normalViewPr>
  <p:slideViewPr>
    <p:cSldViewPr snapToGrid="0" snapToObjects="1" showGuides="1">
      <p:cViewPr>
        <p:scale>
          <a:sx n="100" d="100"/>
          <a:sy n="100" d="100"/>
        </p:scale>
        <p:origin x="-1616" y="-88"/>
      </p:cViewPr>
      <p:guideLst>
        <p:guide orient="horz" pos="3068"/>
        <p:guide pos="51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64CCB0-F41E-EC46-BC85-FCC037CC0E23}" type="datetimeFigureOut">
              <a:rPr kumimoji="1" lang="ja-JP" altLang="en-US" smtClean="0"/>
              <a:t>05/23/2015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726A01-D7E3-DD47-80B9-5BFC7D761E26}" type="slidenum">
              <a:rPr kumimoji="1" lang="ja-JP" altLang="en-US" smtClean="0"/>
              <a:t>‹#›</a:t>
            </a:fld>
            <a:endParaRPr kumimoji="1" lang="ja-JP" altLang="en-US"/>
          </a:p>
        </p:txBody>
      </p:sp>
    </p:spTree>
    <p:extLst>
      <p:ext uri="{BB962C8B-B14F-4D97-AF65-F5344CB8AC3E}">
        <p14:creationId xmlns:p14="http://schemas.microsoft.com/office/powerpoint/2010/main" val="372100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7519F-92BC-6B4F-B437-03A8FAF9A45E}" type="datetimeFigureOut">
              <a:rPr kumimoji="1" lang="ja-JP" altLang="en-US" smtClean="0"/>
              <a:t>05/23/2015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EEAE6E-CE5E-7D40-A6AE-58E5A768089B}" type="slidenum">
              <a:rPr kumimoji="1" lang="ja-JP" altLang="en-US" smtClean="0"/>
              <a:t>‹#›</a:t>
            </a:fld>
            <a:endParaRPr kumimoji="1" lang="ja-JP" altLang="en-US"/>
          </a:p>
        </p:txBody>
      </p:sp>
    </p:spTree>
    <p:extLst>
      <p:ext uri="{BB962C8B-B14F-4D97-AF65-F5344CB8AC3E}">
        <p14:creationId xmlns:p14="http://schemas.microsoft.com/office/powerpoint/2010/main" val="331782536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7―0</a:t>
            </a:r>
            <a:r>
              <a:rPr kumimoji="1" lang="ja-JP" altLang="en-US" dirty="0" smtClean="0"/>
              <a:t>：石鉄隕石の一種であるパラサイト隕石の写真．暗い部分は，かんらん石の結晶．明るい部分は，金属である．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a:t>
            </a:fld>
            <a:endParaRPr kumimoji="1" lang="ja-JP" altLang="en-US"/>
          </a:p>
        </p:txBody>
      </p:sp>
    </p:spTree>
    <p:extLst>
      <p:ext uri="{BB962C8B-B14F-4D97-AF65-F5344CB8AC3E}">
        <p14:creationId xmlns:p14="http://schemas.microsoft.com/office/powerpoint/2010/main" val="3639848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7―3</a:t>
            </a:r>
            <a:r>
              <a:rPr kumimoji="1" lang="ja-JP" altLang="en-US" dirty="0" smtClean="0"/>
              <a:t>：北極で起こった地震が地球を伝わる経路．地震波は，通過する物質の密度の変化によって屈折する．実線は，波の経路を示す．波が直接到達しないところは，一般に地震波の影（</a:t>
            </a:r>
            <a:r>
              <a:rPr kumimoji="1" lang="en-US" altLang="ja-JP" dirty="0" smtClean="0"/>
              <a:t>shadow zones</a:t>
            </a:r>
            <a:r>
              <a:rPr kumimoji="1" lang="ja-JP" altLang="en-US" dirty="0" smtClean="0"/>
              <a:t>）と呼ばれる．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3</a:t>
            </a:fld>
            <a:endParaRPr kumimoji="1" lang="ja-JP" altLang="en-US"/>
          </a:p>
        </p:txBody>
      </p:sp>
    </p:spTree>
    <p:extLst>
      <p:ext uri="{BB962C8B-B14F-4D97-AF65-F5344CB8AC3E}">
        <p14:creationId xmlns:p14="http://schemas.microsoft.com/office/powerpoint/2010/main" val="119767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7―2</a:t>
            </a:r>
            <a:r>
              <a:rPr kumimoji="1" lang="ja-JP" altLang="en-US" dirty="0" smtClean="0"/>
              <a:t>：地震波の速度から決定された地球の密度の鉛直分布．主に圧縮のため，それぞれの層で密度は次第に増加する．物質の組成が急激に変化するところでは，密度の急激な変化が起こる．上部マントルでの密度の小さな変化の一部は，同じ組成のかんらん岩の鉱物学的特徴の変化によ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4</a:t>
            </a:fld>
            <a:endParaRPr kumimoji="1" lang="ja-JP" altLang="en-US"/>
          </a:p>
        </p:txBody>
      </p:sp>
    </p:spTree>
    <p:extLst>
      <p:ext uri="{BB962C8B-B14F-4D97-AF65-F5344CB8AC3E}">
        <p14:creationId xmlns:p14="http://schemas.microsoft.com/office/powerpoint/2010/main" val="2557418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7―4</a:t>
            </a:r>
            <a:r>
              <a:rPr kumimoji="1" lang="ja-JP" altLang="en-US" dirty="0" smtClean="0"/>
              <a:t>：地球の温度分布．図は，岩石と金属の融点の差に依存する地球内部の物質の状態と，その圧力による変化も示している．内核は外核よりも高温であるが，深度とともに融点が上昇するため，内核は固体で，外核は液体である．上にあるマントルは固体であるが，外核は液体である．この理由は，深部では鉄の融点はケイ酸塩の融点より低く，コア</a:t>
            </a:r>
            <a:r>
              <a:rPr kumimoji="1" lang="en-US" altLang="ja-JP" dirty="0" smtClean="0"/>
              <a:t>― </a:t>
            </a:r>
            <a:r>
              <a:rPr kumimoji="1" lang="ja-JP" altLang="en-US" dirty="0" smtClean="0"/>
              <a:t>マントル境界では急激な温度上昇があるからである．</a:t>
            </a:r>
            <a:r>
              <a:rPr kumimoji="1" lang="en-US" altLang="ja-JP" dirty="0" smtClean="0"/>
              <a:t>(Data from Lay et al. Nat. Geosci 1 (2008): 25―32;</a:t>
            </a:r>
            <a:r>
              <a:rPr kumimoji="1" lang="en-US" altLang="ja-JP" baseline="0" dirty="0" smtClean="0"/>
              <a:t> </a:t>
            </a:r>
            <a:r>
              <a:rPr kumimoji="1" lang="en-US" altLang="ja-JP" dirty="0" err="1" smtClean="0"/>
              <a:t>Madon</a:t>
            </a:r>
            <a:r>
              <a:rPr kumimoji="1" lang="en-US" altLang="ja-JP" dirty="0" smtClean="0"/>
              <a:t>, Mantle, in Encyclopedia of Earth System Science, vol. 3 (San Diego: Academic Press, 1992),</a:t>
            </a:r>
            <a:r>
              <a:rPr kumimoji="1" lang="en-US" altLang="ja-JP" baseline="0" dirty="0" smtClean="0"/>
              <a:t> </a:t>
            </a:r>
            <a:r>
              <a:rPr kumimoji="1" lang="en-US" altLang="ja-JP" dirty="0" smtClean="0"/>
              <a:t>85―99; </a:t>
            </a:r>
            <a:r>
              <a:rPr kumimoji="1" lang="en-US" altLang="ja-JP" dirty="0" err="1" smtClean="0"/>
              <a:t>Alfé</a:t>
            </a:r>
            <a:r>
              <a:rPr kumimoji="1" lang="en-US" altLang="ja-JP" dirty="0" smtClean="0"/>
              <a:t> et al., Mineralogical Magazine 67 (2003): 113―23; Duffy, Philosophical Transactions of</a:t>
            </a:r>
            <a:r>
              <a:rPr kumimoji="1" lang="en-US" altLang="ja-JP" baseline="0" dirty="0" smtClean="0"/>
              <a:t> </a:t>
            </a:r>
            <a:r>
              <a:rPr kumimoji="1" lang="en-US" altLang="ja-JP" dirty="0" smtClean="0"/>
              <a:t>the Royal Society of London A 366 (2008): 4273―93; and </a:t>
            </a:r>
            <a:r>
              <a:rPr kumimoji="1" lang="en-US" altLang="ja-JP" dirty="0" err="1" smtClean="0"/>
              <a:t>Fiquet</a:t>
            </a:r>
            <a:r>
              <a:rPr kumimoji="1" lang="en-US" altLang="ja-JP" dirty="0" smtClean="0"/>
              <a:t> et al., Science 329 (2010): 1516―18).</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5</a:t>
            </a:fld>
            <a:endParaRPr kumimoji="1" lang="ja-JP" altLang="en-US"/>
          </a:p>
        </p:txBody>
      </p:sp>
    </p:spTree>
    <p:extLst>
      <p:ext uri="{BB962C8B-B14F-4D97-AF65-F5344CB8AC3E}">
        <p14:creationId xmlns:p14="http://schemas.microsoft.com/office/powerpoint/2010/main" val="407844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表</a:t>
            </a:r>
            <a:r>
              <a:rPr kumimoji="1" lang="en-US" altLang="ja-JP" dirty="0" smtClean="0"/>
              <a:t>7―1</a:t>
            </a:r>
            <a:r>
              <a:rPr kumimoji="1" lang="ja-JP" altLang="en-US" dirty="0" smtClean="0"/>
              <a:t>：地殻とマントルの一般的な岩石</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6</a:t>
            </a:fld>
            <a:endParaRPr kumimoji="1" lang="ja-JP" altLang="en-US"/>
          </a:p>
        </p:txBody>
      </p:sp>
    </p:spTree>
    <p:extLst>
      <p:ext uri="{BB962C8B-B14F-4D97-AF65-F5344CB8AC3E}">
        <p14:creationId xmlns:p14="http://schemas.microsoft.com/office/powerpoint/2010/main" val="885818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7―6</a:t>
            </a:r>
            <a:r>
              <a:rPr kumimoji="1" lang="ja-JP" altLang="en-US" dirty="0" smtClean="0"/>
              <a:t>：ゴールドシュミットの分類に基づく元素の親和性を示す周期表．元素は，ホスト相の好みにしたがって，親石元素（ケイ酸塩を好む），親鉄元素（金属鉄を好む），親銅元素（硫化物を好む），親気元素（気体を好む）に分けられる．固体と液体の両方が存在するとき，好んでケイ酸塩液体に入る親マグマ元素は，斜線によって示されている．元素記号が斜体字の元素は，短寿命放射性核種であ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7</a:t>
            </a:fld>
            <a:endParaRPr kumimoji="1" lang="ja-JP" altLang="en-US"/>
          </a:p>
        </p:txBody>
      </p:sp>
    </p:spTree>
    <p:extLst>
      <p:ext uri="{BB962C8B-B14F-4D97-AF65-F5344CB8AC3E}">
        <p14:creationId xmlns:p14="http://schemas.microsoft.com/office/powerpoint/2010/main" val="1624346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7―7</a:t>
            </a:r>
            <a:r>
              <a:rPr kumimoji="1" lang="ja-JP" altLang="en-US" dirty="0" smtClean="0"/>
              <a:t>：地球の層における元素の分布．縦軸は，</a:t>
            </a:r>
            <a:r>
              <a:rPr kumimoji="1" lang="en-US" altLang="ja-JP" dirty="0" smtClean="0"/>
              <a:t>74</a:t>
            </a:r>
            <a:r>
              <a:rPr kumimoji="1" lang="ja-JP" altLang="en-US" dirty="0" smtClean="0"/>
              <a:t>元素のリストである．横軸は，全体を</a:t>
            </a:r>
            <a:r>
              <a:rPr kumimoji="1" lang="en-US" altLang="ja-JP" dirty="0" smtClean="0"/>
              <a:t>1</a:t>
            </a:r>
            <a:r>
              <a:rPr kumimoji="1" lang="ja-JP" altLang="en-US" dirty="0" smtClean="0"/>
              <a:t>として各層における元素の割合を示す．各層の相対質量を考慮してある．相対質量は，全地球</a:t>
            </a:r>
            <a:r>
              <a:rPr kumimoji="1" lang="en-US" altLang="ja-JP" dirty="0" smtClean="0"/>
              <a:t>5.997</a:t>
            </a:r>
            <a:r>
              <a:rPr kumimoji="1" lang="ja-JP" altLang="en-US" dirty="0" smtClean="0"/>
              <a:t>，地殻</a:t>
            </a:r>
            <a:r>
              <a:rPr kumimoji="1" lang="en-US" altLang="ja-JP" dirty="0" smtClean="0"/>
              <a:t>0.0223</a:t>
            </a:r>
            <a:r>
              <a:rPr kumimoji="1" lang="ja-JP" altLang="en-US" dirty="0" smtClean="0"/>
              <a:t>，マントル</a:t>
            </a:r>
            <a:r>
              <a:rPr kumimoji="1" lang="en-US" altLang="ja-JP" dirty="0" smtClean="0"/>
              <a:t>4.043</a:t>
            </a:r>
            <a:r>
              <a:rPr kumimoji="1" lang="ja-JP" altLang="en-US" dirty="0" smtClean="0"/>
              <a:t>，コア</a:t>
            </a:r>
            <a:r>
              <a:rPr kumimoji="1" lang="en-US" altLang="ja-JP" dirty="0" smtClean="0"/>
              <a:t>1.932 </a:t>
            </a:r>
            <a:r>
              <a:rPr kumimoji="1" lang="ja-JP" altLang="en-US" dirty="0" smtClean="0"/>
              <a:t>である．親銅元素と親鉄元素は，コアで大きな割合を持つ．親石元素は主にケイ酸塩層に存在し，親マグマ元素は大陸地殻に濃縮されている．</a:t>
            </a:r>
            <a:r>
              <a:rPr kumimoji="1" lang="en-US" altLang="ja-JP" dirty="0" smtClean="0"/>
              <a:t>(Data from W. F. McDonough, Chemical Geology 120 (1995): 223―253).</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8</a:t>
            </a:fld>
            <a:endParaRPr kumimoji="1" lang="ja-JP" altLang="en-US"/>
          </a:p>
        </p:txBody>
      </p:sp>
    </p:spTree>
    <p:extLst>
      <p:ext uri="{BB962C8B-B14F-4D97-AF65-F5344CB8AC3E}">
        <p14:creationId xmlns:p14="http://schemas.microsoft.com/office/powerpoint/2010/main" val="3977340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7―8</a:t>
            </a:r>
            <a:r>
              <a:rPr kumimoji="1" lang="ja-JP" altLang="en-US" dirty="0" smtClean="0"/>
              <a:t>：コアの形成がタングステン同位体比の進化におよぼす影響の図解．</a:t>
            </a:r>
            <a:r>
              <a:rPr kumimoji="1" lang="en-US" altLang="ja-JP" dirty="0" smtClean="0"/>
              <a:t>T0 </a:t>
            </a:r>
            <a:r>
              <a:rPr kumimoji="1" lang="ja-JP" altLang="en-US" dirty="0" smtClean="0"/>
              <a:t>は，地球が集積した時間である．コアが</a:t>
            </a:r>
            <a:r>
              <a:rPr kumimoji="1" lang="en-US" altLang="ja-JP" dirty="0" smtClean="0"/>
              <a:t>T0 </a:t>
            </a:r>
            <a:r>
              <a:rPr kumimoji="1" lang="ja-JP" altLang="en-US" dirty="0" smtClean="0"/>
              <a:t>から</a:t>
            </a:r>
            <a:r>
              <a:rPr kumimoji="1" lang="en-US" altLang="ja-JP" dirty="0" smtClean="0"/>
              <a:t>1 </a:t>
            </a:r>
            <a:r>
              <a:rPr kumimoji="1" lang="ja-JP" altLang="en-US" dirty="0" smtClean="0"/>
              <a:t>億年以上後に形成されたならば，放射性ハフニウム</a:t>
            </a:r>
            <a:r>
              <a:rPr kumimoji="1" lang="en-US" altLang="ja-JP" dirty="0" smtClean="0"/>
              <a:t>182Hf </a:t>
            </a:r>
            <a:r>
              <a:rPr kumimoji="1" lang="ja-JP" altLang="en-US" dirty="0" smtClean="0"/>
              <a:t>はすべて</a:t>
            </a:r>
            <a:r>
              <a:rPr kumimoji="1" lang="en-US" altLang="ja-JP" dirty="0" smtClean="0"/>
              <a:t>182W </a:t>
            </a:r>
            <a:r>
              <a:rPr kumimoji="1" lang="ja-JP" altLang="en-US" dirty="0" smtClean="0"/>
              <a:t>に崩壊しており，コア，マントル，および炭素質コンドライトは，すべて同じタングステン同位体比を持つだろう．ケイ酸塩地球は，コンドライトと異なるタングステン同位体組成を持ち</a:t>
            </a:r>
            <a:r>
              <a:rPr kumimoji="1" lang="en-US" altLang="ja-JP" dirty="0" smtClean="0"/>
              <a:t>182W </a:t>
            </a:r>
            <a:r>
              <a:rPr kumimoji="1" lang="ja-JP" altLang="en-US" dirty="0" smtClean="0"/>
              <a:t>に富むので，コアはハフニウム同位体が完全に崩壊する前に形成されたに違いない．</a:t>
            </a:r>
            <a:r>
              <a:rPr kumimoji="1" lang="en-US" altLang="ja-JP" dirty="0" smtClean="0"/>
              <a:t>(Data from </a:t>
            </a:r>
            <a:r>
              <a:rPr kumimoji="1" lang="en-US" altLang="ja-JP" dirty="0" err="1" smtClean="0"/>
              <a:t>Quing-zhu</a:t>
            </a:r>
            <a:r>
              <a:rPr kumimoji="1" lang="en-US" altLang="ja-JP" dirty="0" smtClean="0"/>
              <a:t> Yin et al. Nature 418 (2002): 949―52 and</a:t>
            </a:r>
            <a:r>
              <a:rPr kumimoji="1" lang="en-US" altLang="ja-JP" baseline="0" dirty="0" smtClean="0"/>
              <a:t> </a:t>
            </a:r>
            <a:r>
              <a:rPr kumimoji="1" lang="en-US" altLang="ja-JP" dirty="0" smtClean="0"/>
              <a:t>Schoenberg et al., Geochim. Cosmochim. Acta 66 (2002): 3151).</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9</a:t>
            </a:fld>
            <a:endParaRPr kumimoji="1" lang="ja-JP" altLang="en-US"/>
          </a:p>
        </p:txBody>
      </p:sp>
    </p:spTree>
    <p:extLst>
      <p:ext uri="{BB962C8B-B14F-4D97-AF65-F5344CB8AC3E}">
        <p14:creationId xmlns:p14="http://schemas.microsoft.com/office/powerpoint/2010/main" val="197955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7―11</a:t>
            </a:r>
            <a:r>
              <a:rPr kumimoji="1" lang="ja-JP" altLang="en-US" dirty="0" smtClean="0"/>
              <a:t>：地球のマントルの圧力低下による融解を示す図解．マントル岩石（かんらん岩）の融解は，温度と圧力に依存する．融解が始まるところは，固相線と呼ばれる．それ以上の温度で完全に融解するところは，液相線と呼ばれる．これら</a:t>
            </a:r>
            <a:r>
              <a:rPr kumimoji="1" lang="en-US" altLang="ja-JP" dirty="0" smtClean="0"/>
              <a:t>2 </a:t>
            </a:r>
            <a:r>
              <a:rPr kumimoji="1" lang="ja-JP" altLang="en-US" dirty="0" smtClean="0"/>
              <a:t>つの線の間の領域では，部分融解が起こる．それは，融解率の等高線で示されている．マントルが上昇するときの融解の経路は，固相線を越えると屈曲する．融解はエネルギーを消費し，そのため上昇するマントルの温度が低下するからである．</a:t>
            </a:r>
            <a:r>
              <a:rPr kumimoji="1" lang="en-US" altLang="ja-JP" dirty="0" smtClean="0"/>
              <a:t>(Solidus line after </a:t>
            </a:r>
            <a:r>
              <a:rPr kumimoji="1" lang="en-US" altLang="ja-JP" dirty="0" err="1" smtClean="0"/>
              <a:t>Hirschmann</a:t>
            </a:r>
            <a:r>
              <a:rPr kumimoji="1" lang="en-US" altLang="ja-JP" dirty="0" smtClean="0"/>
              <a:t>, Geochem. Geophys. Geosyst.</a:t>
            </a:r>
            <a:r>
              <a:rPr kumimoji="1" lang="en-US" altLang="ja-JP" baseline="0" dirty="0" smtClean="0"/>
              <a:t> </a:t>
            </a:r>
            <a:r>
              <a:rPr kumimoji="1" lang="en-US" altLang="ja-JP" dirty="0" smtClean="0"/>
              <a:t>1 (2000), paper no. 2000GC000070; liquidus temperature after Katz et al., Geochem. Geophys.</a:t>
            </a:r>
            <a:r>
              <a:rPr kumimoji="1" lang="en-US" altLang="ja-JP" baseline="0" dirty="0" smtClean="0"/>
              <a:t> </a:t>
            </a:r>
            <a:r>
              <a:rPr kumimoji="1" lang="en-US" altLang="ja-JP" dirty="0" smtClean="0"/>
              <a:t>Geosyst. 4 (2003), no. 9).</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10</a:t>
            </a:fld>
            <a:endParaRPr kumimoji="1" lang="ja-JP" altLang="en-US"/>
          </a:p>
        </p:txBody>
      </p:sp>
    </p:spTree>
    <p:extLst>
      <p:ext uri="{BB962C8B-B14F-4D97-AF65-F5344CB8AC3E}">
        <p14:creationId xmlns:p14="http://schemas.microsoft.com/office/powerpoint/2010/main" val="119984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0891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53053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964969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C0E89C8D-555D-F747-AC38-3E4C5D65F93F}" type="slidenum">
              <a:rPr lang="en-US"/>
              <a:pPr>
                <a:defRPr/>
              </a:pPr>
              <a:t>‹#›</a:t>
            </a:fld>
            <a:endParaRPr lang="en-US"/>
          </a:p>
        </p:txBody>
      </p:sp>
    </p:spTree>
    <p:extLst>
      <p:ext uri="{BB962C8B-B14F-4D97-AF65-F5344CB8AC3E}">
        <p14:creationId xmlns:p14="http://schemas.microsoft.com/office/powerpoint/2010/main" val="255471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7755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effectLst>
                  <a:outerShdw blurRad="50800" dist="38100" dir="2700000" algn="tl" rotWithShape="0">
                    <a:srgbClr val="000000">
                      <a:alpha val="4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smtClean="0"/>
              <a:t>マスター テキストの書式設定</a:t>
            </a:r>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68578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409857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82236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97048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47776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754390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7966725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6441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Fig7-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 y="755519"/>
            <a:ext cx="9000000" cy="5346963"/>
          </a:xfrm>
          <a:prstGeom prst="rect">
            <a:avLst/>
          </a:prstGeom>
        </p:spPr>
      </p:pic>
      <p:sp>
        <p:nvSpPr>
          <p:cNvPr id="2" name="タイトル 1"/>
          <p:cNvSpPr>
            <a:spLocks noGrp="1"/>
          </p:cNvSpPr>
          <p:nvPr>
            <p:ph type="title"/>
          </p:nvPr>
        </p:nvSpPr>
        <p:spPr/>
        <p:txBody>
          <a:bodyPr>
            <a:normAutofit/>
          </a:bodyPr>
          <a:lstStyle/>
          <a:p>
            <a:r>
              <a:rPr lang="ja-JP" altLang="en-US" dirty="0" smtClean="0">
                <a:solidFill>
                  <a:srgbClr val="FFFF00"/>
                </a:solidFill>
              </a:rPr>
              <a:t>第</a:t>
            </a:r>
            <a:r>
              <a:rPr lang="en-US" altLang="ja-JP" dirty="0" smtClean="0">
                <a:solidFill>
                  <a:srgbClr val="FFFF00"/>
                </a:solidFill>
              </a:rPr>
              <a:t>7</a:t>
            </a:r>
            <a:r>
              <a:rPr lang="ja-JP" altLang="en-US" dirty="0" smtClean="0">
                <a:solidFill>
                  <a:srgbClr val="FFFF00"/>
                </a:solidFill>
              </a:rPr>
              <a:t>章　内装工事</a:t>
            </a:r>
            <a:r>
              <a:rPr lang="en-US" altLang="ja-JP" dirty="0" smtClean="0">
                <a:solidFill>
                  <a:srgbClr val="FFFF00"/>
                </a:solidFill>
              </a:rPr>
              <a:t/>
            </a:r>
            <a:br>
              <a:rPr lang="en-US" altLang="ja-JP" dirty="0" smtClean="0">
                <a:solidFill>
                  <a:srgbClr val="FFFF00"/>
                </a:solidFill>
              </a:rPr>
            </a:br>
            <a:r>
              <a:rPr lang="ja-JP" altLang="en-US" dirty="0" smtClean="0">
                <a:solidFill>
                  <a:srgbClr val="FFFF00"/>
                </a:solidFill>
              </a:rPr>
              <a:t>コア，マントル，地殻，海洋，大気</a:t>
            </a:r>
            <a:endParaRPr kumimoji="1" lang="ja-JP" altLang="en-US" dirty="0">
              <a:solidFill>
                <a:srgbClr val="FFFF00"/>
              </a:solidFill>
            </a:endParaRPr>
          </a:p>
        </p:txBody>
      </p:sp>
      <p:sp>
        <p:nvSpPr>
          <p:cNvPr id="3" name="テキスト プレースホルダー 2"/>
          <p:cNvSpPr>
            <a:spLocks noGrp="1"/>
          </p:cNvSpPr>
          <p:nvPr>
            <p:ph type="body" idx="1"/>
          </p:nvPr>
        </p:nvSpPr>
        <p:spPr/>
        <p:txBody>
          <a:bodyPr/>
          <a:lstStyle/>
          <a:p>
            <a:endParaRPr kumimoji="1" lang="ja-JP" altLang="en-US"/>
          </a:p>
        </p:txBody>
      </p:sp>
      <p:sp>
        <p:nvSpPr>
          <p:cNvPr id="6" name="テキスト ボックス 5"/>
          <p:cNvSpPr txBox="1"/>
          <p:nvPr/>
        </p:nvSpPr>
        <p:spPr>
          <a:xfrm>
            <a:off x="1599027" y="6211669"/>
            <a:ext cx="5945947" cy="646331"/>
          </a:xfrm>
          <a:prstGeom prst="rect">
            <a:avLst/>
          </a:prstGeom>
          <a:noFill/>
        </p:spPr>
        <p:txBody>
          <a:bodyPr wrap="square" rtlCol="0">
            <a:spAutoFit/>
          </a:bodyPr>
          <a:lstStyle/>
          <a:p>
            <a:r>
              <a:rPr lang="ja-JP" altLang="en-US" dirty="0" smtClean="0"/>
              <a:t>パラサイト隕石．</a:t>
            </a:r>
            <a:r>
              <a:rPr lang="ja-JP" altLang="en-US" dirty="0"/>
              <a:t>暗い部分</a:t>
            </a:r>
            <a:r>
              <a:rPr lang="ja-JP" altLang="en-US" dirty="0" smtClean="0"/>
              <a:t>はかんらん石，明るい</a:t>
            </a:r>
            <a:r>
              <a:rPr lang="ja-JP" altLang="en-US" dirty="0"/>
              <a:t>部分</a:t>
            </a:r>
            <a:r>
              <a:rPr lang="ja-JP" altLang="en-US" dirty="0" smtClean="0"/>
              <a:t>は金属</a:t>
            </a:r>
            <a:endParaRPr lang="en-US" altLang="ja-JP" dirty="0" smtClean="0"/>
          </a:p>
          <a:p>
            <a:endParaRPr kumimoji="1" lang="ja-JP" altLang="en-US" dirty="0"/>
          </a:p>
        </p:txBody>
      </p:sp>
    </p:spTree>
    <p:extLst>
      <p:ext uri="{BB962C8B-B14F-4D97-AF65-F5344CB8AC3E}">
        <p14:creationId xmlns:p14="http://schemas.microsoft.com/office/powerpoint/2010/main" val="21797364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地殻の形成：圧力解放融解</a:t>
            </a:r>
            <a:endParaRPr kumimoji="1" lang="ja-JP" altLang="en-US" dirty="0"/>
          </a:p>
        </p:txBody>
      </p:sp>
      <p:sp>
        <p:nvSpPr>
          <p:cNvPr id="4" name="コンテンツ プレースホルダー 3"/>
          <p:cNvSpPr>
            <a:spLocks noGrp="1"/>
          </p:cNvSpPr>
          <p:nvPr>
            <p:ph idx="1"/>
          </p:nvPr>
        </p:nvSpPr>
        <p:spPr>
          <a:xfrm>
            <a:off x="5209216" y="1358900"/>
            <a:ext cx="3819375" cy="4927600"/>
          </a:xfrm>
        </p:spPr>
        <p:txBody>
          <a:bodyPr>
            <a:normAutofit fontScale="77500" lnSpcReduction="20000"/>
          </a:bodyPr>
          <a:lstStyle/>
          <a:p>
            <a:r>
              <a:rPr lang="ja-JP" altLang="en-US" dirty="0"/>
              <a:t>マントル物質が上昇すると，圧力の低下により融点が低下し，部分融解する</a:t>
            </a:r>
          </a:p>
          <a:p>
            <a:r>
              <a:rPr lang="ja-JP" altLang="en-US" dirty="0"/>
              <a:t>かんらん岩の部分融解物は，</a:t>
            </a:r>
            <a:r>
              <a:rPr lang="en-US" altLang="ja-JP" dirty="0"/>
              <a:t>50%SiO</a:t>
            </a:r>
            <a:r>
              <a:rPr lang="en-US" altLang="ja-JP" baseline="-25000" dirty="0"/>
              <a:t>2</a:t>
            </a:r>
            <a:r>
              <a:rPr lang="en-US" altLang="ja-JP" dirty="0"/>
              <a:t>, 15%</a:t>
            </a:r>
            <a:r>
              <a:rPr lang="en-US" altLang="ja-JP" dirty="0" smtClean="0"/>
              <a:t>MgO </a:t>
            </a:r>
            <a:r>
              <a:rPr lang="ja-JP" altLang="en-US" dirty="0" smtClean="0"/>
              <a:t>の</a:t>
            </a:r>
            <a:r>
              <a:rPr lang="ja-JP" altLang="en-US" dirty="0"/>
              <a:t>組成を持つ．密度が</a:t>
            </a:r>
            <a:r>
              <a:rPr lang="en-US" altLang="ja-JP" dirty="0"/>
              <a:t>10%</a:t>
            </a:r>
            <a:r>
              <a:rPr lang="ja-JP" altLang="en-US" dirty="0"/>
              <a:t>低いため表面へ上昇し，海洋地殻の玄武岩をつくる</a:t>
            </a:r>
          </a:p>
          <a:p>
            <a:r>
              <a:rPr lang="ja-JP" altLang="en-US" dirty="0"/>
              <a:t>大陸地殻の花崗岩は，融解と冷却の繰り返しの最終産物である．最初の大陸地殻の形成はまだ謎である</a:t>
            </a:r>
          </a:p>
          <a:p>
            <a:endParaRPr kumimoji="1" lang="ja-JP" altLang="en-US" dirty="0"/>
          </a:p>
        </p:txBody>
      </p:sp>
      <p:pic>
        <p:nvPicPr>
          <p:cNvPr id="5" name="図 4"/>
          <p:cNvPicPr>
            <a:picLocks noChangeAspect="1"/>
          </p:cNvPicPr>
          <p:nvPr/>
        </p:nvPicPr>
        <p:blipFill>
          <a:blip r:embed="rId3"/>
          <a:stretch>
            <a:fillRect/>
          </a:stretch>
        </p:blipFill>
        <p:spPr>
          <a:xfrm>
            <a:off x="115408" y="1143000"/>
            <a:ext cx="4978400" cy="5227320"/>
          </a:xfrm>
          <a:prstGeom prst="rect">
            <a:avLst/>
          </a:prstGeom>
        </p:spPr>
      </p:pic>
    </p:spTree>
    <p:extLst>
      <p:ext uri="{BB962C8B-B14F-4D97-AF65-F5344CB8AC3E}">
        <p14:creationId xmlns:p14="http://schemas.microsoft.com/office/powerpoint/2010/main" val="27209092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地球の層</a:t>
            </a:r>
            <a:endParaRPr kumimoji="1" lang="ja-JP"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5988"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297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lang_07_03.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857" y="937818"/>
            <a:ext cx="8080286" cy="39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457200" y="0"/>
            <a:ext cx="8229600" cy="1143000"/>
          </a:xfrm>
        </p:spPr>
        <p:txBody>
          <a:bodyPr/>
          <a:lstStyle/>
          <a:p>
            <a:r>
              <a:rPr kumimoji="1" lang="ja-JP" altLang="en-US" dirty="0" smtClean="0"/>
              <a:t>地震波</a:t>
            </a:r>
            <a:endParaRPr kumimoji="1" lang="ja-JP" altLang="en-US" dirty="0"/>
          </a:p>
        </p:txBody>
      </p:sp>
      <p:sp>
        <p:nvSpPr>
          <p:cNvPr id="3" name="コンテンツ プレースホルダー 2"/>
          <p:cNvSpPr>
            <a:spLocks noGrp="1"/>
          </p:cNvSpPr>
          <p:nvPr>
            <p:ph idx="1"/>
          </p:nvPr>
        </p:nvSpPr>
        <p:spPr>
          <a:xfrm>
            <a:off x="457200" y="4870450"/>
            <a:ext cx="8229600" cy="1801284"/>
          </a:xfrm>
        </p:spPr>
        <p:txBody>
          <a:bodyPr>
            <a:normAutofit fontScale="77500" lnSpcReduction="20000"/>
          </a:bodyPr>
          <a:lstStyle/>
          <a:p>
            <a:pPr>
              <a:lnSpc>
                <a:spcPct val="120000"/>
              </a:lnSpc>
            </a:pPr>
            <a:r>
              <a:rPr lang="ja-JP" altLang="en-US" sz="3100" dirty="0"/>
              <a:t>地震波速度は，物質</a:t>
            </a:r>
            <a:r>
              <a:rPr lang="ja-JP" altLang="en-US" sz="3100" dirty="0" smtClean="0"/>
              <a:t>の状態や密度</a:t>
            </a:r>
            <a:r>
              <a:rPr lang="ja-JP" altLang="en-US" sz="3100" dirty="0"/>
              <a:t>などに依存する</a:t>
            </a:r>
          </a:p>
          <a:p>
            <a:pPr>
              <a:lnSpc>
                <a:spcPct val="120000"/>
              </a:lnSpc>
            </a:pPr>
            <a:r>
              <a:rPr lang="ja-JP" altLang="en-US" sz="3100" dirty="0" smtClean="0"/>
              <a:t>地震波の影：</a:t>
            </a:r>
            <a:r>
              <a:rPr lang="en-US" altLang="ja-JP" sz="3100" dirty="0" smtClean="0"/>
              <a:t>S</a:t>
            </a:r>
            <a:r>
              <a:rPr lang="ja-JP" altLang="en-US" sz="3100" dirty="0"/>
              <a:t>波（せん断波）は，液体中で</a:t>
            </a:r>
            <a:r>
              <a:rPr lang="ja-JP" altLang="en-US" sz="3100" dirty="0" smtClean="0"/>
              <a:t>消失．</a:t>
            </a:r>
            <a:r>
              <a:rPr lang="en-US" altLang="ja-JP" sz="3100" dirty="0"/>
              <a:t>P</a:t>
            </a:r>
            <a:r>
              <a:rPr lang="ja-JP" altLang="en-US" sz="3100" dirty="0"/>
              <a:t>波（粗密波）は，液体中で減速するためマントル</a:t>
            </a:r>
            <a:r>
              <a:rPr lang="en-US" altLang="ja-JP" sz="3100" dirty="0"/>
              <a:t>-</a:t>
            </a:r>
            <a:r>
              <a:rPr lang="ja-JP" altLang="en-US" sz="3100" dirty="0"/>
              <a:t>コア境界で</a:t>
            </a:r>
            <a:r>
              <a:rPr lang="ja-JP" altLang="en-US" sz="3100" dirty="0" smtClean="0"/>
              <a:t>屈折</a:t>
            </a:r>
            <a:endParaRPr lang="ja-JP" altLang="en-US" sz="3100" dirty="0"/>
          </a:p>
          <a:p>
            <a:pPr lvl="1">
              <a:lnSpc>
                <a:spcPct val="120000"/>
              </a:lnSpc>
            </a:pPr>
            <a:r>
              <a:rPr lang="ja-JP" altLang="en-US" dirty="0">
                <a:solidFill>
                  <a:srgbClr val="FF0000"/>
                </a:solidFill>
              </a:rPr>
              <a:t>液体の金属コアが存在</a:t>
            </a:r>
            <a:r>
              <a:rPr lang="ja-JP" altLang="en-US" dirty="0" smtClean="0">
                <a:solidFill>
                  <a:srgbClr val="FF0000"/>
                </a:solidFill>
              </a:rPr>
              <a:t>する</a:t>
            </a:r>
            <a:endParaRPr lang="ja-JP" altLang="en-US" dirty="0">
              <a:solidFill>
                <a:srgbClr val="FF0000"/>
              </a:solidFill>
            </a:endParaRPr>
          </a:p>
        </p:txBody>
      </p:sp>
    </p:spTree>
    <p:extLst>
      <p:ext uri="{BB962C8B-B14F-4D97-AF65-F5344CB8AC3E}">
        <p14:creationId xmlns:p14="http://schemas.microsoft.com/office/powerpoint/2010/main" val="24449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地球の密度分布</a:t>
            </a:r>
            <a:endParaRPr kumimoji="1" lang="ja-JP" altLang="en-US" dirty="0"/>
          </a:p>
        </p:txBody>
      </p:sp>
      <p:sp>
        <p:nvSpPr>
          <p:cNvPr id="2" name="コンテンツ プレースホルダー 1"/>
          <p:cNvSpPr>
            <a:spLocks noGrp="1"/>
          </p:cNvSpPr>
          <p:nvPr>
            <p:ph idx="1"/>
          </p:nvPr>
        </p:nvSpPr>
        <p:spPr>
          <a:xfrm>
            <a:off x="6314730" y="1600201"/>
            <a:ext cx="2605606" cy="1968499"/>
          </a:xfrm>
        </p:spPr>
        <p:txBody>
          <a:bodyPr>
            <a:normAutofit fontScale="77500" lnSpcReduction="20000"/>
          </a:bodyPr>
          <a:lstStyle/>
          <a:p>
            <a:r>
              <a:rPr lang="ja-JP" altLang="en-US" dirty="0">
                <a:solidFill>
                  <a:srgbClr val="FF0000"/>
                </a:solidFill>
              </a:rPr>
              <a:t>コア：</a:t>
            </a:r>
            <a:r>
              <a:rPr lang="en-US" altLang="ja-JP" dirty="0">
                <a:solidFill>
                  <a:srgbClr val="FF0000"/>
                </a:solidFill>
              </a:rPr>
              <a:t>Fe-Ni</a:t>
            </a:r>
            <a:r>
              <a:rPr lang="ja-JP" altLang="en-US" dirty="0">
                <a:solidFill>
                  <a:srgbClr val="FF0000"/>
                </a:solidFill>
              </a:rPr>
              <a:t>合金</a:t>
            </a:r>
          </a:p>
          <a:p>
            <a:r>
              <a:rPr lang="ja-JP" altLang="en-US" dirty="0">
                <a:solidFill>
                  <a:srgbClr val="FF0000"/>
                </a:solidFill>
              </a:rPr>
              <a:t>マントル：</a:t>
            </a:r>
            <a:r>
              <a:rPr lang="en-US" altLang="ja-JP" dirty="0">
                <a:solidFill>
                  <a:srgbClr val="FF0000"/>
                </a:solidFill>
              </a:rPr>
              <a:t>MgO, SiO</a:t>
            </a:r>
            <a:r>
              <a:rPr lang="en-US" altLang="ja-JP" baseline="-25000" dirty="0">
                <a:solidFill>
                  <a:srgbClr val="FF0000"/>
                </a:solidFill>
              </a:rPr>
              <a:t>2</a:t>
            </a:r>
            <a:r>
              <a:rPr lang="en-US" altLang="ja-JP" dirty="0">
                <a:solidFill>
                  <a:srgbClr val="FF0000"/>
                </a:solidFill>
              </a:rPr>
              <a:t>, FeO</a:t>
            </a:r>
            <a:r>
              <a:rPr lang="ja-JP" altLang="en-US" dirty="0">
                <a:solidFill>
                  <a:srgbClr val="FF0000"/>
                </a:solidFill>
              </a:rPr>
              <a:t>から成るかんらん岩</a:t>
            </a:r>
          </a:p>
          <a:p>
            <a:endParaRPr kumimoji="1" lang="ja-JP" altLang="en-US" dirty="0"/>
          </a:p>
        </p:txBody>
      </p:sp>
      <p:pic>
        <p:nvPicPr>
          <p:cNvPr id="5" name="Picture 1" descr="Clang_07_02.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665" y="1583266"/>
            <a:ext cx="58674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3111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88591" y="274638"/>
            <a:ext cx="3189392" cy="1143000"/>
          </a:xfrm>
        </p:spPr>
        <p:txBody>
          <a:bodyPr>
            <a:normAutofit fontScale="90000"/>
          </a:bodyPr>
          <a:lstStyle/>
          <a:p>
            <a:r>
              <a:rPr kumimoji="1" lang="ja-JP" altLang="en-US" dirty="0" smtClean="0"/>
              <a:t>地球の温度構造</a:t>
            </a:r>
            <a:endParaRPr kumimoji="1" lang="ja-JP" altLang="en-US" dirty="0"/>
          </a:p>
        </p:txBody>
      </p:sp>
      <p:sp>
        <p:nvSpPr>
          <p:cNvPr id="3" name="コンテンツ プレースホルダー 2"/>
          <p:cNvSpPr>
            <a:spLocks noGrp="1"/>
          </p:cNvSpPr>
          <p:nvPr>
            <p:ph idx="1"/>
          </p:nvPr>
        </p:nvSpPr>
        <p:spPr>
          <a:xfrm>
            <a:off x="5788591" y="1600200"/>
            <a:ext cx="3189392" cy="4525963"/>
          </a:xfrm>
        </p:spPr>
        <p:txBody>
          <a:bodyPr>
            <a:normAutofit fontScale="77500" lnSpcReduction="20000"/>
          </a:bodyPr>
          <a:lstStyle/>
          <a:p>
            <a:r>
              <a:rPr lang="ja-JP" altLang="en-US" dirty="0"/>
              <a:t>深度とともに温度が上昇する．また，圧力が増加し，物質の融点が上昇する</a:t>
            </a:r>
          </a:p>
          <a:p>
            <a:r>
              <a:rPr lang="ja-JP" altLang="en-US" dirty="0"/>
              <a:t>マントルは，固体である</a:t>
            </a:r>
          </a:p>
          <a:p>
            <a:pPr lvl="1"/>
            <a:r>
              <a:rPr lang="ja-JP" altLang="en-US" dirty="0"/>
              <a:t>温度がかんらん岩の融点より低い</a:t>
            </a:r>
          </a:p>
          <a:p>
            <a:r>
              <a:rPr lang="ja-JP" altLang="en-US" dirty="0"/>
              <a:t>外核は，液体である</a:t>
            </a:r>
          </a:p>
          <a:p>
            <a:pPr lvl="1"/>
            <a:r>
              <a:rPr lang="ja-JP" altLang="en-US" dirty="0"/>
              <a:t>温度が鉄の融点より高い</a:t>
            </a:r>
          </a:p>
          <a:p>
            <a:endParaRPr kumimoji="1" lang="ja-JP" altLang="en-US" dirty="0"/>
          </a:p>
        </p:txBody>
      </p:sp>
      <p:pic>
        <p:nvPicPr>
          <p:cNvPr id="5" name="図 4"/>
          <p:cNvPicPr>
            <a:picLocks noChangeAspect="1"/>
          </p:cNvPicPr>
          <p:nvPr/>
        </p:nvPicPr>
        <p:blipFill>
          <a:blip r:embed="rId3"/>
          <a:stretch>
            <a:fillRect/>
          </a:stretch>
        </p:blipFill>
        <p:spPr>
          <a:xfrm>
            <a:off x="166018" y="630555"/>
            <a:ext cx="5456555" cy="5596890"/>
          </a:xfrm>
          <a:prstGeom prst="rect">
            <a:avLst/>
          </a:prstGeom>
        </p:spPr>
      </p:pic>
    </p:spTree>
    <p:extLst>
      <p:ext uri="{BB962C8B-B14F-4D97-AF65-F5344CB8AC3E}">
        <p14:creationId xmlns:p14="http://schemas.microsoft.com/office/powerpoint/2010/main" val="13372399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0" y="1498601"/>
            <a:ext cx="9144000" cy="3645647"/>
          </a:xfrm>
          <a:prstGeom prst="rect">
            <a:avLst/>
          </a:prstGeom>
        </p:spPr>
      </p:pic>
      <p:sp>
        <p:nvSpPr>
          <p:cNvPr id="2" name="タイトル 1"/>
          <p:cNvSpPr>
            <a:spLocks noGrp="1"/>
          </p:cNvSpPr>
          <p:nvPr>
            <p:ph type="title"/>
          </p:nvPr>
        </p:nvSpPr>
        <p:spPr/>
        <p:txBody>
          <a:bodyPr/>
          <a:lstStyle/>
          <a:p>
            <a:r>
              <a:rPr kumimoji="1" lang="ja-JP" altLang="en-US" dirty="0" smtClean="0"/>
              <a:t>地殻とマントルの岩石</a:t>
            </a:r>
            <a:endParaRPr kumimoji="1" lang="ja-JP" altLang="en-US" dirty="0"/>
          </a:p>
        </p:txBody>
      </p:sp>
      <p:sp>
        <p:nvSpPr>
          <p:cNvPr id="3" name="コンテンツ プレースホルダー 2"/>
          <p:cNvSpPr>
            <a:spLocks noGrp="1"/>
          </p:cNvSpPr>
          <p:nvPr>
            <p:ph idx="1"/>
          </p:nvPr>
        </p:nvSpPr>
        <p:spPr>
          <a:xfrm>
            <a:off x="457200" y="5144249"/>
            <a:ext cx="8229600" cy="672351"/>
          </a:xfrm>
        </p:spPr>
        <p:txBody>
          <a:bodyPr>
            <a:normAutofit fontScale="70000" lnSpcReduction="20000"/>
          </a:bodyPr>
          <a:lstStyle/>
          <a:p>
            <a:r>
              <a:rPr lang="ja-JP" altLang="en-US" dirty="0"/>
              <a:t>かんらん岩：苦土かんらん石（</a:t>
            </a:r>
            <a:r>
              <a:rPr lang="en-US" altLang="ja-JP" dirty="0"/>
              <a:t>Mg</a:t>
            </a:r>
            <a:r>
              <a:rPr lang="en-US" altLang="ja-JP" baseline="-25000" dirty="0"/>
              <a:t>2</a:t>
            </a:r>
            <a:r>
              <a:rPr lang="en-US" altLang="ja-JP" dirty="0"/>
              <a:t>SiO</a:t>
            </a:r>
            <a:r>
              <a:rPr lang="en-US" altLang="ja-JP" baseline="-25000" dirty="0"/>
              <a:t>4</a:t>
            </a:r>
            <a:r>
              <a:rPr lang="ja-JP" altLang="en-US" dirty="0"/>
              <a:t>）と鉄かんらん石（</a:t>
            </a:r>
            <a:r>
              <a:rPr lang="en-US" altLang="ja-JP" dirty="0"/>
              <a:t>Fe</a:t>
            </a:r>
            <a:r>
              <a:rPr lang="en-US" altLang="ja-JP" baseline="-25000" dirty="0"/>
              <a:t>2</a:t>
            </a:r>
            <a:r>
              <a:rPr lang="en-US" altLang="ja-JP" dirty="0"/>
              <a:t>SiO</a:t>
            </a:r>
            <a:r>
              <a:rPr lang="en-US" altLang="ja-JP" baseline="-25000" dirty="0"/>
              <a:t>4</a:t>
            </a:r>
            <a:r>
              <a:rPr lang="ja-JP" altLang="en-US" dirty="0"/>
              <a:t>）の固溶体</a:t>
            </a:r>
          </a:p>
          <a:p>
            <a:endParaRPr kumimoji="1" lang="ja-JP" altLang="en-US" dirty="0"/>
          </a:p>
        </p:txBody>
      </p:sp>
    </p:spTree>
    <p:extLst>
      <p:ext uri="{BB962C8B-B14F-4D97-AF65-F5344CB8AC3E}">
        <p14:creationId xmlns:p14="http://schemas.microsoft.com/office/powerpoint/2010/main" val="42889914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9800" y="0"/>
            <a:ext cx="8229600" cy="1143000"/>
          </a:xfrm>
        </p:spPr>
        <p:txBody>
          <a:bodyPr/>
          <a:lstStyle/>
          <a:p>
            <a:r>
              <a:rPr kumimoji="1" lang="ja-JP" altLang="en-US" dirty="0" smtClean="0"/>
              <a:t>元素の地球化学的分類</a:t>
            </a:r>
            <a:endParaRPr kumimoji="1" lang="ja-JP" altLang="en-US" dirty="0"/>
          </a:p>
        </p:txBody>
      </p:sp>
      <p:pic>
        <p:nvPicPr>
          <p:cNvPr id="4" name="図 3"/>
          <p:cNvPicPr>
            <a:picLocks noChangeAspect="1"/>
          </p:cNvPicPr>
          <p:nvPr/>
        </p:nvPicPr>
        <p:blipFill>
          <a:blip r:embed="rId3"/>
          <a:stretch>
            <a:fillRect/>
          </a:stretch>
        </p:blipFill>
        <p:spPr>
          <a:xfrm rot="5400000">
            <a:off x="1936115" y="-376621"/>
            <a:ext cx="5271770" cy="8169910"/>
          </a:xfrm>
          <a:prstGeom prst="rect">
            <a:avLst/>
          </a:prstGeom>
        </p:spPr>
      </p:pic>
      <p:sp>
        <p:nvSpPr>
          <p:cNvPr id="5" name="テキスト ボックス 4"/>
          <p:cNvSpPr txBox="1"/>
          <p:nvPr/>
        </p:nvSpPr>
        <p:spPr>
          <a:xfrm>
            <a:off x="1522127" y="6488668"/>
            <a:ext cx="6099747" cy="369332"/>
          </a:xfrm>
          <a:prstGeom prst="rect">
            <a:avLst/>
          </a:prstGeom>
          <a:noFill/>
        </p:spPr>
        <p:txBody>
          <a:bodyPr wrap="none" rtlCol="0">
            <a:spAutoFit/>
          </a:bodyPr>
          <a:lstStyle/>
          <a:p>
            <a:r>
              <a:rPr lang="ja-JP" altLang="en-US" dirty="0"/>
              <a:t>ゴールドシュミットの分類に基づく元素の親和性を示す周期表</a:t>
            </a:r>
            <a:endParaRPr kumimoji="1" lang="ja-JP" altLang="en-US" dirty="0"/>
          </a:p>
        </p:txBody>
      </p:sp>
    </p:spTree>
    <p:extLst>
      <p:ext uri="{BB962C8B-B14F-4D97-AF65-F5344CB8AC3E}">
        <p14:creationId xmlns:p14="http://schemas.microsoft.com/office/powerpoint/2010/main" val="20869042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24774" y="274638"/>
            <a:ext cx="4101688" cy="1143000"/>
          </a:xfrm>
        </p:spPr>
        <p:txBody>
          <a:bodyPr>
            <a:normAutofit fontScale="90000"/>
          </a:bodyPr>
          <a:lstStyle/>
          <a:p>
            <a:r>
              <a:rPr kumimoji="1" lang="ja-JP" altLang="en-US" dirty="0" smtClean="0"/>
              <a:t>元素の地球化学的分配</a:t>
            </a:r>
            <a:endParaRPr kumimoji="1" lang="ja-JP" altLang="en-US" dirty="0"/>
          </a:p>
        </p:txBody>
      </p:sp>
      <p:sp>
        <p:nvSpPr>
          <p:cNvPr id="4" name="コンテンツ プレースホルダー 3"/>
          <p:cNvSpPr>
            <a:spLocks noGrp="1"/>
          </p:cNvSpPr>
          <p:nvPr>
            <p:ph idx="1"/>
          </p:nvPr>
        </p:nvSpPr>
        <p:spPr>
          <a:xfrm>
            <a:off x="4824774" y="1600201"/>
            <a:ext cx="4101687" cy="1727199"/>
          </a:xfrm>
        </p:spPr>
        <p:txBody>
          <a:bodyPr>
            <a:normAutofit fontScale="77500" lnSpcReduction="20000"/>
          </a:bodyPr>
          <a:lstStyle/>
          <a:p>
            <a:r>
              <a:rPr lang="ja-JP" altLang="en-US" dirty="0"/>
              <a:t>地殻と上部マントルの組成は，信頼性評価で</a:t>
            </a:r>
            <a:r>
              <a:rPr lang="en-US" altLang="ja-JP" dirty="0"/>
              <a:t>8〜9</a:t>
            </a:r>
            <a:r>
              <a:rPr lang="ja-JP" altLang="en-US" dirty="0"/>
              <a:t>点</a:t>
            </a:r>
          </a:p>
          <a:p>
            <a:r>
              <a:rPr lang="ja-JP" altLang="en-US" dirty="0"/>
              <a:t>下部マントルとコアの精確な組成は，</a:t>
            </a:r>
            <a:r>
              <a:rPr lang="en-US" altLang="ja-JP" dirty="0"/>
              <a:t>7〜8</a:t>
            </a:r>
            <a:r>
              <a:rPr lang="ja-JP" altLang="en-US" dirty="0"/>
              <a:t>点</a:t>
            </a:r>
          </a:p>
          <a:p>
            <a:endParaRPr kumimoji="1" lang="ja-JP" altLang="en-US" dirty="0"/>
          </a:p>
        </p:txBody>
      </p:sp>
      <p:pic>
        <p:nvPicPr>
          <p:cNvPr id="3" name="図 2"/>
          <p:cNvPicPr>
            <a:picLocks noChangeAspect="1"/>
          </p:cNvPicPr>
          <p:nvPr/>
        </p:nvPicPr>
        <p:blipFill>
          <a:blip r:embed="rId3"/>
          <a:stretch>
            <a:fillRect/>
          </a:stretch>
        </p:blipFill>
        <p:spPr>
          <a:xfrm>
            <a:off x="217539" y="0"/>
            <a:ext cx="4389696" cy="6858000"/>
          </a:xfrm>
          <a:prstGeom prst="rect">
            <a:avLst/>
          </a:prstGeom>
        </p:spPr>
      </p:pic>
    </p:spTree>
    <p:extLst>
      <p:ext uri="{BB962C8B-B14F-4D97-AF65-F5344CB8AC3E}">
        <p14:creationId xmlns:p14="http://schemas.microsoft.com/office/powerpoint/2010/main" val="20320789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コアの形成</a:t>
            </a:r>
            <a:endParaRPr kumimoji="1" lang="ja-JP" altLang="en-US" dirty="0"/>
          </a:p>
        </p:txBody>
      </p:sp>
      <p:sp>
        <p:nvSpPr>
          <p:cNvPr id="4" name="コンテンツ プレースホルダー 3"/>
          <p:cNvSpPr>
            <a:spLocks noGrp="1"/>
          </p:cNvSpPr>
          <p:nvPr>
            <p:ph idx="1"/>
          </p:nvPr>
        </p:nvSpPr>
        <p:spPr>
          <a:xfrm>
            <a:off x="5511800" y="1600200"/>
            <a:ext cx="3530600" cy="4914900"/>
          </a:xfrm>
        </p:spPr>
        <p:txBody>
          <a:bodyPr>
            <a:normAutofit fontScale="77500" lnSpcReduction="20000"/>
          </a:bodyPr>
          <a:lstStyle/>
          <a:p>
            <a:r>
              <a:rPr lang="ja-JP" altLang="en-US" dirty="0"/>
              <a:t>地球は，金属とケイ酸塩の均質集積によりつくられた．衝突エネルギーと放射性崩壊の熱により，大規模な融解が起こり，金属が分離し，沈降した</a:t>
            </a:r>
          </a:p>
          <a:p>
            <a:r>
              <a:rPr lang="ja-JP" altLang="en-US" dirty="0"/>
              <a:t>親石性の</a:t>
            </a:r>
            <a:r>
              <a:rPr lang="en-US" altLang="ja-JP" baseline="30000" dirty="0"/>
              <a:t>182</a:t>
            </a:r>
            <a:r>
              <a:rPr lang="en-US" altLang="ja-JP" dirty="0"/>
              <a:t>Hf</a:t>
            </a:r>
            <a:r>
              <a:rPr lang="ja-JP" altLang="en-US" dirty="0"/>
              <a:t>の放射性崩壊により親鉄性の</a:t>
            </a:r>
            <a:r>
              <a:rPr lang="en-US" altLang="ja-JP" baseline="30000" dirty="0"/>
              <a:t>182</a:t>
            </a:r>
            <a:r>
              <a:rPr lang="en-US" altLang="ja-JP" dirty="0"/>
              <a:t>W</a:t>
            </a:r>
            <a:r>
              <a:rPr lang="ja-JP" altLang="en-US" dirty="0"/>
              <a:t>が生じる．ケイ酸塩地球はコンドライトより</a:t>
            </a:r>
            <a:r>
              <a:rPr lang="en-US" altLang="ja-JP" baseline="30000" dirty="0"/>
              <a:t>182</a:t>
            </a:r>
            <a:r>
              <a:rPr lang="en-US" altLang="ja-JP" dirty="0"/>
              <a:t>W</a:t>
            </a:r>
            <a:r>
              <a:rPr lang="ja-JP" altLang="en-US" dirty="0"/>
              <a:t>に富む</a:t>
            </a:r>
          </a:p>
          <a:p>
            <a:pPr lvl="1"/>
            <a:r>
              <a:rPr lang="ja-JP" altLang="en-US" dirty="0">
                <a:solidFill>
                  <a:srgbClr val="FF0000"/>
                </a:solidFill>
              </a:rPr>
              <a:t>コアの形成は，地球史の最初の</a:t>
            </a:r>
            <a:r>
              <a:rPr lang="en-US" altLang="ja-JP" dirty="0">
                <a:solidFill>
                  <a:srgbClr val="FF0000"/>
                </a:solidFill>
              </a:rPr>
              <a:t>3,000</a:t>
            </a:r>
            <a:r>
              <a:rPr lang="ja-JP" altLang="en-US" dirty="0">
                <a:solidFill>
                  <a:srgbClr val="FF0000"/>
                </a:solidFill>
              </a:rPr>
              <a:t>万年に</a:t>
            </a:r>
            <a:r>
              <a:rPr lang="ja-JP" altLang="en-US" dirty="0" smtClean="0">
                <a:solidFill>
                  <a:srgbClr val="FF0000"/>
                </a:solidFill>
              </a:rPr>
              <a:t>起こった</a:t>
            </a:r>
            <a:endParaRPr lang="ja-JP" altLang="en-US" dirty="0">
              <a:solidFill>
                <a:srgbClr val="FF0000"/>
              </a:solidFill>
            </a:endParaRPr>
          </a:p>
        </p:txBody>
      </p:sp>
      <p:pic>
        <p:nvPicPr>
          <p:cNvPr id="3" name="図 2"/>
          <p:cNvPicPr>
            <a:picLocks noChangeAspect="1"/>
          </p:cNvPicPr>
          <p:nvPr/>
        </p:nvPicPr>
        <p:blipFill>
          <a:blip r:embed="rId3"/>
          <a:stretch>
            <a:fillRect/>
          </a:stretch>
        </p:blipFill>
        <p:spPr>
          <a:xfrm>
            <a:off x="101600" y="1600200"/>
            <a:ext cx="5308600" cy="3611245"/>
          </a:xfrm>
          <a:prstGeom prst="rect">
            <a:avLst/>
          </a:prstGeom>
        </p:spPr>
      </p:pic>
    </p:spTree>
    <p:extLst>
      <p:ext uri="{BB962C8B-B14F-4D97-AF65-F5344CB8AC3E}">
        <p14:creationId xmlns:p14="http://schemas.microsoft.com/office/powerpoint/2010/main" val="42804633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6346</TotalTime>
  <Words>1359</Words>
  <Application>Microsoft Macintosh PowerPoint</Application>
  <PresentationFormat>画面に合わせる (4:3)</PresentationFormat>
  <Paragraphs>49</Paragraphs>
  <Slides>10</Slides>
  <Notes>9</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ホワイト</vt:lpstr>
      <vt:lpstr>第7章　内装工事 コア，マントル，地殻，海洋，大気</vt:lpstr>
      <vt:lpstr>地球の層</vt:lpstr>
      <vt:lpstr>地震波</vt:lpstr>
      <vt:lpstr>地球の密度分布</vt:lpstr>
      <vt:lpstr>地球の温度構造</vt:lpstr>
      <vt:lpstr>地殻とマントルの岩石</vt:lpstr>
      <vt:lpstr>元素の地球化学的分類</vt:lpstr>
      <vt:lpstr>元素の地球化学的分配</vt:lpstr>
      <vt:lpstr>コアの形成</vt:lpstr>
      <vt:lpstr>地殻の形成：圧力解放融解</vt:lpstr>
    </vt:vector>
  </TitlesOfParts>
  <Company>Kyoto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生命の惑星はいかにつくられるか？ ビッグバンから人類へ至る地球の物語</dc:title>
  <dc:creator>宗林 由樹</dc:creator>
  <cp:lastModifiedBy>宗林 由樹</cp:lastModifiedBy>
  <cp:revision>1821</cp:revision>
  <cp:lastPrinted>2015-04-23T08:19:19Z</cp:lastPrinted>
  <dcterms:created xsi:type="dcterms:W3CDTF">2013-12-26T10:25:17Z</dcterms:created>
  <dcterms:modified xsi:type="dcterms:W3CDTF">2015-05-23T03:18:06Z</dcterms:modified>
</cp:coreProperties>
</file>