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89" r:id="rId2"/>
    <p:sldId id="290" r:id="rId3"/>
    <p:sldId id="291" r:id="rId4"/>
    <p:sldId id="293" r:id="rId5"/>
    <p:sldId id="338" r:id="rId6"/>
    <p:sldId id="292" r:id="rId7"/>
    <p:sldId id="294" r:id="rId8"/>
    <p:sldId id="295" r:id="rId9"/>
    <p:sldId id="296" r:id="rId10"/>
    <p:sldId id="467" r:id="rId11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scaleToFitPaper="1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85217" autoAdjust="0"/>
  </p:normalViewPr>
  <p:slideViewPr>
    <p:cSldViewPr snapToGrid="0" snapToObjects="1" showGuides="1">
      <p:cViewPr>
        <p:scale>
          <a:sx n="100" d="100"/>
          <a:sy n="100" d="100"/>
        </p:scale>
        <p:origin x="-1616" y="-88"/>
      </p:cViewPr>
      <p:guideLst>
        <p:guide orient="horz" pos="3068"/>
        <p:guide pos="51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64CCB0-F41E-EC46-BC85-FCC037CC0E23}" type="datetimeFigureOut">
              <a:rPr kumimoji="1" lang="ja-JP" altLang="en-US" smtClean="0"/>
              <a:t>05/23/2015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726A01-D7E3-DD47-80B9-5BFC7D761E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10029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B7519F-92BC-6B4F-B437-03A8FAF9A45E}" type="datetimeFigureOut">
              <a:rPr kumimoji="1" lang="ja-JP" altLang="en-US" smtClean="0"/>
              <a:t>05/23/2015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EEAE6E-CE5E-7D40-A6AE-58E5A76808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7825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図</a:t>
            </a:r>
            <a:r>
              <a:rPr kumimoji="1" lang="en-US" altLang="ja-JP" dirty="0" smtClean="0"/>
              <a:t>8―1</a:t>
            </a:r>
            <a:r>
              <a:rPr kumimoji="1" lang="ja-JP" altLang="en-US" dirty="0" smtClean="0"/>
              <a:t>：極紫外線画像化望遠鏡（</a:t>
            </a:r>
            <a:r>
              <a:rPr kumimoji="1" lang="en-US" altLang="ja-JP" dirty="0" smtClean="0"/>
              <a:t>Extreme ultraviolet Imaging Telescope, EIT</a:t>
            </a:r>
            <a:r>
              <a:rPr kumimoji="1" lang="ja-JP" altLang="en-US" dirty="0" smtClean="0"/>
              <a:t>）による太陽の画像，および太陽と地球の相対サイズ．太陽の体積は，地球の体積の</a:t>
            </a:r>
            <a:r>
              <a:rPr kumimoji="1" lang="en-US" altLang="ja-JP" dirty="0" smtClean="0"/>
              <a:t>100 </a:t>
            </a:r>
            <a:r>
              <a:rPr kumimoji="1" lang="ja-JP" altLang="en-US" dirty="0" smtClean="0"/>
              <a:t>万倍以上である．地球は，多くの太陽黒点より小さい．プロミネンスは，比較的低温，高密度のプラズマであり，太陽大気を脱出する高温で薄いコロナに突出している．コロナの内側に位置する彩層の上部の温度は，約</a:t>
            </a:r>
            <a:r>
              <a:rPr kumimoji="1" lang="en-US" altLang="ja-JP" dirty="0" smtClean="0"/>
              <a:t>60,000 K </a:t>
            </a:r>
            <a:r>
              <a:rPr kumimoji="1" lang="ja-JP" altLang="en-US" dirty="0" smtClean="0"/>
              <a:t>である．この画像のあらゆる特徴は，磁場構造にしたがっている．最も熱い部分はほとんど白く，暗い部分は温度が低い．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EAE6E-CE5E-7D40-A6AE-58E5A768089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3782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図</a:t>
            </a:r>
            <a:r>
              <a:rPr kumimoji="1" lang="en-US" altLang="ja-JP" dirty="0" smtClean="0"/>
              <a:t>8―2</a:t>
            </a:r>
            <a:r>
              <a:rPr kumimoji="1" lang="ja-JP" altLang="en-US" dirty="0" smtClean="0"/>
              <a:t>：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つの外惑星の衛星の大きさ．円は，衛星の相対サイズを示す．右下のボックスにスケールが示されている．中心の母惑星から衛星までの距離が，水平の軸に示されている．距離の目盛は，対数である．衛星が重なって見えるのは，距離の目盛に比べて大きさが誇張されているからである．図からわかるように，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つの衛星は水星より大きく，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つの衛星は地球の月より大きい．数字は，衛星の密度（</a:t>
            </a:r>
            <a:r>
              <a:rPr kumimoji="1" lang="en-US" altLang="ja-JP" dirty="0" smtClean="0"/>
              <a:t>g/cm3</a:t>
            </a:r>
            <a:r>
              <a:rPr kumimoji="1" lang="ja-JP" altLang="en-US" dirty="0" smtClean="0"/>
              <a:t>）である．イオとエウロパは，月に近い密度を持つ．他の衛星は，密度が低いので，主成分として氷を含むだろう．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EAE6E-CE5E-7D40-A6AE-58E5A768089B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1912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図</a:t>
            </a:r>
            <a:r>
              <a:rPr kumimoji="1" lang="en-US" altLang="ja-JP" dirty="0" smtClean="0"/>
              <a:t>8―5</a:t>
            </a:r>
            <a:r>
              <a:rPr kumimoji="1" lang="ja-JP" altLang="en-US" dirty="0" smtClean="0"/>
              <a:t>：太陽系外縁部の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つの大きな特徴の図解．カイパーベルトは，海王星の軌道の外側にある天体の帯である．内部太陽系は小さな四角で表されることに注意．かつては惑星のひとつとされた冥王星は，カイパーベルトで最大の天体である．オールトの雲は，カイパーベルトをはるかに越えて広がっており，数十億もの天体を有している．その天体の一部は，近くを通過する恒星の引力により摂動を受け，内部太陽系に侵入し，彗星として観察される．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EAE6E-CE5E-7D40-A6AE-58E5A768089B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50326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図</a:t>
            </a:r>
            <a:r>
              <a:rPr kumimoji="1" lang="en-US" altLang="ja-JP" dirty="0" smtClean="0"/>
              <a:t>8―6</a:t>
            </a:r>
            <a:r>
              <a:rPr kumimoji="1" lang="ja-JP" altLang="en-US" dirty="0" smtClean="0"/>
              <a:t>：地球の月の写真．海と呼ばれる暗い部分は，月の玄武岩流で満たされた表面である．高地と呼ばれる明るい部分は，もともとの斜長岩質の地殻である．クレーターの数の差は，海が高地より若いことを示す．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EAE6E-CE5E-7D40-A6AE-58E5A768089B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5765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F3BEA49-6052-F946-8F17-B0556C53FA01}" type="slidenum">
              <a:rPr lang="en-US" altLang="ja-JP" sz="1200"/>
              <a:pPr/>
              <a:t>5</a:t>
            </a:fld>
            <a:endParaRPr lang="en-US" altLang="ja-JP" sz="1200"/>
          </a:p>
        </p:txBody>
      </p:sp>
      <p:sp>
        <p:nvSpPr>
          <p:cNvPr id="358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ja-JP" alt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図</a:t>
            </a:r>
            <a:r>
              <a:rPr kumimoji="1" lang="en-US" altLang="ja-JP" dirty="0" smtClean="0"/>
              <a:t>8―7</a:t>
            </a:r>
            <a:r>
              <a:rPr kumimoji="1" lang="ja-JP" altLang="en-US" dirty="0" smtClean="0"/>
              <a:t>：月の形成のジャイアントインパクト仮説の数値モデル．このモデルは，テイアと呼ばれる火星サイズの天体が，時速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万キロメートルで</a:t>
            </a:r>
            <a:r>
              <a:rPr kumimoji="1" lang="en-US" altLang="ja-JP" dirty="0" smtClean="0"/>
              <a:t>45 </a:t>
            </a:r>
            <a:r>
              <a:rPr kumimoji="1" lang="ja-JP" altLang="en-US" dirty="0" smtClean="0"/>
              <a:t>度の角度で原始地球に衝突した場合である．この衝撃により，物質が地球の軌道に放出され，高温のケイ酸塩の蒸気となる．それが冷えると，固体粒子の円盤がつくられ，そこから粒子が集積し，月が形成される．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EAE6E-CE5E-7D40-A6AE-58E5A768089B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17035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図</a:t>
            </a:r>
            <a:r>
              <a:rPr kumimoji="1" lang="en-US" altLang="ja-JP" dirty="0" smtClean="0"/>
              <a:t>8―15</a:t>
            </a:r>
            <a:r>
              <a:rPr kumimoji="1" lang="ja-JP" altLang="en-US" dirty="0" smtClean="0"/>
              <a:t>：月のマグマオーシャン仮説の概念図．ジャイアントインパクト後の月の集積は，巨大な熱量を生じ，初期の月をほとんど完全に融解し，マグマオーシャンをつくった．深さ数百キロメートルのマグマオーシャンから結晶化した斜長石は，表面に浮上し，厚い斜長岩質の地殻を形成した．かんらん石，輝石のような苦鉄質鉱物，およびチタンに富む鉱物であるイルミナイトは，他の層に蓄積した．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EAE6E-CE5E-7D40-A6AE-58E5A768089B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32215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図</a:t>
            </a:r>
            <a:r>
              <a:rPr kumimoji="1" lang="en-US" altLang="ja-JP" dirty="0" smtClean="0"/>
              <a:t>8―17</a:t>
            </a:r>
            <a:r>
              <a:rPr kumimoji="1" lang="ja-JP" altLang="en-US" dirty="0" smtClean="0"/>
              <a:t>：太陽系の歴史における衝突数の変化を示す図．クレーター生成頻度は，全体として指数関数的に減少した．約</a:t>
            </a:r>
            <a:r>
              <a:rPr kumimoji="1" lang="en-US" altLang="ja-JP" dirty="0" smtClean="0"/>
              <a:t>38 </a:t>
            </a:r>
            <a:r>
              <a:rPr kumimoji="1" lang="ja-JP" altLang="en-US" dirty="0" smtClean="0"/>
              <a:t>億年前，強烈な衝突の時代があった．それは，後期重爆撃（</a:t>
            </a:r>
            <a:r>
              <a:rPr kumimoji="1" lang="en-US" altLang="ja-JP" dirty="0" smtClean="0"/>
              <a:t>LHB</a:t>
            </a:r>
            <a:r>
              <a:rPr kumimoji="1" lang="ja-JP" altLang="en-US" dirty="0" smtClean="0"/>
              <a:t>）と呼ばれる．この結果は，初期太陽系において衝突がきわめて重要であったことを示す．</a:t>
            </a:r>
            <a:r>
              <a:rPr kumimoji="1" lang="en-US" altLang="ja-JP" dirty="0" smtClean="0"/>
              <a:t>LHB </a:t>
            </a:r>
            <a:r>
              <a:rPr kumimoji="1" lang="ja-JP" altLang="en-US" dirty="0" smtClean="0"/>
              <a:t>は，初期の惑星表面の生存可能性に対して，広範囲にわたる影響をおよぼした．</a:t>
            </a:r>
            <a:r>
              <a:rPr kumimoji="1" lang="en-US" altLang="ja-JP" dirty="0" smtClean="0"/>
              <a:t>(Adapted from </a:t>
            </a:r>
            <a:r>
              <a:rPr kumimoji="1" lang="en-US" altLang="ja-JP" dirty="0" err="1" smtClean="0"/>
              <a:t>Koeberl</a:t>
            </a:r>
            <a:r>
              <a:rPr kumimoji="1" lang="en-US" altLang="ja-JP" dirty="0" smtClean="0"/>
              <a:t>, Elements 2 (2006), no. 4: 211―16)</a:t>
            </a:r>
            <a:r>
              <a:rPr kumimoji="1" lang="ja-JP" altLang="en-US" dirty="0" smtClean="0"/>
              <a:t>．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EAE6E-CE5E-7D40-A6AE-58E5A768089B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04415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表</a:t>
            </a:r>
            <a:r>
              <a:rPr kumimoji="1" lang="en-US" altLang="ja-JP" dirty="0" smtClean="0"/>
              <a:t>8―1</a:t>
            </a:r>
            <a:r>
              <a:rPr kumimoji="1" lang="ja-JP" altLang="en-US" dirty="0" smtClean="0"/>
              <a:t>：冥王代の歴史：地球史の最初の</a:t>
            </a:r>
            <a:r>
              <a:rPr kumimoji="1" lang="en-US" altLang="ja-JP" dirty="0" smtClean="0"/>
              <a:t>10 </a:t>
            </a:r>
            <a:r>
              <a:rPr kumimoji="1" lang="ja-JP" altLang="en-US" dirty="0" smtClean="0"/>
              <a:t>億年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EAE6E-CE5E-7D40-A6AE-58E5A768089B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2538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1439A-B6E9-F14C-8703-20A6556FE92A}" type="datetimeFigureOut">
              <a:rPr kumimoji="1" lang="ja-JP" altLang="en-US" smtClean="0"/>
              <a:t>05/23/2015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48221-FA1D-A94C-86DD-FAC73131B2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915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1439A-B6E9-F14C-8703-20A6556FE92A}" type="datetimeFigureOut">
              <a:rPr kumimoji="1" lang="ja-JP" altLang="en-US" smtClean="0"/>
              <a:t>05/23/2015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48221-FA1D-A94C-86DD-FAC73131B2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0534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1439A-B6E9-F14C-8703-20A6556FE92A}" type="datetimeFigureOut">
              <a:rPr kumimoji="1" lang="ja-JP" altLang="en-US" smtClean="0"/>
              <a:t>05/23/2015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48221-FA1D-A94C-86DD-FAC73131B2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4969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89C8D-555D-F747-AC38-3E4C5D65F9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717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1439A-B6E9-F14C-8703-20A6556FE92A}" type="datetimeFigureOut">
              <a:rPr kumimoji="1" lang="ja-JP" altLang="en-US" smtClean="0"/>
              <a:t>05/23/2015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48221-FA1D-A94C-86DD-FAC73131B2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7559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dirty="0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1439A-B6E9-F14C-8703-20A6556FE92A}" type="datetimeFigureOut">
              <a:rPr kumimoji="1" lang="ja-JP" altLang="en-US" smtClean="0"/>
              <a:t>05/23/2015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48221-FA1D-A94C-86DD-FAC73131B2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5785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1439A-B6E9-F14C-8703-20A6556FE92A}" type="datetimeFigureOut">
              <a:rPr kumimoji="1" lang="ja-JP" altLang="en-US" smtClean="0"/>
              <a:t>05/23/2015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48221-FA1D-A94C-86DD-FAC73131B2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8571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1439A-B6E9-F14C-8703-20A6556FE92A}" type="datetimeFigureOut">
              <a:rPr kumimoji="1" lang="ja-JP" altLang="en-US" smtClean="0"/>
              <a:t>05/23/2015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48221-FA1D-A94C-86DD-FAC73131B2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2364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1439A-B6E9-F14C-8703-20A6556FE92A}" type="datetimeFigureOut">
              <a:rPr kumimoji="1" lang="ja-JP" altLang="en-US" smtClean="0"/>
              <a:t>05/23/2015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48221-FA1D-A94C-86DD-FAC73131B2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0482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1439A-B6E9-F14C-8703-20A6556FE92A}" type="datetimeFigureOut">
              <a:rPr kumimoji="1" lang="ja-JP" altLang="en-US" smtClean="0"/>
              <a:t>05/23/2015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48221-FA1D-A94C-86DD-FAC73131B2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7768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1439A-B6E9-F14C-8703-20A6556FE92A}" type="datetimeFigureOut">
              <a:rPr kumimoji="1" lang="ja-JP" altLang="en-US" smtClean="0"/>
              <a:t>05/23/2015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48221-FA1D-A94C-86DD-FAC73131B2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4390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1439A-B6E9-F14C-8703-20A6556FE92A}" type="datetimeFigureOut">
              <a:rPr kumimoji="1" lang="ja-JP" altLang="en-US" smtClean="0"/>
              <a:t>05/23/2015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48221-FA1D-A94C-86DD-FAC73131B2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6672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1439A-B6E9-F14C-8703-20A6556FE92A}" type="datetimeFigureOut">
              <a:rPr kumimoji="1" lang="ja-JP" altLang="en-US" smtClean="0"/>
              <a:t>05/23/2015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48221-FA1D-A94C-86DD-FAC73131B2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4411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Fig8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-409285"/>
            <a:ext cx="7920000" cy="7676570"/>
          </a:xfrm>
          <a:prstGeom prst="rect">
            <a:avLst/>
          </a:prstGeom>
        </p:spPr>
      </p:pic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>
                <a:solidFill>
                  <a:srgbClr val="FFFF00"/>
                </a:solidFill>
              </a:rPr>
              <a:t>第</a:t>
            </a:r>
            <a:r>
              <a:rPr kumimoji="1" lang="en-US" altLang="ja-JP" dirty="0" smtClean="0">
                <a:solidFill>
                  <a:srgbClr val="FFFF00"/>
                </a:solidFill>
              </a:rPr>
              <a:t>8</a:t>
            </a:r>
            <a:r>
              <a:rPr kumimoji="1" lang="ja-JP" altLang="en-US" dirty="0" smtClean="0">
                <a:solidFill>
                  <a:srgbClr val="FFFF00"/>
                </a:solidFill>
              </a:rPr>
              <a:t>章　近くの天体と争う</a:t>
            </a:r>
            <a:r>
              <a:rPr kumimoji="1" lang="en-US" altLang="ja-JP" dirty="0" smtClean="0">
                <a:solidFill>
                  <a:srgbClr val="FFFF00"/>
                </a:solidFill>
              </a:rPr>
              <a:t/>
            </a:r>
            <a:br>
              <a:rPr kumimoji="1" lang="en-US" altLang="ja-JP" dirty="0" smtClean="0">
                <a:solidFill>
                  <a:srgbClr val="FFFF00"/>
                </a:solidFill>
              </a:rPr>
            </a:br>
            <a:r>
              <a:rPr kumimoji="1" lang="ja-JP" altLang="en-US" dirty="0" smtClean="0">
                <a:solidFill>
                  <a:srgbClr val="FFFF00"/>
                </a:solidFill>
              </a:rPr>
              <a:t>衛星，小惑星，彗星，衝突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  <p:sp>
        <p:nvSpPr>
          <p:cNvPr id="2" name="テキスト プレースホルダー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440497" y="6211669"/>
            <a:ext cx="42630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srgbClr val="FFFF00"/>
                </a:solidFill>
              </a:rPr>
              <a:t>極紫外線画像化</a:t>
            </a:r>
            <a:r>
              <a:rPr lang="ja-JP" altLang="en-US" dirty="0" smtClean="0">
                <a:solidFill>
                  <a:srgbClr val="FFFF00"/>
                </a:solidFill>
              </a:rPr>
              <a:t>望遠鏡に</a:t>
            </a:r>
            <a:r>
              <a:rPr lang="ja-JP" altLang="en-US" dirty="0">
                <a:solidFill>
                  <a:srgbClr val="FFFF00"/>
                </a:solidFill>
              </a:rPr>
              <a:t>よる太陽の</a:t>
            </a:r>
            <a:r>
              <a:rPr lang="ja-JP" altLang="en-US" dirty="0" smtClean="0">
                <a:solidFill>
                  <a:srgbClr val="FFFF00"/>
                </a:solidFill>
              </a:rPr>
              <a:t>画像</a:t>
            </a:r>
            <a:endParaRPr lang="en-US" altLang="ja-JP" dirty="0" smtClean="0">
              <a:solidFill>
                <a:srgbClr val="FFFF00"/>
              </a:solidFill>
            </a:endParaRPr>
          </a:p>
          <a:p>
            <a:endParaRPr kumimoji="1" lang="ja-JP" alt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623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kumimoji="1" lang="ja-JP" altLang="en-US" dirty="0" smtClean="0"/>
              <a:t>将来の衝突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06644" y="1320800"/>
            <a:ext cx="4244034" cy="4775199"/>
          </a:xfrm>
        </p:spPr>
        <p:txBody>
          <a:bodyPr>
            <a:normAutofit fontScale="77500" lnSpcReduction="20000"/>
          </a:bodyPr>
          <a:lstStyle/>
          <a:p>
            <a:r>
              <a:rPr lang="ja-JP" altLang="en-US" sz="3100" dirty="0" smtClean="0"/>
              <a:t>地球への衝突体？</a:t>
            </a:r>
            <a:endParaRPr lang="en-US" altLang="ja-JP" sz="3100" dirty="0" smtClean="0"/>
          </a:p>
          <a:p>
            <a:pPr lvl="1"/>
            <a:r>
              <a:rPr lang="ja-JP" altLang="en-US" dirty="0" smtClean="0"/>
              <a:t>小惑星，地球</a:t>
            </a:r>
            <a:r>
              <a:rPr lang="ja-JP" altLang="en-US" dirty="0"/>
              <a:t>近傍天体</a:t>
            </a:r>
            <a:r>
              <a:rPr lang="ja-JP" altLang="en-US" dirty="0" smtClean="0"/>
              <a:t>（</a:t>
            </a:r>
            <a:r>
              <a:rPr lang="en-US" altLang="ja-JP" dirty="0" smtClean="0"/>
              <a:t>NEO</a:t>
            </a:r>
            <a:r>
              <a:rPr lang="ja-JP" altLang="en-US" dirty="0" smtClean="0"/>
              <a:t>）．</a:t>
            </a:r>
            <a:r>
              <a:rPr lang="ja-JP" altLang="en-US" dirty="0"/>
              <a:t>系統的マッピング計画により，最大級の</a:t>
            </a:r>
            <a:r>
              <a:rPr lang="en-US" altLang="ja-JP" dirty="0"/>
              <a:t>NEO</a:t>
            </a:r>
            <a:r>
              <a:rPr lang="ja-JP" altLang="en-US" dirty="0"/>
              <a:t>の</a:t>
            </a:r>
            <a:r>
              <a:rPr lang="en-US" altLang="ja-JP" dirty="0"/>
              <a:t>1,000</a:t>
            </a:r>
            <a:r>
              <a:rPr lang="ja-JP" altLang="en-US" dirty="0"/>
              <a:t>個が同定</a:t>
            </a:r>
            <a:r>
              <a:rPr lang="ja-JP" altLang="en-US" dirty="0" smtClean="0"/>
              <a:t>された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カイパーベルト，オールトの雲の彗星．軌道の摂動を受け，内部太陽系へ</a:t>
            </a:r>
            <a:endParaRPr kumimoji="1" lang="en-US" altLang="ja-JP" dirty="0" smtClean="0"/>
          </a:p>
          <a:p>
            <a:r>
              <a:rPr kumimoji="1" lang="ja-JP" altLang="en-US" sz="3100" dirty="0" smtClean="0"/>
              <a:t>時速</a:t>
            </a:r>
            <a:r>
              <a:rPr kumimoji="1" lang="en-US" altLang="ja-JP" sz="3100" dirty="0" smtClean="0"/>
              <a:t>50 km/s</a:t>
            </a:r>
            <a:r>
              <a:rPr lang="ja-JP" altLang="en-US" sz="3100" dirty="0" smtClean="0"/>
              <a:t>で飛来する</a:t>
            </a:r>
            <a:r>
              <a:rPr kumimoji="1" lang="ja-JP" altLang="en-US" sz="3100" dirty="0" smtClean="0"/>
              <a:t>彗星をミサイルで破壊できる可能性はほとんどない</a:t>
            </a:r>
            <a:endParaRPr kumimoji="1" lang="en-US" altLang="ja-JP" sz="3100" dirty="0" smtClean="0"/>
          </a:p>
          <a:p>
            <a:pPr lvl="1"/>
            <a:r>
              <a:rPr lang="ja-JP" altLang="en-US" dirty="0"/>
              <a:t>彗星の衝突に対して有効な防御策は</a:t>
            </a:r>
            <a:r>
              <a:rPr lang="ja-JP" altLang="en-US" dirty="0" smtClean="0"/>
              <a:t>ない</a:t>
            </a:r>
            <a:endParaRPr lang="en-US" altLang="ja-JP" dirty="0" smtClean="0"/>
          </a:p>
          <a:p>
            <a:r>
              <a:rPr lang="ja-JP" altLang="en-US" sz="3100" dirty="0" smtClean="0"/>
              <a:t>将来</a:t>
            </a:r>
            <a:r>
              <a:rPr lang="ja-JP" altLang="en-US" sz="3100" dirty="0"/>
              <a:t>いつか地球への衝突が起こることは確実</a:t>
            </a:r>
            <a:endParaRPr kumimoji="1" lang="ja-JP" altLang="en-US" sz="3100" dirty="0"/>
          </a:p>
        </p:txBody>
      </p:sp>
      <p:grpSp>
        <p:nvGrpSpPr>
          <p:cNvPr id="6" name="図形グループ 5"/>
          <p:cNvGrpSpPr/>
          <p:nvPr/>
        </p:nvGrpSpPr>
        <p:grpSpPr>
          <a:xfrm>
            <a:off x="193322" y="1295400"/>
            <a:ext cx="4320000" cy="5092025"/>
            <a:chOff x="232833" y="1295400"/>
            <a:chExt cx="4320000" cy="5092025"/>
          </a:xfrm>
        </p:grpSpPr>
        <p:pic>
          <p:nvPicPr>
            <p:cNvPr id="4" name="図 3" descr="64326_0_600x403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833" y="1295400"/>
              <a:ext cx="4320000" cy="2901600"/>
            </a:xfrm>
            <a:prstGeom prst="rect">
              <a:avLst/>
            </a:prstGeom>
          </p:spPr>
        </p:pic>
        <p:sp>
          <p:nvSpPr>
            <p:cNvPr id="5" name="テキスト ボックス 4"/>
            <p:cNvSpPr txBox="1"/>
            <p:nvPr/>
          </p:nvSpPr>
          <p:spPr>
            <a:xfrm>
              <a:off x="348133" y="4356100"/>
              <a:ext cx="4089400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/>
                <a:t>2013</a:t>
              </a:r>
              <a:r>
                <a:rPr lang="ja-JP" altLang="en-US" dirty="0"/>
                <a:t>年</a:t>
              </a:r>
              <a:r>
                <a:rPr lang="ja-JP" altLang="en-US" dirty="0" smtClean="0"/>
                <a:t>チェリャビンスク隕石</a:t>
              </a:r>
              <a:r>
                <a:rPr lang="ja-JP" altLang="en-US" dirty="0"/>
                <a:t>．元の質量は</a:t>
              </a:r>
              <a:r>
                <a:rPr lang="en-US" altLang="ja-JP" dirty="0"/>
                <a:t>1.3</a:t>
              </a:r>
              <a:r>
                <a:rPr lang="ja-JP" altLang="en-US" dirty="0"/>
                <a:t>万 </a:t>
              </a:r>
              <a:r>
                <a:rPr lang="ja-JP" altLang="en-US" dirty="0" smtClean="0"/>
                <a:t>トン，直径</a:t>
              </a:r>
              <a:r>
                <a:rPr lang="ja-JP" altLang="en-US" dirty="0"/>
                <a:t>は</a:t>
              </a:r>
              <a:r>
                <a:rPr lang="en-US" altLang="ja-JP" dirty="0"/>
                <a:t>15</a:t>
              </a:r>
              <a:r>
                <a:rPr lang="ja-JP" altLang="en-US" dirty="0"/>
                <a:t>～</a:t>
              </a:r>
              <a:r>
                <a:rPr lang="en-US" altLang="ja-JP" dirty="0"/>
                <a:t>25 </a:t>
              </a:r>
              <a:r>
                <a:rPr lang="en-US" altLang="ja-JP" dirty="0" smtClean="0"/>
                <a:t>m</a:t>
              </a:r>
              <a:r>
                <a:rPr lang="ja-JP" altLang="en-US" dirty="0"/>
                <a:t>．隕石の通過と分裂により発生した</a:t>
              </a:r>
              <a:r>
                <a:rPr lang="ja-JP" altLang="en-US" dirty="0" smtClean="0"/>
                <a:t>衝撃波が被害をもたらした．負傷者</a:t>
              </a:r>
              <a:r>
                <a:rPr lang="en-US" altLang="ja-JP" dirty="0" smtClean="0"/>
                <a:t>1,491</a:t>
              </a:r>
              <a:r>
                <a:rPr lang="ja-JP" altLang="en-US" dirty="0" smtClean="0"/>
                <a:t>人．</a:t>
              </a:r>
              <a:endParaRPr lang="en-US" altLang="ja-JP" dirty="0" smtClean="0"/>
            </a:p>
            <a:p>
              <a:r>
                <a:rPr lang="en-US" altLang="ja-JP" dirty="0" smtClean="0"/>
                <a:t>http</a:t>
              </a:r>
              <a:r>
                <a:rPr lang="en-US" altLang="ja-JP" dirty="0"/>
                <a:t>://</a:t>
              </a:r>
              <a:r>
                <a:rPr lang="en-US" altLang="ja-JP" dirty="0" err="1"/>
                <a:t>www.nationalgeographic.co.jp</a:t>
              </a:r>
              <a:r>
                <a:rPr lang="en-US" altLang="ja-JP" dirty="0"/>
                <a:t>/news/</a:t>
              </a:r>
              <a:r>
                <a:rPr lang="en-US" altLang="ja-JP" dirty="0" err="1"/>
                <a:t>news_article.php?file_id</a:t>
              </a:r>
              <a:r>
                <a:rPr lang="en-US" altLang="ja-JP" dirty="0"/>
                <a:t>=</a:t>
              </a:r>
              <a:r>
                <a:rPr lang="en-US" altLang="ja-JP" dirty="0" smtClean="0"/>
                <a:t>2013021801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0360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kumimoji="1" lang="ja-JP" altLang="en-US" dirty="0" smtClean="0"/>
              <a:t>衛星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457200" y="5306060"/>
            <a:ext cx="8229600" cy="1082040"/>
          </a:xfrm>
        </p:spPr>
        <p:txBody>
          <a:bodyPr>
            <a:normAutofit fontScale="77500" lnSpcReduction="20000"/>
          </a:bodyPr>
          <a:lstStyle/>
          <a:p>
            <a:r>
              <a:rPr lang="ja-JP" altLang="en-US" dirty="0"/>
              <a:t>太陽系の</a:t>
            </a:r>
            <a:r>
              <a:rPr lang="en-US" altLang="ja-JP" dirty="0"/>
              <a:t>150</a:t>
            </a:r>
            <a:r>
              <a:rPr lang="ja-JP" altLang="en-US" dirty="0"/>
              <a:t>個以上の衛星はきわめて多様</a:t>
            </a:r>
          </a:p>
          <a:p>
            <a:r>
              <a:rPr lang="ja-JP" altLang="en-US" dirty="0"/>
              <a:t>地球の月は，内惑星の衛星としては異常に大きく，どの内惑星よりも低密度（</a:t>
            </a:r>
            <a:r>
              <a:rPr lang="en-US" altLang="ja-JP" dirty="0"/>
              <a:t>3.1 g/cm</a:t>
            </a:r>
            <a:r>
              <a:rPr lang="en-US" altLang="ja-JP" baseline="30000" dirty="0"/>
              <a:t>3</a:t>
            </a:r>
            <a:r>
              <a:rPr lang="ja-JP" altLang="en-US" dirty="0"/>
              <a:t>）</a:t>
            </a:r>
          </a:p>
          <a:p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9390" y="1069340"/>
            <a:ext cx="6205220" cy="416052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7674610" y="3276600"/>
            <a:ext cx="13296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数字は，衛星の密度（</a:t>
            </a:r>
            <a:r>
              <a:rPr lang="en-US" altLang="ja-JP" dirty="0"/>
              <a:t>g/cm</a:t>
            </a:r>
            <a:r>
              <a:rPr lang="en-US" altLang="ja-JP" baseline="30000" dirty="0"/>
              <a:t>3</a:t>
            </a:r>
            <a:r>
              <a:rPr lang="ja-JP" altLang="en-US" dirty="0"/>
              <a:t>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55424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kumimoji="1" lang="ja-JP" altLang="en-US" dirty="0" smtClean="0"/>
              <a:t>カイパーベルトとオールトの雲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457200" y="4870450"/>
            <a:ext cx="8229600" cy="1403350"/>
          </a:xfrm>
        </p:spPr>
        <p:txBody>
          <a:bodyPr>
            <a:normAutofit fontScale="77500" lnSpcReduction="20000"/>
          </a:bodyPr>
          <a:lstStyle/>
          <a:p>
            <a:r>
              <a:rPr lang="ja-JP" altLang="en-US" dirty="0"/>
              <a:t>カイパーベルトは，冥王星やトリトン（海王星の衛星）などの天体を含む</a:t>
            </a:r>
          </a:p>
          <a:p>
            <a:r>
              <a:rPr lang="ja-JP" altLang="en-US" dirty="0"/>
              <a:t>オールトの雲は，太陽系の最外部で，数十億の彗星候補を含む</a:t>
            </a:r>
          </a:p>
          <a:p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7125" y="990600"/>
            <a:ext cx="4349750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140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月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4641144" y="1600200"/>
            <a:ext cx="4360334" cy="4525963"/>
          </a:xfrm>
        </p:spPr>
        <p:txBody>
          <a:bodyPr>
            <a:normAutofit fontScale="77500" lnSpcReduction="20000"/>
          </a:bodyPr>
          <a:lstStyle/>
          <a:p>
            <a:r>
              <a:rPr lang="ja-JP" altLang="en-US" dirty="0"/>
              <a:t>月は，親鉄元素に乏しい．金属コアは，きわめて小さい</a:t>
            </a:r>
          </a:p>
          <a:p>
            <a:r>
              <a:rPr lang="ja-JP" altLang="en-US" dirty="0"/>
              <a:t>揮発性元素も乏しい</a:t>
            </a:r>
          </a:p>
          <a:p>
            <a:r>
              <a:rPr lang="ja-JP" altLang="en-US" dirty="0"/>
              <a:t>誤差</a:t>
            </a:r>
            <a:r>
              <a:rPr lang="en-US" altLang="ja-JP" dirty="0"/>
              <a:t>1%</a:t>
            </a:r>
            <a:r>
              <a:rPr lang="ja-JP" altLang="en-US" dirty="0"/>
              <a:t>の完全な円軌道</a:t>
            </a:r>
          </a:p>
          <a:p>
            <a:r>
              <a:rPr lang="ja-JP" altLang="en-US" dirty="0"/>
              <a:t>月の年代は</a:t>
            </a:r>
            <a:r>
              <a:rPr lang="en-US" altLang="ja-JP" dirty="0"/>
              <a:t>44.4〜45.2</a:t>
            </a:r>
            <a:r>
              <a:rPr lang="ja-JP" altLang="en-US" dirty="0"/>
              <a:t>億年であり，コンドライトより</a:t>
            </a:r>
            <a:r>
              <a:rPr lang="en-US" altLang="ja-JP" dirty="0"/>
              <a:t>0.4〜1</a:t>
            </a:r>
            <a:r>
              <a:rPr lang="ja-JP" altLang="en-US" dirty="0"/>
              <a:t>億年若い</a:t>
            </a:r>
          </a:p>
          <a:p>
            <a:r>
              <a:rPr lang="ja-JP" altLang="en-US" dirty="0"/>
              <a:t>明るい月の高地は，斜長岩質で</a:t>
            </a:r>
            <a:r>
              <a:rPr lang="en-US" altLang="ja-JP" dirty="0"/>
              <a:t>44</a:t>
            </a:r>
            <a:r>
              <a:rPr lang="ja-JP" altLang="en-US" dirty="0"/>
              <a:t>億年前につくられた．暗い月の海は，玄武岩質で</a:t>
            </a:r>
            <a:r>
              <a:rPr lang="en-US" altLang="ja-JP" dirty="0"/>
              <a:t>31〜39</a:t>
            </a:r>
            <a:r>
              <a:rPr lang="ja-JP" altLang="en-US" dirty="0"/>
              <a:t>億年前につくられた</a:t>
            </a:r>
          </a:p>
          <a:p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522" y="1600200"/>
            <a:ext cx="4356100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140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kumimoji="1" lang="ja-JP" altLang="en-US" dirty="0" smtClean="0"/>
              <a:t>月の斜長岩</a:t>
            </a:r>
            <a:endParaRPr kumimoji="1" lang="ja-JP" altLang="en-US" dirty="0"/>
          </a:p>
        </p:txBody>
      </p:sp>
      <p:pic>
        <p:nvPicPr>
          <p:cNvPr id="3481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990600"/>
            <a:ext cx="73152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7962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163609" y="274638"/>
            <a:ext cx="3848100" cy="1143000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ジャイアント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インパクト仮説</a:t>
            </a:r>
            <a:endParaRPr kumimoji="1" lang="ja-JP" altLang="en-US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5163609" y="1600200"/>
            <a:ext cx="3848100" cy="4838700"/>
          </a:xfrm>
        </p:spPr>
        <p:txBody>
          <a:bodyPr>
            <a:normAutofit fontScale="77500" lnSpcReduction="20000"/>
          </a:bodyPr>
          <a:lstStyle/>
          <a:p>
            <a:r>
              <a:rPr lang="ja-JP" altLang="en-US" dirty="0"/>
              <a:t>火星サイズの惑星が，地球にななめに衝突</a:t>
            </a:r>
          </a:p>
          <a:p>
            <a:r>
              <a:rPr lang="en-US" altLang="ja-JP" dirty="0"/>
              <a:t>2</a:t>
            </a:r>
            <a:r>
              <a:rPr lang="ja-JP" altLang="en-US" dirty="0"/>
              <a:t>つの天体の金属コアは，融合し地球に取り込まれた．月は，ケイ酸塩の破片の熱い雲からつくられた</a:t>
            </a:r>
          </a:p>
          <a:p>
            <a:r>
              <a:rPr lang="ja-JP" altLang="en-US" dirty="0"/>
              <a:t>現在のモデルでは，月と地球の化学組成の類似性を完全には説明できない</a:t>
            </a:r>
          </a:p>
          <a:p>
            <a:r>
              <a:rPr lang="ja-JP" altLang="en-US" dirty="0"/>
              <a:t>ジャイアントインパクト仮説は，理論評価で</a:t>
            </a:r>
            <a:r>
              <a:rPr lang="en-US" altLang="ja-JP" dirty="0"/>
              <a:t>5〜6</a:t>
            </a:r>
            <a:r>
              <a:rPr lang="ja-JP" altLang="en-US" dirty="0"/>
              <a:t>点</a:t>
            </a:r>
          </a:p>
          <a:p>
            <a:endParaRPr kumimoji="1" lang="ja-JP" altLang="en-US" dirty="0"/>
          </a:p>
        </p:txBody>
      </p:sp>
      <p:pic>
        <p:nvPicPr>
          <p:cNvPr id="3" name="Picture 2" descr="Moon forming impac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92" y="0"/>
            <a:ext cx="48990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9171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月のマグマオーシャン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457200" y="4432300"/>
            <a:ext cx="8229600" cy="2133600"/>
          </a:xfrm>
        </p:spPr>
        <p:txBody>
          <a:bodyPr>
            <a:normAutofit fontScale="77500" lnSpcReduction="20000"/>
          </a:bodyPr>
          <a:lstStyle/>
          <a:p>
            <a:r>
              <a:rPr lang="ja-JP" altLang="en-US" dirty="0"/>
              <a:t>ジャイアントインパクト後の集積は，月のマグマオーシャンをつくった．深さ数百キロメートルのマグマオーシャンから結晶化した斜長石が上昇し，斜長岩質の高地をつくった</a:t>
            </a:r>
          </a:p>
          <a:p>
            <a:r>
              <a:rPr lang="ja-JP" altLang="en-US" dirty="0"/>
              <a:t>この温度では，地球のマグマオーシャンは深さ数十キロメートルに過ぎない．そのため地球では斜長岩質の地殻は</a:t>
            </a:r>
            <a:r>
              <a:rPr lang="ja-JP" altLang="en-US" dirty="0" smtClean="0"/>
              <a:t>残らなかった</a:t>
            </a:r>
            <a:endParaRPr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625" y="1320800"/>
            <a:ext cx="7016750" cy="282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392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太陽系の衝突の歴史</a:t>
            </a:r>
            <a:endParaRPr kumimoji="1" lang="ja-JP" altLang="en-US" dirty="0"/>
          </a:p>
        </p:txBody>
      </p:sp>
      <p:sp>
        <p:nvSpPr>
          <p:cNvPr id="9" name="コンテンツ プレースホルダー 8"/>
          <p:cNvSpPr>
            <a:spLocks noGrp="1"/>
          </p:cNvSpPr>
          <p:nvPr>
            <p:ph idx="1"/>
          </p:nvPr>
        </p:nvSpPr>
        <p:spPr>
          <a:xfrm>
            <a:off x="5128260" y="1600201"/>
            <a:ext cx="3860800" cy="3949699"/>
          </a:xfrm>
        </p:spPr>
        <p:txBody>
          <a:bodyPr>
            <a:normAutofit fontScale="77500" lnSpcReduction="20000"/>
          </a:bodyPr>
          <a:lstStyle/>
          <a:p>
            <a:r>
              <a:rPr lang="ja-JP" altLang="en-US" dirty="0"/>
              <a:t>衝突頻度は指数関数的に減少したが，</a:t>
            </a:r>
            <a:r>
              <a:rPr lang="en-US" altLang="ja-JP" dirty="0"/>
              <a:t>39〜38</a:t>
            </a:r>
            <a:r>
              <a:rPr lang="ja-JP" altLang="en-US" dirty="0"/>
              <a:t>億年前に著しく増加した（後期重爆撃）</a:t>
            </a:r>
          </a:p>
          <a:p>
            <a:pPr lvl="1"/>
            <a:r>
              <a:rPr lang="ja-JP" altLang="en-US" dirty="0"/>
              <a:t>木星の公転周期が土星の周期の半分になったとき，小惑星帯が不安定となり，隕石が増加した？</a:t>
            </a:r>
          </a:p>
          <a:p>
            <a:r>
              <a:rPr lang="ja-JP" altLang="en-US" dirty="0"/>
              <a:t>その後，地球の表面は安定となり，岩石が残りやすくなった</a:t>
            </a:r>
          </a:p>
          <a:p>
            <a:endParaRPr kumimoji="1" lang="ja-JP" altLang="en-US" dirty="0"/>
          </a:p>
        </p:txBody>
      </p:sp>
      <p:grpSp>
        <p:nvGrpSpPr>
          <p:cNvPr id="4" name="図形グループ 3"/>
          <p:cNvGrpSpPr/>
          <p:nvPr/>
        </p:nvGrpSpPr>
        <p:grpSpPr>
          <a:xfrm>
            <a:off x="154940" y="822399"/>
            <a:ext cx="4818380" cy="5213202"/>
            <a:chOff x="0" y="387498"/>
            <a:chExt cx="4818380" cy="5213202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600200"/>
              <a:ext cx="4818380" cy="4000500"/>
            </a:xfrm>
            <a:prstGeom prst="rect">
              <a:avLst/>
            </a:prstGeom>
          </p:spPr>
        </p:pic>
        <p:grpSp>
          <p:nvGrpSpPr>
            <p:cNvPr id="8" name="図形グループ 7"/>
            <p:cNvGrpSpPr/>
            <p:nvPr/>
          </p:nvGrpSpPr>
          <p:grpSpPr>
            <a:xfrm>
              <a:off x="241114" y="387498"/>
              <a:ext cx="1379635" cy="1371061"/>
              <a:chOff x="533040" y="2298038"/>
              <a:chExt cx="1379635" cy="1371061"/>
            </a:xfrm>
          </p:grpSpPr>
          <p:cxnSp>
            <p:nvCxnSpPr>
              <p:cNvPr id="6" name="直線矢印コネクタ 5"/>
              <p:cNvCxnSpPr/>
              <p:nvPr/>
            </p:nvCxnSpPr>
            <p:spPr>
              <a:xfrm>
                <a:off x="1222857" y="2963503"/>
                <a:ext cx="0" cy="70559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テキスト ボックス 6"/>
              <p:cNvSpPr txBox="1"/>
              <p:nvPr/>
            </p:nvSpPr>
            <p:spPr>
              <a:xfrm>
                <a:off x="533040" y="2298038"/>
                <a:ext cx="137963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dirty="0" smtClean="0"/>
                  <a:t>ジャイアントインパクト</a:t>
                </a:r>
                <a:endParaRPr kumimoji="1" lang="ja-JP" alt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28065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冥王代の歴史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5638800"/>
            <a:ext cx="8229600" cy="1041400"/>
          </a:xfrm>
        </p:spPr>
        <p:txBody>
          <a:bodyPr>
            <a:normAutofit fontScale="70000" lnSpcReduction="20000"/>
          </a:bodyPr>
          <a:lstStyle/>
          <a:p>
            <a:r>
              <a:rPr kumimoji="1" lang="ja-JP" altLang="en-US" dirty="0" smtClean="0"/>
              <a:t>冥王代：地球の誕生から最古の岩石が現れるまで</a:t>
            </a:r>
            <a:endParaRPr kumimoji="1" lang="en-US" altLang="ja-JP" dirty="0" smtClean="0"/>
          </a:p>
          <a:p>
            <a:r>
              <a:rPr lang="ja-JP" altLang="en-US" dirty="0" smtClean="0"/>
              <a:t>始生代：最古の岩石から約</a:t>
            </a:r>
            <a:r>
              <a:rPr lang="en-US" altLang="ja-JP" dirty="0" smtClean="0"/>
              <a:t>25</a:t>
            </a:r>
            <a:r>
              <a:rPr lang="ja-JP" altLang="en-US" dirty="0" smtClean="0"/>
              <a:t>億年前（大気中酸素濃度の増加・大量絶滅）まで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8619"/>
            <a:ext cx="9144000" cy="416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693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6346</TotalTime>
  <Words>1338</Words>
  <Application>Microsoft Macintosh PowerPoint</Application>
  <PresentationFormat>画面に合わせる (4:3)</PresentationFormat>
  <Paragraphs>58</Paragraphs>
  <Slides>10</Slides>
  <Notes>9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1" baseType="lpstr">
      <vt:lpstr>ホワイト</vt:lpstr>
      <vt:lpstr>第8章　近くの天体と争う 衛星，小惑星，彗星，衝突</vt:lpstr>
      <vt:lpstr>衛星</vt:lpstr>
      <vt:lpstr>カイパーベルトとオールトの雲</vt:lpstr>
      <vt:lpstr>月</vt:lpstr>
      <vt:lpstr>月の斜長岩</vt:lpstr>
      <vt:lpstr>ジャイアント インパクト仮説</vt:lpstr>
      <vt:lpstr>月のマグマオーシャン</vt:lpstr>
      <vt:lpstr>太陽系の衝突の歴史</vt:lpstr>
      <vt:lpstr>冥王代の歴史</vt:lpstr>
      <vt:lpstr>将来の衝突</vt:lpstr>
    </vt:vector>
  </TitlesOfParts>
  <Company>Kyoto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生命の惑星はいかにつくられるか？ ビッグバンから人類へ至る地球の物語</dc:title>
  <dc:creator>宗林 由樹</dc:creator>
  <cp:lastModifiedBy>宗林 由樹</cp:lastModifiedBy>
  <cp:revision>1822</cp:revision>
  <cp:lastPrinted>2015-04-23T08:19:19Z</cp:lastPrinted>
  <dcterms:created xsi:type="dcterms:W3CDTF">2013-12-26T10:25:17Z</dcterms:created>
  <dcterms:modified xsi:type="dcterms:W3CDTF">2015-05-23T03:18:26Z</dcterms:modified>
</cp:coreProperties>
</file>