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97" r:id="rId2"/>
    <p:sldId id="298" r:id="rId3"/>
    <p:sldId id="299" r:id="rId4"/>
    <p:sldId id="300" r:id="rId5"/>
    <p:sldId id="301" r:id="rId6"/>
    <p:sldId id="302" r:id="rId7"/>
    <p:sldId id="470" r:id="rId8"/>
    <p:sldId id="303" r:id="rId9"/>
    <p:sldId id="304" r:id="rId10"/>
    <p:sldId id="305" r:id="rId11"/>
    <p:sldId id="306" r:id="rId12"/>
    <p:sldId id="466" r:id="rId13"/>
    <p:sldId id="307"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9-1: </a:t>
            </a:r>
            <a:r>
              <a:rPr kumimoji="1" lang="ja-JP" altLang="ja-JP" sz="1200" kern="1200" dirty="0" smtClean="0">
                <a:solidFill>
                  <a:schemeClr val="tx1"/>
                </a:solidFill>
                <a:effectLst/>
                <a:latin typeface="+mn-lt"/>
                <a:ea typeface="+mn-ea"/>
                <a:cs typeface="+mn-cs"/>
              </a:rPr>
              <a:t>ジルコンの画像．左：黒雲母中のひとつのジルコン結晶．結晶は，長さ約</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ミクロン（</a:t>
            </a:r>
            <a:r>
              <a:rPr kumimoji="1" lang="en-US" altLang="ja-JP" sz="1200" kern="1200" dirty="0" smtClean="0">
                <a:solidFill>
                  <a:schemeClr val="tx1"/>
                </a:solidFill>
                <a:effectLst/>
                <a:latin typeface="+mn-lt"/>
                <a:ea typeface="+mn-ea"/>
                <a:cs typeface="+mn-cs"/>
              </a:rPr>
              <a:t>1/10 mm</a:t>
            </a:r>
            <a:r>
              <a:rPr kumimoji="1" lang="ja-JP" altLang="ja-JP" sz="1200" kern="1200" dirty="0" smtClean="0">
                <a:solidFill>
                  <a:schemeClr val="tx1"/>
                </a:solidFill>
                <a:effectLst/>
                <a:latin typeface="+mn-lt"/>
                <a:ea typeface="+mn-ea"/>
                <a:cs typeface="+mn-cs"/>
              </a:rPr>
              <a:t>）．右：カソードルミネセンスによるジルコンの画像．そのゾーニングと成長の歴史がわかる．ウラン</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鉛法を用いると，ジルコンの各点の正確な年代測定が可能である（図</a:t>
            </a:r>
            <a:r>
              <a:rPr kumimoji="1" lang="en-US" altLang="ja-JP" sz="1200" kern="1200" dirty="0" smtClean="0">
                <a:solidFill>
                  <a:schemeClr val="tx1"/>
                </a:solidFill>
                <a:effectLst/>
                <a:latin typeface="+mn-lt"/>
                <a:ea typeface="+mn-ea"/>
                <a:cs typeface="+mn-cs"/>
              </a:rPr>
              <a:t>9-2</a:t>
            </a:r>
            <a:r>
              <a:rPr kumimoji="1" lang="ja-JP" altLang="ja-JP" sz="1200" kern="1200" dirty="0" smtClean="0">
                <a:solidFill>
                  <a:schemeClr val="tx1"/>
                </a:solidFill>
                <a:effectLst/>
                <a:latin typeface="+mn-lt"/>
                <a:ea typeface="+mn-ea"/>
                <a:cs typeface="+mn-cs"/>
              </a:rPr>
              <a:t>参照）．このジルコンは，複雑な歴史を持つ．特に</a:t>
            </a:r>
            <a:r>
              <a:rPr kumimoji="1" lang="ja-JP" altLang="en-US" sz="1200" kern="1200" dirty="0" smtClean="0">
                <a:solidFill>
                  <a:schemeClr val="tx1"/>
                </a:solidFill>
                <a:effectLst/>
                <a:latin typeface="+mn-lt"/>
                <a:ea typeface="+mn-ea"/>
                <a:cs typeface="+mn-cs"/>
              </a:rPr>
              <a:t>侵食</a:t>
            </a:r>
            <a:r>
              <a:rPr kumimoji="1" lang="ja-JP" altLang="ja-JP" sz="1200" kern="1200" dirty="0" smtClean="0">
                <a:solidFill>
                  <a:schemeClr val="tx1"/>
                </a:solidFill>
                <a:effectLst/>
                <a:latin typeface="+mn-lt"/>
                <a:ea typeface="+mn-ea"/>
                <a:cs typeface="+mn-cs"/>
              </a:rPr>
              <a:t>されている古い内核は，その周囲に成長したより若いジルコンに囲まれている．内核は，</a:t>
            </a:r>
            <a:r>
              <a:rPr kumimoji="1" lang="en-US" altLang="ja-JP" sz="1200" kern="1200" dirty="0" smtClean="0">
                <a:solidFill>
                  <a:schemeClr val="tx1"/>
                </a:solidFill>
                <a:effectLst/>
                <a:latin typeface="+mn-lt"/>
                <a:ea typeface="+mn-ea"/>
                <a:cs typeface="+mn-cs"/>
              </a:rPr>
              <a:t>44</a:t>
            </a:r>
            <a:r>
              <a:rPr kumimoji="1" lang="ja-JP" altLang="ja-JP" sz="1200" kern="1200" dirty="0" smtClean="0">
                <a:solidFill>
                  <a:schemeClr val="tx1"/>
                </a:solidFill>
                <a:effectLst/>
                <a:latin typeface="+mn-lt"/>
                <a:ea typeface="+mn-ea"/>
                <a:cs typeface="+mn-cs"/>
              </a:rPr>
              <a:t>億年前の年代を持ち，地上のいかなる物質よりも古い．</a:t>
            </a:r>
            <a:r>
              <a:rPr kumimoji="1" lang="en-US" altLang="ja-JP" sz="1200" kern="1200" dirty="0" smtClean="0">
                <a:solidFill>
                  <a:schemeClr val="tx1"/>
                </a:solidFill>
                <a:effectLst/>
                <a:latin typeface="+mn-lt"/>
                <a:ea typeface="+mn-ea"/>
                <a:cs typeface="+mn-cs"/>
              </a:rPr>
              <a:t>(Photograph courtesy of John Valley).</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90948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9―13</a:t>
            </a:r>
            <a:r>
              <a:rPr kumimoji="1" lang="ja-JP" altLang="en-US" dirty="0" smtClean="0"/>
              <a:t>：太陽風に対する地球の磁場の日よけを示す図解．太陽風は地球からそらされ，大気と表面が守られる．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13</a:t>
            </a:fld>
            <a:endParaRPr kumimoji="1" lang="ja-JP" altLang="en-US"/>
          </a:p>
        </p:txBody>
      </p:sp>
    </p:spTree>
    <p:extLst>
      <p:ext uri="{BB962C8B-B14F-4D97-AF65-F5344CB8AC3E}">
        <p14:creationId xmlns:p14="http://schemas.microsoft.com/office/powerpoint/2010/main" val="55541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9―3</a:t>
            </a:r>
            <a:r>
              <a:rPr kumimoji="1" lang="ja-JP" altLang="en-US" dirty="0" smtClean="0"/>
              <a:t>：さまざまな岩石と，ジャック・ヒル地層の太古のジルコンの酸素同位体比データ．上の</a:t>
            </a:r>
            <a:r>
              <a:rPr kumimoji="1" lang="en-US" altLang="ja-JP" dirty="0" smtClean="0"/>
              <a:t>2 </a:t>
            </a:r>
            <a:r>
              <a:rPr kumimoji="1" lang="ja-JP" altLang="en-US" dirty="0" smtClean="0"/>
              <a:t>つのパネル（</a:t>
            </a:r>
            <a:r>
              <a:rPr kumimoji="1" lang="en-US" altLang="ja-JP" dirty="0" smtClean="0"/>
              <a:t>a </a:t>
            </a:r>
            <a:r>
              <a:rPr kumimoji="1" lang="ja-JP" altLang="en-US" dirty="0" smtClean="0"/>
              <a:t>と</a:t>
            </a:r>
            <a:r>
              <a:rPr kumimoji="1" lang="en-US" altLang="ja-JP" dirty="0" smtClean="0"/>
              <a:t>b</a:t>
            </a:r>
            <a:r>
              <a:rPr kumimoji="1" lang="ja-JP" altLang="en-US" dirty="0" smtClean="0"/>
              <a:t>）は，水サイクルとまったく関係のなかったマントル由来マグマのデータであり，</a:t>
            </a:r>
            <a:r>
              <a:rPr kumimoji="1" lang="en-US" altLang="ja-JP" dirty="0" smtClean="0"/>
              <a:t>δ18O </a:t>
            </a:r>
            <a:r>
              <a:rPr kumimoji="1" lang="ja-JP" altLang="en-US" dirty="0" smtClean="0"/>
              <a:t>の平均値は</a:t>
            </a:r>
            <a:r>
              <a:rPr kumimoji="1" lang="en-US" altLang="ja-JP" dirty="0" smtClean="0"/>
              <a:t>5.2</a:t>
            </a:r>
            <a:r>
              <a:rPr kumimoji="1" lang="ja-JP" altLang="en-US" dirty="0" smtClean="0"/>
              <a:t>～</a:t>
            </a:r>
            <a:r>
              <a:rPr kumimoji="1" lang="en-US" altLang="ja-JP" dirty="0" smtClean="0"/>
              <a:t>5.3‰</a:t>
            </a:r>
            <a:r>
              <a:rPr kumimoji="1" lang="ja-JP" altLang="en-US" dirty="0" smtClean="0"/>
              <a:t>である．下左のパネル</a:t>
            </a:r>
            <a:r>
              <a:rPr kumimoji="1" lang="en-US" altLang="ja-JP" dirty="0" smtClean="0"/>
              <a:t>c </a:t>
            </a:r>
            <a:r>
              <a:rPr kumimoji="1" lang="ja-JP" altLang="en-US" dirty="0" smtClean="0"/>
              <a:t>によれば，始生代の火成岩はマントルと似た値をとるが，水サイクルと相互作用した堆積物起源の岩石は高い値をとる．パネル</a:t>
            </a:r>
            <a:r>
              <a:rPr kumimoji="1" lang="en-US" altLang="ja-JP" dirty="0" smtClean="0"/>
              <a:t>d </a:t>
            </a:r>
            <a:r>
              <a:rPr kumimoji="1" lang="ja-JP" altLang="en-US" dirty="0" smtClean="0"/>
              <a:t>のジャック・ヒルのジルコンは</a:t>
            </a:r>
            <a:r>
              <a:rPr kumimoji="1" lang="en-US" altLang="ja-JP" dirty="0" smtClean="0"/>
              <a:t>δ18O </a:t>
            </a:r>
            <a:r>
              <a:rPr kumimoji="1" lang="ja-JP" altLang="en-US" dirty="0" smtClean="0"/>
              <a:t>値が高く，その起源の岩石が低温の水サイクルの影響を受けたことを示す．</a:t>
            </a:r>
            <a:r>
              <a:rPr kumimoji="1" lang="en-US" altLang="ja-JP" dirty="0" smtClean="0"/>
              <a:t>(Modified from J. Valley, Reviews in Mineralogy and</a:t>
            </a:r>
            <a:r>
              <a:rPr kumimoji="1" lang="en-US" altLang="ja-JP" baseline="0" dirty="0" smtClean="0"/>
              <a:t> </a:t>
            </a:r>
            <a:r>
              <a:rPr kumimoji="1" lang="en-US" altLang="ja-JP" dirty="0" smtClean="0"/>
              <a:t>Geochemistry, v. 53, no. 1, 343―385).</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256013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9―4</a:t>
            </a:r>
            <a:r>
              <a:rPr kumimoji="1" lang="ja-JP" altLang="en-US" dirty="0" smtClean="0"/>
              <a:t>：ヘリウム原子の地球史．ヘリウムの主な同位体</a:t>
            </a:r>
            <a:r>
              <a:rPr kumimoji="1" lang="en-US" altLang="ja-JP" dirty="0" smtClean="0"/>
              <a:t>4He </a:t>
            </a:r>
            <a:r>
              <a:rPr kumimoji="1" lang="ja-JP" altLang="en-US" dirty="0" smtClean="0"/>
              <a:t>は，地球の地殻とマントルでウランとトリウムの放射性崩壊により生じる．地球から放出される熱を測定すると，どれだけのウランとトリウムが地球に存在するかをかなり正確に推定できる．したがって，</a:t>
            </a:r>
            <a:r>
              <a:rPr kumimoji="1" lang="en-US" altLang="ja-JP" dirty="0" smtClean="0"/>
              <a:t>4He </a:t>
            </a:r>
            <a:r>
              <a:rPr kumimoji="1" lang="ja-JP" altLang="en-US" dirty="0" smtClean="0"/>
              <a:t>の生産速度がわかる．ヘリウム原子は，平均しておよそ</a:t>
            </a:r>
            <a:r>
              <a:rPr kumimoji="1" lang="en-US" altLang="ja-JP" dirty="0" smtClean="0"/>
              <a:t>10 </a:t>
            </a:r>
            <a:r>
              <a:rPr kumimoji="1" lang="ja-JP" altLang="en-US" dirty="0" smtClean="0"/>
              <a:t>億年のあいだ固体地球に捕らえられた後，表面に達し，そこで</a:t>
            </a:r>
            <a:r>
              <a:rPr kumimoji="1" lang="en-US" altLang="ja-JP" dirty="0" smtClean="0"/>
              <a:t>100 </a:t>
            </a:r>
            <a:r>
              <a:rPr kumimoji="1" lang="ja-JP" altLang="en-US" dirty="0" smtClean="0"/>
              <a:t>万年を過ごし，大気頂上部から宇宙に散逸する．地球内部の放射性崩壊によって生じたすべてのヘリウム原子は，最後には宇宙に失われる．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151530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9―5</a:t>
            </a:r>
            <a:r>
              <a:rPr kumimoji="1" lang="ja-JP" altLang="en-US" dirty="0" smtClean="0"/>
              <a:t>：地球の水素のほとんどは水のかたちであり，そのおよそ半分は海洋に存在する．残りの水の大部分は，マントルや地殻をつくる固体に捕らえられている．地球の淡水（湖，河川，地下水など）は，地球表面の水の</a:t>
            </a:r>
            <a:r>
              <a:rPr kumimoji="1" lang="en-US" altLang="ja-JP" dirty="0" smtClean="0"/>
              <a:t>3</a:t>
            </a:r>
            <a:r>
              <a:rPr kumimoji="1" lang="ja-JP" altLang="en-US" dirty="0" smtClean="0"/>
              <a:t>％を占めるに過ぎない．氷床は，</a:t>
            </a:r>
            <a:r>
              <a:rPr kumimoji="1" lang="en-US" altLang="ja-JP" dirty="0" smtClean="0"/>
              <a:t>1.5</a:t>
            </a:r>
            <a:r>
              <a:rPr kumimoji="1" lang="ja-JP" altLang="en-US" dirty="0" smtClean="0"/>
              <a:t>％に過ぎない．きわめて小さな割合の水が，常に蒸気として大気に存在する．大気中の水の存在は，ほとんど完全に大気圏下部のよく混合された領域（気象学者が対流圏と呼ぶ）に限られる．成層圏には，水分子</a:t>
            </a:r>
            <a:r>
              <a:rPr kumimoji="1" lang="en-US" altLang="ja-JP" dirty="0" smtClean="0"/>
              <a:t>10 </a:t>
            </a:r>
            <a:r>
              <a:rPr kumimoji="1" lang="ja-JP" altLang="en-US" dirty="0" smtClean="0"/>
              <a:t>億個あたり</a:t>
            </a:r>
            <a:r>
              <a:rPr kumimoji="1" lang="en-US" altLang="ja-JP" dirty="0" smtClean="0"/>
              <a:t>2 </a:t>
            </a:r>
            <a:r>
              <a:rPr kumimoji="1" lang="ja-JP" altLang="en-US" dirty="0" smtClean="0"/>
              <a:t>個だけが存在する．これが重要であるのは，成層圏に存在する水のみが紫外線によって分解されるからである．破線は，地球の内部と外部を区分している．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274549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9―2</a:t>
            </a:r>
            <a:r>
              <a:rPr kumimoji="1" lang="ja-JP" altLang="en-US" dirty="0" smtClean="0"/>
              <a:t>：地球型惑星の表面温度に影響する要因のまとめ</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6</a:t>
            </a:fld>
            <a:endParaRPr kumimoji="1" lang="ja-JP" altLang="en-US"/>
          </a:p>
        </p:txBody>
      </p:sp>
    </p:spTree>
    <p:extLst>
      <p:ext uri="{BB962C8B-B14F-4D97-AF65-F5344CB8AC3E}">
        <p14:creationId xmlns:p14="http://schemas.microsoft.com/office/powerpoint/2010/main" val="297373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9―8</a:t>
            </a:r>
            <a:r>
              <a:rPr kumimoji="1" lang="ja-JP" altLang="en-US" dirty="0" smtClean="0"/>
              <a:t>：地球光の吸収．ぎざぎざの曲線は，グアム島上空の大気頂上部で実測された地球光のスペクトルを示す．比較のため，なめらかな曲線は，温室効果ガスのない黒体の放射スペクトルである．いくつかの温度の黒体のスペクトルが示されている．グアムに相当するのは，</a:t>
            </a:r>
            <a:r>
              <a:rPr kumimoji="1" lang="en-US" altLang="ja-JP" dirty="0" smtClean="0"/>
              <a:t>300 K </a:t>
            </a:r>
            <a:r>
              <a:rPr kumimoji="1" lang="ja-JP" altLang="en-US" dirty="0" smtClean="0"/>
              <a:t>より少し低い温度と考えられる．実測の曲線のぎざぎざと深いくぼみは，大気中の水，二酸化炭素，およびオゾンによる吸収の結果である．水は，</a:t>
            </a:r>
            <a:r>
              <a:rPr kumimoji="1" lang="en-US" altLang="ja-JP" dirty="0" smtClean="0"/>
              <a:t>400</a:t>
            </a:r>
            <a:r>
              <a:rPr kumimoji="1" lang="ja-JP" altLang="en-US" dirty="0" smtClean="0"/>
              <a:t>～</a:t>
            </a:r>
            <a:r>
              <a:rPr kumimoji="1" lang="en-US" altLang="ja-JP" dirty="0" smtClean="0"/>
              <a:t>600 cm</a:t>
            </a:r>
            <a:r>
              <a:rPr kumimoji="1" lang="ja-JP" altLang="en-US" dirty="0" smtClean="0"/>
              <a:t>－</a:t>
            </a:r>
            <a:r>
              <a:rPr kumimoji="1" lang="en-US" altLang="ja-JP" dirty="0" smtClean="0"/>
              <a:t>1 </a:t>
            </a:r>
            <a:r>
              <a:rPr kumimoji="1" lang="ja-JP" altLang="en-US" dirty="0" smtClean="0"/>
              <a:t>の領域を大きく低下させる．</a:t>
            </a:r>
            <a:r>
              <a:rPr kumimoji="1" lang="en-US" altLang="ja-JP" dirty="0" smtClean="0"/>
              <a:t>CO2 </a:t>
            </a:r>
            <a:r>
              <a:rPr kumimoji="1" lang="ja-JP" altLang="en-US" dirty="0" smtClean="0"/>
              <a:t>によるくぼみが，特に顕著である．波数（</a:t>
            </a:r>
            <a:r>
              <a:rPr kumimoji="1" lang="en-US" altLang="ja-JP" dirty="0" smtClean="0"/>
              <a:t>cm</a:t>
            </a:r>
            <a:r>
              <a:rPr kumimoji="1" lang="ja-JP" altLang="en-US" dirty="0" smtClean="0"/>
              <a:t>－</a:t>
            </a:r>
            <a:r>
              <a:rPr kumimoji="1" lang="en-US" altLang="ja-JP" dirty="0" smtClean="0"/>
              <a:t>1</a:t>
            </a:r>
            <a:r>
              <a:rPr kumimoji="1" lang="ja-JP" altLang="en-US" dirty="0" smtClean="0"/>
              <a:t>）は，放射の振動数の指標である．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422898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9―9</a:t>
            </a:r>
            <a:r>
              <a:rPr kumimoji="1" lang="ja-JP" altLang="en-US" dirty="0" smtClean="0"/>
              <a:t>：地球史を通した太陽光度の変化と，その影響を示す図解．現在の太陽の放射は，冥王代より</a:t>
            </a:r>
            <a:r>
              <a:rPr kumimoji="1" lang="en-US" altLang="ja-JP" dirty="0" smtClean="0"/>
              <a:t>30</a:t>
            </a:r>
            <a:r>
              <a:rPr kumimoji="1" lang="ja-JP" altLang="en-US" dirty="0" smtClean="0"/>
              <a:t>％も強い．温室効果がまったくなければ，地球はずっと凍ったままであっただろう．現在の大気が初めからずっと維持されていたとすれば，地球は</a:t>
            </a:r>
            <a:r>
              <a:rPr kumimoji="1" lang="en-US" altLang="ja-JP" dirty="0" smtClean="0"/>
              <a:t>20 </a:t>
            </a:r>
            <a:r>
              <a:rPr kumimoji="1" lang="ja-JP" altLang="en-US" dirty="0" smtClean="0"/>
              <a:t>億年前まで凍っていたはずである．しかし，地球の岩石は，少なくとも</a:t>
            </a:r>
            <a:r>
              <a:rPr kumimoji="1" lang="en-US" altLang="ja-JP" dirty="0" smtClean="0"/>
              <a:t>40 </a:t>
            </a:r>
            <a:r>
              <a:rPr kumimoji="1" lang="ja-JP" altLang="en-US" dirty="0" smtClean="0"/>
              <a:t>億年前以降は液体の水が常に存在したという証拠を示す．したがって，初期の地球には，強い温室効果と低いアルベドの何らかの組み合わせがあったに違いない．</a:t>
            </a:r>
            <a:r>
              <a:rPr kumimoji="1" lang="en-US" altLang="ja-JP" dirty="0" smtClean="0"/>
              <a:t>(Figure modified from Kasting et al. 1988, Sci. Amer. </a:t>
            </a:r>
            <a:r>
              <a:rPr kumimoji="1" lang="en-US" altLang="ja-JP" smtClean="0"/>
              <a:t>256:</a:t>
            </a:r>
            <a:r>
              <a:rPr kumimoji="1" lang="en-US" altLang="ja-JP" baseline="0" smtClean="0"/>
              <a:t> </a:t>
            </a:r>
            <a:r>
              <a:rPr kumimoji="1" lang="en-US" altLang="ja-JP" smtClean="0"/>
              <a:t>90</a:t>
            </a:r>
            <a:r>
              <a:rPr kumimoji="1" lang="en-US" altLang="ja-JP" dirty="0" smtClean="0"/>
              <a:t>―97.)</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137732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9―10</a:t>
            </a:r>
            <a:r>
              <a:rPr kumimoji="1" lang="ja-JP" altLang="en-US" dirty="0" smtClean="0"/>
              <a:t>：大陸の下へ沈み込む海洋地殻は，積もった堆積物の一部を地球のマントルへ運ぶ．堆積物は，そこで加熱され，変成される．この過程の間に，堆積物中の炭酸塩鉱物は分解され，</a:t>
            </a:r>
            <a:r>
              <a:rPr kumimoji="1" lang="en-US" altLang="ja-JP" dirty="0" smtClean="0"/>
              <a:t>CO2 </a:t>
            </a:r>
            <a:r>
              <a:rPr kumimoji="1" lang="ja-JP" altLang="en-US" dirty="0" smtClean="0"/>
              <a:t>を放出する．</a:t>
            </a:r>
            <a:r>
              <a:rPr kumimoji="1" lang="en-US" altLang="ja-JP" dirty="0" smtClean="0"/>
              <a:t>CO2 </a:t>
            </a:r>
            <a:r>
              <a:rPr kumimoji="1" lang="ja-JP" altLang="en-US" dirty="0" smtClean="0"/>
              <a:t>は地球表面に戻り，ふたたび大気</a:t>
            </a:r>
            <a:r>
              <a:rPr kumimoji="1" lang="en-US" altLang="ja-JP" dirty="0" smtClean="0"/>
              <a:t>― </a:t>
            </a:r>
            <a:r>
              <a:rPr kumimoji="1" lang="ja-JP" altLang="en-US" dirty="0" smtClean="0"/>
              <a:t>海洋リザーバーに加わる．最終的に，</a:t>
            </a:r>
            <a:r>
              <a:rPr kumimoji="1" lang="en-US" altLang="ja-JP" dirty="0" smtClean="0"/>
              <a:t>CO2 </a:t>
            </a:r>
            <a:r>
              <a:rPr kumimoji="1" lang="ja-JP" altLang="en-US" dirty="0" smtClean="0"/>
              <a:t>はカルシウムと再結合し，方解石となる．方解石は，海洋底に埋没し，沈み込み帯への新しい旅を始める．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10</a:t>
            </a:fld>
            <a:endParaRPr kumimoji="1" lang="ja-JP" altLang="en-US"/>
          </a:p>
        </p:txBody>
      </p:sp>
    </p:spTree>
    <p:extLst>
      <p:ext uri="{BB962C8B-B14F-4D97-AF65-F5344CB8AC3E}">
        <p14:creationId xmlns:p14="http://schemas.microsoft.com/office/powerpoint/2010/main" val="187967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9―11</a:t>
            </a:r>
            <a:r>
              <a:rPr kumimoji="1" lang="ja-JP" altLang="en-US" dirty="0" smtClean="0"/>
              <a:t>：地球の大気の</a:t>
            </a:r>
            <a:r>
              <a:rPr kumimoji="1" lang="en-US" altLang="ja-JP" dirty="0" smtClean="0"/>
              <a:t>CO2 </a:t>
            </a:r>
            <a:r>
              <a:rPr kumimoji="1" lang="ja-JP" altLang="en-US" dirty="0" smtClean="0"/>
              <a:t>濃度と表面温度を制御するフィードバックの図式．</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11</a:t>
            </a:fld>
            <a:endParaRPr kumimoji="1" lang="ja-JP" altLang="en-US"/>
          </a:p>
        </p:txBody>
      </p:sp>
    </p:spTree>
    <p:extLst>
      <p:ext uri="{BB962C8B-B14F-4D97-AF65-F5344CB8AC3E}">
        <p14:creationId xmlns:p14="http://schemas.microsoft.com/office/powerpoint/2010/main" val="4331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374309"/>
            <a:ext cx="7772400" cy="1362075"/>
          </a:xfrm>
        </p:spPr>
        <p:txBody>
          <a:bodyPr/>
          <a:lstStyle/>
          <a:p>
            <a:r>
              <a:rPr kumimoji="1" lang="ja-JP" altLang="en-US" dirty="0" smtClean="0">
                <a:solidFill>
                  <a:srgbClr val="FFFF00"/>
                </a:solidFill>
              </a:rPr>
              <a:t>第</a:t>
            </a:r>
            <a:r>
              <a:rPr kumimoji="1" lang="en-US" altLang="ja-JP" dirty="0" smtClean="0">
                <a:solidFill>
                  <a:srgbClr val="FFFF00"/>
                </a:solidFill>
              </a:rPr>
              <a:t>9</a:t>
            </a:r>
            <a:r>
              <a:rPr kumimoji="1" lang="ja-JP" altLang="en-US" dirty="0" smtClean="0">
                <a:solidFill>
                  <a:srgbClr val="FFFF00"/>
                </a:solidFill>
              </a:rPr>
              <a:t>章　環境を快適にする</a:t>
            </a:r>
            <a:r>
              <a:rPr kumimoji="1" lang="en-US" altLang="ja-JP" dirty="0" smtClean="0">
                <a:solidFill>
                  <a:srgbClr val="FFFF00"/>
                </a:solidFill>
              </a:rPr>
              <a:t/>
            </a:r>
            <a:br>
              <a:rPr kumimoji="1" lang="en-US" altLang="ja-JP" dirty="0" smtClean="0">
                <a:solidFill>
                  <a:srgbClr val="FFFF00"/>
                </a:solidFill>
              </a:rPr>
            </a:br>
            <a:r>
              <a:rPr lang="ja-JP" altLang="en-US" dirty="0" smtClean="0">
                <a:solidFill>
                  <a:srgbClr val="FFFF00"/>
                </a:solidFill>
              </a:rPr>
              <a:t>流水</a:t>
            </a:r>
            <a:r>
              <a:rPr kumimoji="1" lang="ja-JP" altLang="en-US" dirty="0" smtClean="0">
                <a:solidFill>
                  <a:srgbClr val="FFFF00"/>
                </a:solidFill>
              </a:rPr>
              <a:t>，温度制御，日よけ</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48157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a:t>テクトニック・サーモスタット</a:t>
            </a:r>
            <a:endParaRPr kumimoji="1" lang="ja-JP" altLang="en-US" dirty="0"/>
          </a:p>
        </p:txBody>
      </p:sp>
      <p:sp>
        <p:nvSpPr>
          <p:cNvPr id="4" name="コンテンツ プレースホルダー 3"/>
          <p:cNvSpPr>
            <a:spLocks noGrp="1"/>
          </p:cNvSpPr>
          <p:nvPr>
            <p:ph idx="1"/>
          </p:nvPr>
        </p:nvSpPr>
        <p:spPr>
          <a:xfrm>
            <a:off x="457200" y="5245100"/>
            <a:ext cx="8229600" cy="1549400"/>
          </a:xfrm>
        </p:spPr>
        <p:txBody>
          <a:bodyPr>
            <a:normAutofit fontScale="77500" lnSpcReduction="20000"/>
          </a:bodyPr>
          <a:lstStyle/>
          <a:p>
            <a:r>
              <a:rPr lang="ja-JP" altLang="en-US" dirty="0"/>
              <a:t>火山ガスによる大気への</a:t>
            </a:r>
            <a:r>
              <a:rPr lang="en-US" altLang="ja-JP" dirty="0"/>
              <a:t>CO</a:t>
            </a:r>
            <a:r>
              <a:rPr lang="en-US" altLang="ja-JP" baseline="-25000" dirty="0"/>
              <a:t>2</a:t>
            </a:r>
            <a:r>
              <a:rPr lang="ja-JP" altLang="en-US" dirty="0"/>
              <a:t>の供給</a:t>
            </a:r>
          </a:p>
          <a:p>
            <a:r>
              <a:rPr lang="ja-JP" altLang="en-US" dirty="0"/>
              <a:t>珪灰石</a:t>
            </a:r>
            <a:r>
              <a:rPr lang="en-US" altLang="ja-JP" dirty="0"/>
              <a:t>CaSiO</a:t>
            </a:r>
            <a:r>
              <a:rPr lang="en-US" altLang="ja-JP" baseline="-25000" dirty="0"/>
              <a:t>3</a:t>
            </a:r>
            <a:r>
              <a:rPr lang="ja-JP" altLang="en-US" dirty="0"/>
              <a:t>の風化，炭酸カルシウム</a:t>
            </a:r>
            <a:r>
              <a:rPr lang="en-US" altLang="ja-JP" dirty="0"/>
              <a:t>CaCO</a:t>
            </a:r>
            <a:r>
              <a:rPr lang="en-US" altLang="ja-JP" baseline="-25000" dirty="0"/>
              <a:t>3</a:t>
            </a:r>
            <a:r>
              <a:rPr lang="ja-JP" altLang="en-US" dirty="0"/>
              <a:t>の沈殿による大気中</a:t>
            </a:r>
            <a:r>
              <a:rPr lang="en-US" altLang="ja-JP" dirty="0"/>
              <a:t>CO</a:t>
            </a:r>
            <a:r>
              <a:rPr lang="en-US" altLang="ja-JP" baseline="-25000" dirty="0"/>
              <a:t>2</a:t>
            </a:r>
            <a:r>
              <a:rPr lang="ja-JP" altLang="en-US" dirty="0"/>
              <a:t>の</a:t>
            </a:r>
            <a:r>
              <a:rPr lang="ja-JP" altLang="en-US" dirty="0" smtClean="0"/>
              <a:t>除去</a:t>
            </a:r>
            <a:endParaRPr lang="en-US" altLang="ja-JP" dirty="0" smtClean="0"/>
          </a:p>
          <a:p>
            <a:r>
              <a:rPr lang="ja-JP" altLang="en-US" dirty="0" smtClean="0"/>
              <a:t>プレートテクトニクスによる地球内部へのリサイクル</a:t>
            </a:r>
            <a:endParaRPr lang="ja-JP" altLang="en-US" dirty="0"/>
          </a:p>
        </p:txBody>
      </p:sp>
      <p:pic>
        <p:nvPicPr>
          <p:cNvPr id="5" name="図 4"/>
          <p:cNvPicPr>
            <a:picLocks noChangeAspect="1"/>
          </p:cNvPicPr>
          <p:nvPr/>
        </p:nvPicPr>
        <p:blipFill>
          <a:blip r:embed="rId3"/>
          <a:stretch>
            <a:fillRect/>
          </a:stretch>
        </p:blipFill>
        <p:spPr>
          <a:xfrm>
            <a:off x="1430973" y="1005524"/>
            <a:ext cx="6282055" cy="4135755"/>
          </a:xfrm>
          <a:prstGeom prst="rect">
            <a:avLst/>
          </a:prstGeom>
        </p:spPr>
      </p:pic>
    </p:spTree>
    <p:extLst>
      <p:ext uri="{BB962C8B-B14F-4D97-AF65-F5344CB8AC3E}">
        <p14:creationId xmlns:p14="http://schemas.microsoft.com/office/powerpoint/2010/main" val="3861301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0500"/>
            <a:ext cx="8229600" cy="1143000"/>
          </a:xfrm>
        </p:spPr>
        <p:txBody>
          <a:bodyPr>
            <a:normAutofit fontScale="90000"/>
          </a:bodyPr>
          <a:lstStyle/>
          <a:p>
            <a:r>
              <a:rPr lang="ja-JP" altLang="en-US" dirty="0"/>
              <a:t>テクトニック・</a:t>
            </a:r>
            <a:r>
              <a:rPr lang="ja-JP" altLang="en-US" dirty="0" smtClean="0"/>
              <a:t>サーモスタット</a:t>
            </a:r>
            <a:r>
              <a:rPr lang="en-US" altLang="ja-JP" dirty="0"/>
              <a:t/>
            </a:r>
            <a:br>
              <a:rPr lang="en-US" altLang="ja-JP" dirty="0"/>
            </a:br>
            <a:r>
              <a:rPr lang="ja-JP" altLang="en-US" dirty="0" smtClean="0"/>
              <a:t>によるフィードバック</a:t>
            </a:r>
            <a:endParaRPr kumimoji="1" lang="ja-JP" altLang="en-US" dirty="0"/>
          </a:p>
        </p:txBody>
      </p:sp>
      <p:sp>
        <p:nvSpPr>
          <p:cNvPr id="4" name="コンテンツ プレースホルダー 3"/>
          <p:cNvSpPr>
            <a:spLocks noGrp="1"/>
          </p:cNvSpPr>
          <p:nvPr>
            <p:ph idx="1"/>
          </p:nvPr>
        </p:nvSpPr>
        <p:spPr>
          <a:xfrm>
            <a:off x="457200" y="6210300"/>
            <a:ext cx="4394200" cy="444500"/>
          </a:xfrm>
        </p:spPr>
        <p:txBody>
          <a:bodyPr>
            <a:normAutofit fontScale="77500" lnSpcReduction="20000"/>
          </a:bodyPr>
          <a:lstStyle/>
          <a:p>
            <a:r>
              <a:rPr lang="ja-JP" altLang="en-US" dirty="0"/>
              <a:t>時間スケールは</a:t>
            </a:r>
            <a:r>
              <a:rPr lang="en-US" altLang="ja-JP" dirty="0"/>
              <a:t>10</a:t>
            </a:r>
            <a:r>
              <a:rPr lang="en-US" altLang="ja-JP" baseline="30000" dirty="0"/>
              <a:t>5</a:t>
            </a:r>
            <a:r>
              <a:rPr lang="en-US" altLang="ja-JP" dirty="0"/>
              <a:t>〜10</a:t>
            </a:r>
            <a:r>
              <a:rPr lang="en-US" altLang="ja-JP" baseline="30000" dirty="0"/>
              <a:t>7</a:t>
            </a:r>
            <a:r>
              <a:rPr lang="ja-JP" altLang="en-US" dirty="0" smtClean="0"/>
              <a:t>年</a:t>
            </a:r>
            <a:endParaRPr lang="ja-JP" altLang="en-US" dirty="0"/>
          </a:p>
        </p:txBody>
      </p:sp>
      <p:pic>
        <p:nvPicPr>
          <p:cNvPr id="5" name="図 4"/>
          <p:cNvPicPr>
            <a:picLocks noChangeAspect="1"/>
          </p:cNvPicPr>
          <p:nvPr/>
        </p:nvPicPr>
        <p:blipFill>
          <a:blip r:embed="rId3"/>
          <a:stretch>
            <a:fillRect/>
          </a:stretch>
        </p:blipFill>
        <p:spPr>
          <a:xfrm>
            <a:off x="1430655" y="1595969"/>
            <a:ext cx="6282690" cy="4425950"/>
          </a:xfrm>
          <a:prstGeom prst="rect">
            <a:avLst/>
          </a:prstGeom>
        </p:spPr>
      </p:pic>
    </p:spTree>
    <p:extLst>
      <p:ext uri="{BB962C8B-B14F-4D97-AF65-F5344CB8AC3E}">
        <p14:creationId xmlns:p14="http://schemas.microsoft.com/office/powerpoint/2010/main" val="42370561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スノーボールアースからの脱出</a:t>
            </a:r>
            <a:endParaRPr kumimoji="1" lang="ja-JP" altLang="en-US" dirty="0"/>
          </a:p>
        </p:txBody>
      </p:sp>
      <p:sp>
        <p:nvSpPr>
          <p:cNvPr id="3" name="コンテンツ プレースホルダー 2"/>
          <p:cNvSpPr>
            <a:spLocks noGrp="1"/>
          </p:cNvSpPr>
          <p:nvPr>
            <p:ph idx="1"/>
          </p:nvPr>
        </p:nvSpPr>
        <p:spPr>
          <a:xfrm>
            <a:off x="241300" y="1143000"/>
            <a:ext cx="8661400" cy="5715000"/>
          </a:xfrm>
        </p:spPr>
        <p:txBody>
          <a:bodyPr>
            <a:normAutofit fontScale="70000" lnSpcReduction="20000"/>
          </a:bodyPr>
          <a:lstStyle/>
          <a:p>
            <a:pPr>
              <a:lnSpc>
                <a:spcPct val="120000"/>
              </a:lnSpc>
            </a:pPr>
            <a:r>
              <a:rPr lang="en-US" altLang="ja-JP" dirty="0"/>
              <a:t>7</a:t>
            </a:r>
            <a:r>
              <a:rPr lang="ja-JP" altLang="ja-JP" dirty="0"/>
              <a:t>億</a:t>
            </a:r>
            <a:r>
              <a:rPr lang="en-US" altLang="ja-JP" dirty="0"/>
              <a:t>5,000</a:t>
            </a:r>
            <a:r>
              <a:rPr lang="ja-JP" altLang="ja-JP" dirty="0"/>
              <a:t>万</a:t>
            </a:r>
            <a:r>
              <a:rPr lang="ja-JP" altLang="ja-JP" dirty="0" smtClean="0"/>
              <a:t>年</a:t>
            </a:r>
            <a:r>
              <a:rPr lang="en-US" altLang="ja-JP" dirty="0" smtClean="0"/>
              <a:t>〜5</a:t>
            </a:r>
            <a:r>
              <a:rPr lang="ja-JP" altLang="ja-JP" dirty="0"/>
              <a:t>億</a:t>
            </a:r>
            <a:r>
              <a:rPr lang="en-US" altLang="ja-JP" dirty="0"/>
              <a:t>8,000</a:t>
            </a:r>
            <a:r>
              <a:rPr lang="ja-JP" altLang="ja-JP" dirty="0"/>
              <a:t>万年前の新原生代の氷河期</a:t>
            </a:r>
            <a:r>
              <a:rPr lang="ja-JP" altLang="ja-JP" dirty="0" smtClean="0"/>
              <a:t>に，地球</a:t>
            </a:r>
            <a:r>
              <a:rPr lang="ja-JP" altLang="en-US" dirty="0" smtClean="0"/>
              <a:t>は</a:t>
            </a:r>
            <a:r>
              <a:rPr lang="ja-JP" altLang="ja-JP" dirty="0" smtClean="0"/>
              <a:t>完全</a:t>
            </a:r>
            <a:r>
              <a:rPr lang="ja-JP" altLang="ja-JP" dirty="0"/>
              <a:t>に</a:t>
            </a:r>
            <a:r>
              <a:rPr lang="ja-JP" altLang="ja-JP" dirty="0" smtClean="0"/>
              <a:t>凍りついた</a:t>
            </a:r>
            <a:endParaRPr lang="en-US" altLang="ja-JP" dirty="0" smtClean="0"/>
          </a:p>
          <a:p>
            <a:pPr lvl="1">
              <a:lnSpc>
                <a:spcPct val="120000"/>
              </a:lnSpc>
            </a:pPr>
            <a:r>
              <a:rPr lang="ja-JP" altLang="ja-JP" dirty="0" smtClean="0"/>
              <a:t>極地の海氷</a:t>
            </a:r>
            <a:r>
              <a:rPr lang="ja-JP" altLang="ja-JP" dirty="0"/>
              <a:t>が</a:t>
            </a:r>
            <a:r>
              <a:rPr lang="ja-JP" altLang="ja-JP" dirty="0" smtClean="0"/>
              <a:t>成長</a:t>
            </a:r>
            <a:r>
              <a:rPr lang="ja-JP" altLang="en-US" dirty="0" smtClean="0"/>
              <a:t>すると</a:t>
            </a:r>
            <a:r>
              <a:rPr lang="ja-JP" altLang="ja-JP" dirty="0" smtClean="0"/>
              <a:t>，アルベド</a:t>
            </a:r>
            <a:r>
              <a:rPr lang="ja-JP" altLang="ja-JP" dirty="0"/>
              <a:t>が増し，より多くの太陽光</a:t>
            </a:r>
            <a:r>
              <a:rPr lang="ja-JP" altLang="ja-JP" dirty="0" smtClean="0"/>
              <a:t>が反射</a:t>
            </a:r>
            <a:r>
              <a:rPr lang="ja-JP" altLang="ja-JP" dirty="0"/>
              <a:t>される．氷が臨界面積を超えると，アルベドは大気の温度を下げ</a:t>
            </a:r>
            <a:r>
              <a:rPr lang="ja-JP" altLang="ja-JP" dirty="0" smtClean="0"/>
              <a:t>，</a:t>
            </a:r>
            <a:r>
              <a:rPr lang="ja-JP" altLang="en-US" dirty="0" smtClean="0"/>
              <a:t>正のフィードバックにより</a:t>
            </a:r>
            <a:r>
              <a:rPr lang="ja-JP" altLang="ja-JP" dirty="0" smtClean="0"/>
              <a:t>海</a:t>
            </a:r>
            <a:r>
              <a:rPr lang="ja-JP" altLang="ja-JP" dirty="0"/>
              <a:t>氷はより大きくなり，赤道域まで</a:t>
            </a:r>
            <a:r>
              <a:rPr lang="ja-JP" altLang="ja-JP" dirty="0" smtClean="0"/>
              <a:t>達</a:t>
            </a:r>
            <a:r>
              <a:rPr lang="ja-JP" altLang="en-US" dirty="0" smtClean="0"/>
              <a:t>す</a:t>
            </a:r>
            <a:r>
              <a:rPr lang="ja-JP" altLang="ja-JP" dirty="0" smtClean="0"/>
              <a:t>る</a:t>
            </a:r>
            <a:endParaRPr lang="en-US" altLang="ja-JP" dirty="0" smtClean="0"/>
          </a:p>
          <a:p>
            <a:pPr>
              <a:lnSpc>
                <a:spcPct val="120000"/>
              </a:lnSpc>
            </a:pPr>
            <a:r>
              <a:rPr lang="ja-JP" altLang="ja-JP" dirty="0"/>
              <a:t>海洋が凍りつき，大陸氷河が</a:t>
            </a:r>
            <a:r>
              <a:rPr lang="ja-JP" altLang="ja-JP" dirty="0" smtClean="0"/>
              <a:t>海岸</a:t>
            </a:r>
            <a:r>
              <a:rPr lang="ja-JP" altLang="en-US" dirty="0" smtClean="0"/>
              <a:t>に</a:t>
            </a:r>
            <a:r>
              <a:rPr lang="ja-JP" altLang="ja-JP" dirty="0" smtClean="0"/>
              <a:t>まで</a:t>
            </a:r>
            <a:r>
              <a:rPr lang="ja-JP" altLang="ja-JP" dirty="0"/>
              <a:t>達すると，</a:t>
            </a:r>
            <a:r>
              <a:rPr lang="ja-JP" altLang="ja-JP" dirty="0" smtClean="0"/>
              <a:t>化学</a:t>
            </a:r>
            <a:r>
              <a:rPr lang="ja-JP" altLang="en-US" dirty="0" smtClean="0"/>
              <a:t>侵食</a:t>
            </a:r>
            <a:r>
              <a:rPr lang="ja-JP" altLang="ja-JP" dirty="0" smtClean="0"/>
              <a:t>は</a:t>
            </a:r>
            <a:r>
              <a:rPr lang="ja-JP" altLang="ja-JP" dirty="0"/>
              <a:t>止んだ．カルシウム</a:t>
            </a:r>
            <a:r>
              <a:rPr lang="ja-JP" altLang="ja-JP" dirty="0" smtClean="0"/>
              <a:t>は海洋</a:t>
            </a:r>
            <a:r>
              <a:rPr lang="ja-JP" altLang="ja-JP" dirty="0"/>
              <a:t>に供給</a:t>
            </a:r>
            <a:r>
              <a:rPr lang="ja-JP" altLang="ja-JP" dirty="0" smtClean="0"/>
              <a:t>されず，</a:t>
            </a:r>
            <a:r>
              <a:rPr lang="ja-JP" altLang="ja-JP" dirty="0"/>
              <a:t>炭酸</a:t>
            </a:r>
            <a:r>
              <a:rPr lang="ja-JP" altLang="ja-JP" dirty="0" smtClean="0"/>
              <a:t>カルシウムと</a:t>
            </a:r>
            <a:r>
              <a:rPr lang="ja-JP" altLang="ja-JP" dirty="0"/>
              <a:t>有機物</a:t>
            </a:r>
            <a:r>
              <a:rPr lang="ja-JP" altLang="ja-JP" dirty="0" smtClean="0"/>
              <a:t>の</a:t>
            </a:r>
            <a:r>
              <a:rPr lang="ja-JP" altLang="en-US" dirty="0" smtClean="0"/>
              <a:t>堆積</a:t>
            </a:r>
            <a:r>
              <a:rPr lang="ja-JP" altLang="ja-JP" dirty="0" smtClean="0"/>
              <a:t>は減少した</a:t>
            </a:r>
            <a:endParaRPr lang="en-US" altLang="ja-JP" dirty="0" smtClean="0"/>
          </a:p>
          <a:p>
            <a:pPr>
              <a:lnSpc>
                <a:spcPct val="120000"/>
              </a:lnSpc>
            </a:pPr>
            <a:r>
              <a:rPr lang="ja-JP" altLang="ja-JP" dirty="0" smtClean="0"/>
              <a:t>しかし，</a:t>
            </a:r>
            <a:r>
              <a:rPr lang="en-US" altLang="ja-JP" dirty="0" smtClean="0"/>
              <a:t>CO</a:t>
            </a:r>
            <a:r>
              <a:rPr lang="en-US" altLang="ja-JP" baseline="-25000" dirty="0" smtClean="0"/>
              <a:t>2</a:t>
            </a:r>
            <a:r>
              <a:rPr lang="ja-JP" altLang="ja-JP" dirty="0" smtClean="0"/>
              <a:t>は火山</a:t>
            </a:r>
            <a:r>
              <a:rPr lang="ja-JP" altLang="ja-JP" dirty="0"/>
              <a:t>を通して地球内部</a:t>
            </a:r>
            <a:r>
              <a:rPr lang="ja-JP" altLang="ja-JP" dirty="0" smtClean="0"/>
              <a:t>から</a:t>
            </a:r>
            <a:r>
              <a:rPr lang="ja-JP" altLang="en-US" dirty="0" smtClean="0"/>
              <a:t>供給され</a:t>
            </a:r>
            <a:r>
              <a:rPr lang="ja-JP" altLang="ja-JP" dirty="0" smtClean="0"/>
              <a:t>つづけた</a:t>
            </a:r>
            <a:r>
              <a:rPr lang="ja-JP" altLang="ja-JP" dirty="0"/>
              <a:t>．</a:t>
            </a:r>
            <a:r>
              <a:rPr lang="en-US" altLang="ja-JP" dirty="0"/>
              <a:t>CO</a:t>
            </a:r>
            <a:r>
              <a:rPr lang="en-US" altLang="ja-JP" baseline="-25000" dirty="0"/>
              <a:t>2</a:t>
            </a:r>
            <a:r>
              <a:rPr lang="ja-JP" altLang="ja-JP" dirty="0"/>
              <a:t>を除去するメカニズム</a:t>
            </a:r>
            <a:r>
              <a:rPr lang="ja-JP" altLang="ja-JP" dirty="0" smtClean="0"/>
              <a:t>はなかった</a:t>
            </a:r>
            <a:r>
              <a:rPr lang="ja-JP" altLang="ja-JP" dirty="0"/>
              <a:t>ので，海洋と大気の</a:t>
            </a:r>
            <a:r>
              <a:rPr lang="en-US" altLang="ja-JP" dirty="0"/>
              <a:t>CO</a:t>
            </a:r>
            <a:r>
              <a:rPr lang="en-US" altLang="ja-JP" baseline="-25000" dirty="0"/>
              <a:t>2</a:t>
            </a:r>
            <a:r>
              <a:rPr lang="ja-JP" altLang="ja-JP" dirty="0"/>
              <a:t>濃度は上昇</a:t>
            </a:r>
            <a:r>
              <a:rPr lang="ja-JP" altLang="ja-JP" dirty="0" smtClean="0"/>
              <a:t>した</a:t>
            </a:r>
            <a:endParaRPr lang="en-US" altLang="ja-JP" dirty="0"/>
          </a:p>
          <a:p>
            <a:pPr>
              <a:lnSpc>
                <a:spcPct val="120000"/>
              </a:lnSpc>
            </a:pPr>
            <a:r>
              <a:rPr lang="en-US" altLang="ja-JP" dirty="0" smtClean="0"/>
              <a:t>1,000</a:t>
            </a:r>
            <a:r>
              <a:rPr lang="ja-JP" altLang="ja-JP" dirty="0"/>
              <a:t>万年くらいで</a:t>
            </a:r>
            <a:r>
              <a:rPr lang="en-US" altLang="ja-JP" dirty="0"/>
              <a:t>CO</a:t>
            </a:r>
            <a:r>
              <a:rPr lang="en-US" altLang="ja-JP" baseline="-25000" dirty="0"/>
              <a:t>2</a:t>
            </a:r>
            <a:r>
              <a:rPr lang="ja-JP" altLang="ja-JP" dirty="0"/>
              <a:t>の温室効果は十分大きくなり，</a:t>
            </a:r>
            <a:r>
              <a:rPr lang="ja-JP" altLang="ja-JP" dirty="0" smtClean="0"/>
              <a:t>氷</a:t>
            </a:r>
            <a:r>
              <a:rPr lang="ja-JP" altLang="en-US" dirty="0" smtClean="0"/>
              <a:t>が融け</a:t>
            </a:r>
            <a:r>
              <a:rPr lang="ja-JP" altLang="ja-JP" dirty="0" smtClean="0"/>
              <a:t>はじめた</a:t>
            </a:r>
            <a:r>
              <a:rPr lang="ja-JP" altLang="ja-JP" dirty="0"/>
              <a:t>．氷の融解は</a:t>
            </a:r>
            <a:r>
              <a:rPr lang="ja-JP" altLang="ja-JP" dirty="0" smtClean="0"/>
              <a:t>，太</a:t>
            </a:r>
            <a:r>
              <a:rPr lang="ja-JP" altLang="ja-JP" dirty="0"/>
              <a:t>陽光の</a:t>
            </a:r>
            <a:r>
              <a:rPr lang="ja-JP" altLang="ja-JP" dirty="0" smtClean="0"/>
              <a:t>反射</a:t>
            </a:r>
            <a:r>
              <a:rPr lang="ja-JP" altLang="en-US" dirty="0" smtClean="0"/>
              <a:t>を減少させ</a:t>
            </a:r>
            <a:r>
              <a:rPr lang="ja-JP" altLang="ja-JP" dirty="0" smtClean="0"/>
              <a:t>，さら</a:t>
            </a:r>
            <a:r>
              <a:rPr lang="ja-JP" altLang="en-US" dirty="0" smtClean="0"/>
              <a:t>に温度を上昇させる</a:t>
            </a:r>
            <a:endParaRPr lang="en-US" altLang="ja-JP" dirty="0" smtClean="0"/>
          </a:p>
          <a:p>
            <a:pPr>
              <a:lnSpc>
                <a:spcPct val="120000"/>
              </a:lnSpc>
            </a:pPr>
            <a:r>
              <a:rPr lang="ja-JP" altLang="ja-JP" dirty="0" smtClean="0"/>
              <a:t>やがて</a:t>
            </a:r>
            <a:r>
              <a:rPr lang="ja-JP" altLang="en-US" dirty="0" smtClean="0"/>
              <a:t>侵食</a:t>
            </a:r>
            <a:r>
              <a:rPr lang="ja-JP" altLang="ja-JP" dirty="0" smtClean="0"/>
              <a:t>が海洋</a:t>
            </a:r>
            <a:r>
              <a:rPr lang="ja-JP" altLang="ja-JP" dirty="0"/>
              <a:t>に</a:t>
            </a:r>
            <a:r>
              <a:rPr lang="ja-JP" altLang="ja-JP" dirty="0" smtClean="0"/>
              <a:t>カルシウム</a:t>
            </a:r>
            <a:r>
              <a:rPr lang="ja-JP" altLang="en-US" dirty="0" smtClean="0"/>
              <a:t>を</a:t>
            </a:r>
            <a:r>
              <a:rPr lang="ja-JP" altLang="ja-JP" dirty="0" smtClean="0"/>
              <a:t>供給し，</a:t>
            </a:r>
            <a:r>
              <a:rPr lang="ja-JP" altLang="ja-JP" dirty="0"/>
              <a:t>大量の炭酸</a:t>
            </a:r>
            <a:r>
              <a:rPr lang="ja-JP" altLang="ja-JP" dirty="0" smtClean="0"/>
              <a:t>カルシウム</a:t>
            </a:r>
            <a:r>
              <a:rPr lang="ja-JP" altLang="en-US" dirty="0" smtClean="0"/>
              <a:t>を</a:t>
            </a:r>
            <a:r>
              <a:rPr lang="ja-JP" altLang="ja-JP" dirty="0" smtClean="0"/>
              <a:t>沈殿</a:t>
            </a:r>
            <a:r>
              <a:rPr lang="ja-JP" altLang="en-US" dirty="0" smtClean="0"/>
              <a:t>させた</a:t>
            </a:r>
            <a:r>
              <a:rPr lang="ja-JP" altLang="ja-JP" dirty="0" smtClean="0"/>
              <a:t>．</a:t>
            </a:r>
            <a:r>
              <a:rPr lang="en-US" altLang="ja-JP" dirty="0"/>
              <a:t>CO</a:t>
            </a:r>
            <a:r>
              <a:rPr lang="en-US" altLang="ja-JP" baseline="-25000" dirty="0"/>
              <a:t>2</a:t>
            </a:r>
            <a:r>
              <a:rPr lang="ja-JP" altLang="ja-JP" dirty="0" smtClean="0"/>
              <a:t>が</a:t>
            </a:r>
            <a:r>
              <a:rPr lang="ja-JP" altLang="en-US" dirty="0" smtClean="0"/>
              <a:t>除去</a:t>
            </a:r>
            <a:r>
              <a:rPr lang="ja-JP" altLang="ja-JP" dirty="0" smtClean="0"/>
              <a:t>される</a:t>
            </a:r>
            <a:r>
              <a:rPr lang="ja-JP" altLang="ja-JP" dirty="0"/>
              <a:t>と，惑星表面はふつうの温度にまで</a:t>
            </a:r>
            <a:r>
              <a:rPr lang="ja-JP" altLang="ja-JP" dirty="0" smtClean="0"/>
              <a:t>冷やされた</a:t>
            </a:r>
            <a:endParaRPr lang="ja-JP" altLang="ja-JP" dirty="0"/>
          </a:p>
        </p:txBody>
      </p:sp>
    </p:spTree>
    <p:extLst>
      <p:ext uri="{BB962C8B-B14F-4D97-AF65-F5344CB8AC3E}">
        <p14:creationId xmlns:p14="http://schemas.microsoft.com/office/powerpoint/2010/main" val="16217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日よけ</a:t>
            </a:r>
            <a:endParaRPr kumimoji="1" lang="ja-JP" altLang="en-US" dirty="0"/>
          </a:p>
        </p:txBody>
      </p:sp>
      <p:sp>
        <p:nvSpPr>
          <p:cNvPr id="4" name="コンテンツ プレースホルダー 3"/>
          <p:cNvSpPr>
            <a:spLocks noGrp="1"/>
          </p:cNvSpPr>
          <p:nvPr>
            <p:ph idx="1"/>
          </p:nvPr>
        </p:nvSpPr>
        <p:spPr>
          <a:xfrm>
            <a:off x="457200" y="1600201"/>
            <a:ext cx="8229600" cy="1155699"/>
          </a:xfrm>
        </p:spPr>
        <p:txBody>
          <a:bodyPr>
            <a:normAutofit fontScale="77500" lnSpcReduction="20000"/>
          </a:bodyPr>
          <a:lstStyle/>
          <a:p>
            <a:r>
              <a:rPr lang="ja-JP" altLang="en-US" dirty="0"/>
              <a:t>オゾン層：太陽の紫外線を吸収</a:t>
            </a:r>
          </a:p>
          <a:p>
            <a:r>
              <a:rPr lang="ja-JP" altLang="en-US" dirty="0"/>
              <a:t>磁場：液体の外部コアの対流により生じる．宇宙線の荷電粒子に力をおよぼし，その進路を</a:t>
            </a:r>
            <a:r>
              <a:rPr lang="ja-JP" altLang="en-US" dirty="0" smtClean="0"/>
              <a:t>そらす</a:t>
            </a:r>
            <a:endParaRPr lang="ja-JP" altLang="en-US" dirty="0"/>
          </a:p>
        </p:txBody>
      </p:sp>
      <p:pic>
        <p:nvPicPr>
          <p:cNvPr id="5" name="図 4"/>
          <p:cNvPicPr>
            <a:picLocks noChangeAspect="1"/>
          </p:cNvPicPr>
          <p:nvPr/>
        </p:nvPicPr>
        <p:blipFill>
          <a:blip r:embed="rId3"/>
          <a:stretch>
            <a:fillRect/>
          </a:stretch>
        </p:blipFill>
        <p:spPr>
          <a:xfrm>
            <a:off x="1014413" y="2796115"/>
            <a:ext cx="7115175" cy="3771900"/>
          </a:xfrm>
          <a:prstGeom prst="rect">
            <a:avLst/>
          </a:prstGeom>
        </p:spPr>
      </p:pic>
    </p:spTree>
    <p:extLst>
      <p:ext uri="{BB962C8B-B14F-4D97-AF65-F5344CB8AC3E}">
        <p14:creationId xmlns:p14="http://schemas.microsoft.com/office/powerpoint/2010/main" val="2347849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水の証拠</a:t>
            </a:r>
            <a:endParaRPr kumimoji="1" lang="ja-JP" altLang="en-US" dirty="0"/>
          </a:p>
        </p:txBody>
      </p:sp>
      <p:sp>
        <p:nvSpPr>
          <p:cNvPr id="5" name="コンテンツ プレースホルダー 4"/>
          <p:cNvSpPr>
            <a:spLocks noGrp="1"/>
          </p:cNvSpPr>
          <p:nvPr>
            <p:ph idx="1"/>
          </p:nvPr>
        </p:nvSpPr>
        <p:spPr>
          <a:xfrm>
            <a:off x="457200" y="1600200"/>
            <a:ext cx="8229600" cy="1834687"/>
          </a:xfrm>
        </p:spPr>
        <p:txBody>
          <a:bodyPr>
            <a:normAutofit fontScale="77500" lnSpcReduction="20000"/>
          </a:bodyPr>
          <a:lstStyle/>
          <a:p>
            <a:r>
              <a:rPr lang="ja-JP" altLang="en-US" dirty="0"/>
              <a:t>最古の堆積岩：</a:t>
            </a:r>
            <a:r>
              <a:rPr lang="en-US" altLang="ja-JP" dirty="0"/>
              <a:t>38</a:t>
            </a:r>
            <a:r>
              <a:rPr lang="ja-JP" altLang="en-US" dirty="0"/>
              <a:t>億年前のグリーンランドのイスア地層</a:t>
            </a:r>
          </a:p>
          <a:p>
            <a:r>
              <a:rPr lang="ja-JP" altLang="en-US" dirty="0"/>
              <a:t>鉱物ジルコン（</a:t>
            </a:r>
            <a:r>
              <a:rPr lang="en-US" altLang="ja-JP" dirty="0"/>
              <a:t>ZrSiO</a:t>
            </a:r>
            <a:r>
              <a:rPr lang="en-US" altLang="ja-JP" baseline="-25000" dirty="0"/>
              <a:t>4</a:t>
            </a:r>
            <a:r>
              <a:rPr lang="ja-JP" altLang="en-US" dirty="0"/>
              <a:t>）：きわめて頑丈で，風化や堆積をくぐり抜けて残る．</a:t>
            </a:r>
            <a:r>
              <a:rPr lang="en-US" altLang="ja-JP" dirty="0"/>
              <a:t>U-Pb</a:t>
            </a:r>
            <a:r>
              <a:rPr lang="ja-JP" altLang="en-US" dirty="0"/>
              <a:t>法による年代測定が可能．花崗岩に広く分布する．花崗岩は水の存在下で</a:t>
            </a:r>
            <a:r>
              <a:rPr lang="ja-JP" altLang="en-US" dirty="0" smtClean="0"/>
              <a:t>生じる</a:t>
            </a:r>
            <a:endParaRPr lang="ja-JP" altLang="en-US" dirty="0"/>
          </a:p>
        </p:txBody>
      </p:sp>
      <p:pic>
        <p:nvPicPr>
          <p:cNvPr id="4" name="Picture 1" descr="Clang_09_0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3" y="3434887"/>
            <a:ext cx="7585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5565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最古のジルコン</a:t>
            </a:r>
            <a:endParaRPr kumimoji="1" lang="ja-JP" altLang="en-US" dirty="0"/>
          </a:p>
        </p:txBody>
      </p:sp>
      <p:sp>
        <p:nvSpPr>
          <p:cNvPr id="4" name="コンテンツ プレースホルダー 3"/>
          <p:cNvSpPr>
            <a:spLocks noGrp="1"/>
          </p:cNvSpPr>
          <p:nvPr>
            <p:ph idx="1"/>
          </p:nvPr>
        </p:nvSpPr>
        <p:spPr>
          <a:xfrm>
            <a:off x="5034834" y="1600200"/>
            <a:ext cx="3985698" cy="4525963"/>
          </a:xfrm>
        </p:spPr>
        <p:txBody>
          <a:bodyPr>
            <a:normAutofit fontScale="77500" lnSpcReduction="20000"/>
          </a:bodyPr>
          <a:lstStyle/>
          <a:p>
            <a:r>
              <a:rPr lang="ja-JP" altLang="en-US" dirty="0"/>
              <a:t>ジャック・ヒル地層，オーストラリア：</a:t>
            </a:r>
            <a:r>
              <a:rPr lang="en-US" altLang="ja-JP" dirty="0"/>
              <a:t>44</a:t>
            </a:r>
            <a:r>
              <a:rPr lang="ja-JP" altLang="en-US" dirty="0"/>
              <a:t>億年前の年代</a:t>
            </a:r>
          </a:p>
          <a:p>
            <a:r>
              <a:rPr lang="en-US" altLang="ja-JP" dirty="0"/>
              <a:t>Ti</a:t>
            </a:r>
            <a:r>
              <a:rPr lang="ja-JP" altLang="en-US" dirty="0"/>
              <a:t>量から，</a:t>
            </a:r>
            <a:r>
              <a:rPr lang="en-US" altLang="ja-JP" dirty="0"/>
              <a:t>750°C</a:t>
            </a:r>
            <a:r>
              <a:rPr lang="ja-JP" altLang="en-US" dirty="0"/>
              <a:t>で形成されたと推定される．これは，含水花崗岩マグマの温度である</a:t>
            </a:r>
          </a:p>
          <a:p>
            <a:r>
              <a:rPr lang="ja-JP" altLang="en-US" dirty="0"/>
              <a:t>重い酸素同位体比を持ち，形成時に活発な水サイクルが存在したことを示す</a:t>
            </a:r>
          </a:p>
          <a:p>
            <a:pPr lvl="1"/>
            <a:r>
              <a:rPr lang="en-US" altLang="ja-JP" dirty="0">
                <a:solidFill>
                  <a:srgbClr val="FF0000"/>
                </a:solidFill>
              </a:rPr>
              <a:t>44</a:t>
            </a:r>
            <a:r>
              <a:rPr lang="ja-JP" altLang="en-US" dirty="0">
                <a:solidFill>
                  <a:srgbClr val="FF0000"/>
                </a:solidFill>
              </a:rPr>
              <a:t>億年前の地球に液体の水，および大陸が存在した</a:t>
            </a:r>
          </a:p>
          <a:p>
            <a:endParaRPr kumimoji="1" lang="ja-JP" altLang="en-US" dirty="0"/>
          </a:p>
        </p:txBody>
      </p:sp>
      <p:pic>
        <p:nvPicPr>
          <p:cNvPr id="3" name="図 2"/>
          <p:cNvPicPr>
            <a:picLocks noChangeAspect="1"/>
          </p:cNvPicPr>
          <p:nvPr/>
        </p:nvPicPr>
        <p:blipFill>
          <a:blip r:embed="rId3"/>
          <a:stretch>
            <a:fillRect/>
          </a:stretch>
        </p:blipFill>
        <p:spPr>
          <a:xfrm>
            <a:off x="123467" y="1600200"/>
            <a:ext cx="4787900" cy="3803650"/>
          </a:xfrm>
          <a:prstGeom prst="rect">
            <a:avLst/>
          </a:prstGeom>
        </p:spPr>
      </p:pic>
    </p:spTree>
    <p:extLst>
      <p:ext uri="{BB962C8B-B14F-4D97-AF65-F5344CB8AC3E}">
        <p14:creationId xmlns:p14="http://schemas.microsoft.com/office/powerpoint/2010/main" val="21274149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大気分子の熱的散逸</a:t>
            </a:r>
            <a:endParaRPr kumimoji="1" lang="ja-JP" altLang="en-US" dirty="0"/>
          </a:p>
        </p:txBody>
      </p:sp>
      <p:sp>
        <p:nvSpPr>
          <p:cNvPr id="3" name="コンテンツ プレースホルダー 2"/>
          <p:cNvSpPr>
            <a:spLocks noGrp="1"/>
          </p:cNvSpPr>
          <p:nvPr>
            <p:ph idx="1"/>
          </p:nvPr>
        </p:nvSpPr>
        <p:spPr>
          <a:xfrm>
            <a:off x="4915746" y="1600201"/>
            <a:ext cx="3995420" cy="2819399"/>
          </a:xfrm>
        </p:spPr>
        <p:txBody>
          <a:bodyPr>
            <a:normAutofit fontScale="77500" lnSpcReduction="20000"/>
          </a:bodyPr>
          <a:lstStyle/>
          <a:p>
            <a:r>
              <a:rPr lang="en-US" altLang="ja-JP" baseline="30000" dirty="0"/>
              <a:t>4</a:t>
            </a:r>
            <a:r>
              <a:rPr lang="en-US" altLang="ja-JP" dirty="0"/>
              <a:t>He</a:t>
            </a:r>
            <a:r>
              <a:rPr lang="ja-JP" altLang="en-US" dirty="0"/>
              <a:t>は固体地球内部の放射性崩壊により生じ，脱ガスされ，宇宙に散逸する．散逸時間は平均</a:t>
            </a:r>
            <a:r>
              <a:rPr lang="en-US" altLang="ja-JP" dirty="0"/>
              <a:t>100</a:t>
            </a:r>
            <a:r>
              <a:rPr lang="ja-JP" altLang="en-US" dirty="0"/>
              <a:t>万年</a:t>
            </a:r>
          </a:p>
          <a:p>
            <a:pPr lvl="1"/>
            <a:r>
              <a:rPr lang="ja-JP" altLang="en-US" dirty="0">
                <a:solidFill>
                  <a:srgbClr val="FF0000"/>
                </a:solidFill>
              </a:rPr>
              <a:t>分子量</a:t>
            </a:r>
            <a:r>
              <a:rPr lang="en-US" altLang="ja-JP" dirty="0">
                <a:solidFill>
                  <a:srgbClr val="FF0000"/>
                </a:solidFill>
              </a:rPr>
              <a:t>18</a:t>
            </a:r>
            <a:r>
              <a:rPr lang="ja-JP" altLang="en-US" dirty="0">
                <a:solidFill>
                  <a:srgbClr val="FF0000"/>
                </a:solidFill>
              </a:rPr>
              <a:t>の</a:t>
            </a:r>
            <a:r>
              <a:rPr lang="en-US" altLang="ja-JP" dirty="0">
                <a:solidFill>
                  <a:srgbClr val="FF0000"/>
                </a:solidFill>
              </a:rPr>
              <a:t>H</a:t>
            </a:r>
            <a:r>
              <a:rPr lang="en-US" altLang="ja-JP" baseline="-25000" dirty="0">
                <a:solidFill>
                  <a:srgbClr val="FF0000"/>
                </a:solidFill>
              </a:rPr>
              <a:t>2</a:t>
            </a:r>
            <a:r>
              <a:rPr lang="en-US" altLang="ja-JP" dirty="0">
                <a:solidFill>
                  <a:srgbClr val="FF0000"/>
                </a:solidFill>
              </a:rPr>
              <a:t>O</a:t>
            </a:r>
            <a:r>
              <a:rPr lang="ja-JP" altLang="en-US" dirty="0">
                <a:solidFill>
                  <a:srgbClr val="FF0000"/>
                </a:solidFill>
              </a:rPr>
              <a:t>，原子量</a:t>
            </a:r>
            <a:r>
              <a:rPr lang="en-US" altLang="ja-JP" dirty="0">
                <a:solidFill>
                  <a:srgbClr val="FF0000"/>
                </a:solidFill>
              </a:rPr>
              <a:t>20</a:t>
            </a:r>
            <a:r>
              <a:rPr lang="ja-JP" altLang="en-US" dirty="0">
                <a:solidFill>
                  <a:srgbClr val="FF0000"/>
                </a:solidFill>
              </a:rPr>
              <a:t>の</a:t>
            </a:r>
            <a:r>
              <a:rPr lang="en-US" altLang="ja-JP" dirty="0">
                <a:solidFill>
                  <a:srgbClr val="FF0000"/>
                </a:solidFill>
              </a:rPr>
              <a:t>Ne</a:t>
            </a:r>
            <a:r>
              <a:rPr lang="ja-JP" altLang="en-US" dirty="0">
                <a:solidFill>
                  <a:srgbClr val="FF0000"/>
                </a:solidFill>
              </a:rPr>
              <a:t>より重い分子・原子の散逸は無視できる</a:t>
            </a:r>
          </a:p>
          <a:p>
            <a:endParaRPr kumimoji="1" lang="ja-JP" altLang="en-US" dirty="0"/>
          </a:p>
        </p:txBody>
      </p:sp>
      <p:pic>
        <p:nvPicPr>
          <p:cNvPr id="2" name="図 1"/>
          <p:cNvPicPr>
            <a:picLocks noChangeAspect="1"/>
          </p:cNvPicPr>
          <p:nvPr/>
        </p:nvPicPr>
        <p:blipFill>
          <a:blip r:embed="rId3"/>
          <a:stretch>
            <a:fillRect/>
          </a:stretch>
        </p:blipFill>
        <p:spPr>
          <a:xfrm>
            <a:off x="232833" y="1600200"/>
            <a:ext cx="4450080" cy="3048000"/>
          </a:xfrm>
          <a:prstGeom prst="rect">
            <a:avLst/>
          </a:prstGeom>
        </p:spPr>
      </p:pic>
    </p:spTree>
    <p:extLst>
      <p:ext uri="{BB962C8B-B14F-4D97-AF65-F5344CB8AC3E}">
        <p14:creationId xmlns:p14="http://schemas.microsoft.com/office/powerpoint/2010/main" val="1017427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地球の水</a:t>
            </a:r>
            <a:endParaRPr kumimoji="1" lang="ja-JP" altLang="en-US" dirty="0"/>
          </a:p>
        </p:txBody>
      </p:sp>
      <p:sp>
        <p:nvSpPr>
          <p:cNvPr id="5" name="コンテンツ プレースホルダー 4"/>
          <p:cNvSpPr>
            <a:spLocks noGrp="1"/>
          </p:cNvSpPr>
          <p:nvPr>
            <p:ph idx="1"/>
          </p:nvPr>
        </p:nvSpPr>
        <p:spPr>
          <a:xfrm>
            <a:off x="457200" y="4870450"/>
            <a:ext cx="8229600" cy="1784350"/>
          </a:xfrm>
        </p:spPr>
        <p:txBody>
          <a:bodyPr>
            <a:normAutofit fontScale="77500" lnSpcReduction="20000"/>
          </a:bodyPr>
          <a:lstStyle/>
          <a:p>
            <a:r>
              <a:rPr lang="ja-JP" altLang="en-US" dirty="0"/>
              <a:t>水分子が大気上部で紫外線によって分解されると，水素原子が宇宙へ散逸</a:t>
            </a:r>
            <a:r>
              <a:rPr lang="ja-JP" altLang="en-US" dirty="0" smtClean="0"/>
              <a:t>する</a:t>
            </a:r>
            <a:endParaRPr lang="en-US" altLang="ja-JP" dirty="0" smtClean="0"/>
          </a:p>
          <a:p>
            <a:pPr lvl="1"/>
            <a:r>
              <a:rPr lang="ja-JP" altLang="en-US" dirty="0" smtClean="0"/>
              <a:t>金星</a:t>
            </a:r>
            <a:r>
              <a:rPr lang="ja-JP" altLang="en-US" dirty="0"/>
              <a:t>は，この過程により水を失った</a:t>
            </a:r>
          </a:p>
          <a:p>
            <a:r>
              <a:rPr lang="ja-JP" altLang="en-US" dirty="0"/>
              <a:t>地球は，</a:t>
            </a:r>
            <a:r>
              <a:rPr lang="en-US" altLang="ja-JP" dirty="0"/>
              <a:t>–60°C</a:t>
            </a:r>
            <a:r>
              <a:rPr lang="ja-JP" altLang="en-US" dirty="0"/>
              <a:t>の対流圏上端が水トラップとして働き，水の損失を起こさなかった</a:t>
            </a:r>
          </a:p>
          <a:p>
            <a:endParaRPr kumimoji="1" lang="ja-JP" altLang="en-US" dirty="0"/>
          </a:p>
        </p:txBody>
      </p:sp>
      <p:pic>
        <p:nvPicPr>
          <p:cNvPr id="4" name="図 3"/>
          <p:cNvPicPr>
            <a:picLocks noChangeAspect="1"/>
          </p:cNvPicPr>
          <p:nvPr/>
        </p:nvPicPr>
        <p:blipFill>
          <a:blip r:embed="rId3"/>
          <a:stretch>
            <a:fillRect/>
          </a:stretch>
        </p:blipFill>
        <p:spPr>
          <a:xfrm>
            <a:off x="1476375" y="1058337"/>
            <a:ext cx="6191250" cy="3609975"/>
          </a:xfrm>
          <a:prstGeom prst="rect">
            <a:avLst/>
          </a:prstGeom>
        </p:spPr>
      </p:pic>
    </p:spTree>
    <p:extLst>
      <p:ext uri="{BB962C8B-B14F-4D97-AF65-F5344CB8AC3E}">
        <p14:creationId xmlns:p14="http://schemas.microsoft.com/office/powerpoint/2010/main" val="25216030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0" y="1219200"/>
            <a:ext cx="9144000" cy="4408930"/>
          </a:xfrm>
          <a:prstGeom prst="rect">
            <a:avLst/>
          </a:prstGeom>
        </p:spPr>
      </p:pic>
      <p:sp>
        <p:nvSpPr>
          <p:cNvPr id="2" name="タイトル 1"/>
          <p:cNvSpPr>
            <a:spLocks noGrp="1"/>
          </p:cNvSpPr>
          <p:nvPr>
            <p:ph type="title"/>
          </p:nvPr>
        </p:nvSpPr>
        <p:spPr/>
        <p:txBody>
          <a:bodyPr/>
          <a:lstStyle/>
          <a:p>
            <a:r>
              <a:rPr kumimoji="1" lang="ja-JP" altLang="en-US" dirty="0" smtClean="0"/>
              <a:t>表面温度</a:t>
            </a:r>
            <a:endParaRPr kumimoji="1" lang="ja-JP" altLang="en-US" dirty="0"/>
          </a:p>
        </p:txBody>
      </p:sp>
      <p:sp>
        <p:nvSpPr>
          <p:cNvPr id="4" name="コンテンツ プレースホルダー 3"/>
          <p:cNvSpPr>
            <a:spLocks noGrp="1"/>
          </p:cNvSpPr>
          <p:nvPr>
            <p:ph idx="1"/>
          </p:nvPr>
        </p:nvSpPr>
        <p:spPr>
          <a:xfrm>
            <a:off x="457200" y="5727700"/>
            <a:ext cx="8229600" cy="723900"/>
          </a:xfrm>
        </p:spPr>
        <p:txBody>
          <a:bodyPr>
            <a:normAutofit fontScale="77500" lnSpcReduction="20000"/>
          </a:bodyPr>
          <a:lstStyle/>
          <a:p>
            <a:r>
              <a:rPr lang="ja-JP" altLang="en-US" dirty="0"/>
              <a:t>惑星の表面温度を決める主要因は，黒体温度，反射による冷却，および温室効果による加熱</a:t>
            </a:r>
          </a:p>
          <a:p>
            <a:endParaRPr kumimoji="1" lang="ja-JP" altLang="en-US" dirty="0"/>
          </a:p>
        </p:txBody>
      </p:sp>
    </p:spTree>
    <p:extLst>
      <p:ext uri="{BB962C8B-B14F-4D97-AF65-F5344CB8AC3E}">
        <p14:creationId xmlns:p14="http://schemas.microsoft.com/office/powerpoint/2010/main" val="6142414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kumimoji="1" lang="ja-JP" altLang="en-US" dirty="0" smtClean="0"/>
              <a:t>温室効果</a:t>
            </a:r>
            <a:endParaRPr kumimoji="1" lang="ja-JP" altLang="en-US" dirty="0"/>
          </a:p>
        </p:txBody>
      </p:sp>
      <p:pic>
        <p:nvPicPr>
          <p:cNvPr id="4" name="図 3" descr="futu_warm_abou_inde01_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4638"/>
            <a:ext cx="7620000" cy="5626100"/>
          </a:xfrm>
          <a:prstGeom prst="rect">
            <a:avLst/>
          </a:prstGeom>
        </p:spPr>
      </p:pic>
      <p:sp>
        <p:nvSpPr>
          <p:cNvPr id="5" name="テキスト ボックス 4"/>
          <p:cNvSpPr txBox="1"/>
          <p:nvPr/>
        </p:nvSpPr>
        <p:spPr>
          <a:xfrm>
            <a:off x="1263620" y="6211669"/>
            <a:ext cx="6616760" cy="646331"/>
          </a:xfrm>
          <a:prstGeom prst="rect">
            <a:avLst/>
          </a:prstGeom>
          <a:noFill/>
        </p:spPr>
        <p:txBody>
          <a:bodyPr wrap="square" rtlCol="0">
            <a:spAutoFit/>
          </a:bodyPr>
          <a:lstStyle/>
          <a:p>
            <a:r>
              <a:rPr lang="en-US" altLang="ja-JP" dirty="0"/>
              <a:t>http://</a:t>
            </a:r>
            <a:r>
              <a:rPr lang="en-US" altLang="ja-JP" dirty="0" err="1"/>
              <a:t>www.fepc.or.jp</a:t>
            </a:r>
            <a:r>
              <a:rPr lang="en-US" altLang="ja-JP" dirty="0"/>
              <a:t>/environment/warming/about/sw_index_01</a:t>
            </a:r>
            <a:r>
              <a:rPr lang="en-US" altLang="ja-JP" dirty="0" smtClean="0"/>
              <a:t>/</a:t>
            </a:r>
          </a:p>
          <a:p>
            <a:endParaRPr kumimoji="1" lang="ja-JP" altLang="en-US" dirty="0"/>
          </a:p>
        </p:txBody>
      </p:sp>
    </p:spTree>
    <p:extLst>
      <p:ext uri="{BB962C8B-B14F-4D97-AF65-F5344CB8AC3E}">
        <p14:creationId xmlns:p14="http://schemas.microsoft.com/office/powerpoint/2010/main" val="1600756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温室効果ガスによる赤外線の吸収</a:t>
            </a:r>
            <a:endParaRPr kumimoji="1" lang="ja-JP" altLang="en-US" dirty="0"/>
          </a:p>
        </p:txBody>
      </p:sp>
      <p:sp>
        <p:nvSpPr>
          <p:cNvPr id="3" name="コンテンツ プレースホルダー 2"/>
          <p:cNvSpPr>
            <a:spLocks noGrp="1"/>
          </p:cNvSpPr>
          <p:nvPr>
            <p:ph idx="1"/>
          </p:nvPr>
        </p:nvSpPr>
        <p:spPr>
          <a:xfrm>
            <a:off x="457200" y="5074921"/>
            <a:ext cx="8229600" cy="1084580"/>
          </a:xfrm>
        </p:spPr>
        <p:txBody>
          <a:bodyPr>
            <a:normAutofit fontScale="77500" lnSpcReduction="20000"/>
          </a:bodyPr>
          <a:lstStyle/>
          <a:p>
            <a:r>
              <a:rPr lang="ja-JP" altLang="en-US" dirty="0"/>
              <a:t>地球は，</a:t>
            </a:r>
            <a:r>
              <a:rPr lang="en-US" altLang="ja-JP" dirty="0"/>
              <a:t>300 K</a:t>
            </a:r>
            <a:r>
              <a:rPr lang="ja-JP" altLang="en-US" dirty="0"/>
              <a:t>の黒体に相当する赤外線を放射する</a:t>
            </a:r>
          </a:p>
          <a:p>
            <a:r>
              <a:rPr lang="ja-JP" altLang="en-US" dirty="0"/>
              <a:t>温室効果ガスは，その赤外線を吸収し，地球表面を</a:t>
            </a:r>
            <a:r>
              <a:rPr lang="ja-JP" altLang="en-US" dirty="0" smtClean="0"/>
              <a:t>暖める</a:t>
            </a:r>
            <a:endParaRPr lang="ja-JP" altLang="en-US" dirty="0"/>
          </a:p>
        </p:txBody>
      </p:sp>
      <p:pic>
        <p:nvPicPr>
          <p:cNvPr id="5" name="図 4"/>
          <p:cNvPicPr>
            <a:picLocks noChangeAspect="1"/>
          </p:cNvPicPr>
          <p:nvPr/>
        </p:nvPicPr>
        <p:blipFill>
          <a:blip r:embed="rId3"/>
          <a:stretch>
            <a:fillRect/>
          </a:stretch>
        </p:blipFill>
        <p:spPr>
          <a:xfrm>
            <a:off x="1061720" y="1287781"/>
            <a:ext cx="7020560" cy="3647440"/>
          </a:xfrm>
          <a:prstGeom prst="rect">
            <a:avLst/>
          </a:prstGeom>
        </p:spPr>
      </p:pic>
    </p:spTree>
    <p:extLst>
      <p:ext uri="{BB962C8B-B14F-4D97-AF65-F5344CB8AC3E}">
        <p14:creationId xmlns:p14="http://schemas.microsoft.com/office/powerpoint/2010/main" val="31877575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en-US" dirty="0" smtClean="0"/>
              <a:t>暗く若い</a:t>
            </a:r>
            <a:r>
              <a:rPr lang="ja-JP" altLang="en-US" dirty="0"/>
              <a:t>太陽のパラドックス</a:t>
            </a:r>
            <a:endParaRPr kumimoji="1" lang="ja-JP" altLang="en-US" dirty="0"/>
          </a:p>
        </p:txBody>
      </p:sp>
      <p:sp>
        <p:nvSpPr>
          <p:cNvPr id="4" name="コンテンツ プレースホルダー 3"/>
          <p:cNvSpPr>
            <a:spLocks noGrp="1"/>
          </p:cNvSpPr>
          <p:nvPr>
            <p:ph idx="1"/>
          </p:nvPr>
        </p:nvSpPr>
        <p:spPr>
          <a:xfrm>
            <a:off x="457200" y="4870450"/>
            <a:ext cx="8229600" cy="1822450"/>
          </a:xfrm>
        </p:spPr>
        <p:txBody>
          <a:bodyPr>
            <a:normAutofit fontScale="77500" lnSpcReduction="20000"/>
          </a:bodyPr>
          <a:lstStyle/>
          <a:p>
            <a:r>
              <a:rPr lang="ja-JP" altLang="en-US" dirty="0"/>
              <a:t>冥王代の太陽が放射した熱は，現在より約</a:t>
            </a:r>
            <a:r>
              <a:rPr lang="en-US" altLang="ja-JP" dirty="0"/>
              <a:t>30%</a:t>
            </a:r>
            <a:r>
              <a:rPr lang="ja-JP" altLang="en-US" dirty="0"/>
              <a:t>も低かった</a:t>
            </a:r>
          </a:p>
          <a:p>
            <a:r>
              <a:rPr lang="ja-JP" altLang="en-US" dirty="0"/>
              <a:t>液体の水が存在するには，アルベドが低かったか，温室効果が強かった必要がある</a:t>
            </a:r>
          </a:p>
          <a:p>
            <a:pPr lvl="1"/>
            <a:r>
              <a:rPr lang="ja-JP" altLang="en-US" dirty="0">
                <a:solidFill>
                  <a:srgbClr val="FF0000"/>
                </a:solidFill>
              </a:rPr>
              <a:t>外部強制力の変化に対応して，表面温度を一定に保つ，地球のサーモスタットが存在</a:t>
            </a:r>
            <a:r>
              <a:rPr lang="ja-JP" altLang="en-US" dirty="0" smtClean="0">
                <a:solidFill>
                  <a:srgbClr val="FF0000"/>
                </a:solidFill>
              </a:rPr>
              <a:t>した</a:t>
            </a:r>
            <a:endParaRPr lang="ja-JP" altLang="en-US" dirty="0">
              <a:solidFill>
                <a:srgbClr val="FF0000"/>
              </a:solidFill>
            </a:endParaRPr>
          </a:p>
        </p:txBody>
      </p:sp>
      <p:pic>
        <p:nvPicPr>
          <p:cNvPr id="5" name="図 4"/>
          <p:cNvPicPr>
            <a:picLocks noChangeAspect="1"/>
          </p:cNvPicPr>
          <p:nvPr/>
        </p:nvPicPr>
        <p:blipFill>
          <a:blip r:embed="rId3"/>
          <a:stretch>
            <a:fillRect/>
          </a:stretch>
        </p:blipFill>
        <p:spPr>
          <a:xfrm>
            <a:off x="1543050" y="939801"/>
            <a:ext cx="6057900" cy="3857625"/>
          </a:xfrm>
          <a:prstGeom prst="rect">
            <a:avLst/>
          </a:prstGeom>
        </p:spPr>
      </p:pic>
    </p:spTree>
    <p:extLst>
      <p:ext uri="{BB962C8B-B14F-4D97-AF65-F5344CB8AC3E}">
        <p14:creationId xmlns:p14="http://schemas.microsoft.com/office/powerpoint/2010/main" val="35009337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6347</TotalTime>
  <Words>1740</Words>
  <Application>Microsoft Macintosh PowerPoint</Application>
  <PresentationFormat>画面に合わせる (4:3)</PresentationFormat>
  <Paragraphs>63</Paragraphs>
  <Slides>13</Slides>
  <Notes>10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ホワイト</vt:lpstr>
      <vt:lpstr>第9章　環境を快適にする 流水，温度制御，日よけ</vt:lpstr>
      <vt:lpstr>水の証拠</vt:lpstr>
      <vt:lpstr>最古のジルコン</vt:lpstr>
      <vt:lpstr>大気分子の熱的散逸</vt:lpstr>
      <vt:lpstr>地球の水</vt:lpstr>
      <vt:lpstr>表面温度</vt:lpstr>
      <vt:lpstr>温室効果</vt:lpstr>
      <vt:lpstr>温室効果ガスによる赤外線の吸収</vt:lpstr>
      <vt:lpstr>暗く若い太陽のパラドックス</vt:lpstr>
      <vt:lpstr>テクトニック・サーモスタット</vt:lpstr>
      <vt:lpstr>テクトニック・サーモスタット によるフィードバック</vt:lpstr>
      <vt:lpstr>スノーボールアースからの脱出</vt:lpstr>
      <vt:lpstr>日よけ</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1823</cp:revision>
  <cp:lastPrinted>2015-04-23T08:19:19Z</cp:lastPrinted>
  <dcterms:created xsi:type="dcterms:W3CDTF">2013-12-26T10:25:17Z</dcterms:created>
  <dcterms:modified xsi:type="dcterms:W3CDTF">2015-05-23T03:18:54Z</dcterms:modified>
</cp:coreProperties>
</file>